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A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3" autoAdjust="0"/>
    <p:restoredTop sz="94660"/>
  </p:normalViewPr>
  <p:slideViewPr>
    <p:cSldViewPr>
      <p:cViewPr varScale="1">
        <p:scale>
          <a:sx n="69" d="100"/>
          <a:sy n="69" d="100"/>
        </p:scale>
        <p:origin x="18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2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97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079584" cy="56292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7664" y="836712"/>
            <a:ext cx="64524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48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espesor </a:t>
            </a:r>
          </a:p>
          <a:p>
            <a:r>
              <a:rPr lang="es-419" sz="48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pared interna </a:t>
            </a:r>
          </a:p>
          <a:p>
            <a:pPr algn="ctr"/>
            <a:r>
              <a:rPr lang="es-419" sz="48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tanque</a:t>
            </a:r>
            <a:endParaRPr lang="es-MX" sz="4800" b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1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6951" y="1268760"/>
            <a:ext cx="781758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400" b="1" u="none" dirty="0" smtClean="0"/>
              <a:t>Datos de Inspección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u="none" dirty="0" smtClean="0"/>
              <a:t>Visual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u="none" dirty="0" smtClean="0"/>
              <a:t>Ultrasonido</a:t>
            </a:r>
            <a:endParaRPr lang="es-ES" sz="3200" u="none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u="none" dirty="0" smtClean="0"/>
              <a:t>Torre condensadora </a:t>
            </a:r>
            <a:r>
              <a:rPr lang="es-ES" sz="3200" u="none" dirty="0"/>
              <a:t>de ácido sulfúrico. </a:t>
            </a:r>
            <a:endParaRPr lang="es-ES" sz="3200" u="none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u="none" dirty="0" smtClean="0"/>
              <a:t>Placa </a:t>
            </a:r>
            <a:r>
              <a:rPr lang="es-ES" sz="3200" u="none" dirty="0"/>
              <a:t>de acero </a:t>
            </a:r>
            <a:r>
              <a:rPr lang="es-ES" sz="3200" u="none" dirty="0" smtClean="0"/>
              <a:t>A516-70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u="none" dirty="0" smtClean="0"/>
              <a:t>Espesor </a:t>
            </a:r>
            <a:r>
              <a:rPr lang="es-ES" sz="3200" u="none" dirty="0"/>
              <a:t>de placa nominal de ½ “. </a:t>
            </a:r>
            <a:endParaRPr lang="es-MX" sz="3200" u="none" dirty="0"/>
          </a:p>
        </p:txBody>
      </p:sp>
    </p:spTree>
    <p:extLst>
      <p:ext uri="{BB962C8B-B14F-4D97-AF65-F5344CB8AC3E}">
        <p14:creationId xmlns:p14="http://schemas.microsoft.com/office/powerpoint/2010/main" val="284769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1340768"/>
            <a:ext cx="84609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none" dirty="0" smtClean="0"/>
              <a:t>Inspecciones Efectuadas</a:t>
            </a:r>
            <a:endParaRPr lang="es-MX" sz="2800" u="none" dirty="0"/>
          </a:p>
          <a:p>
            <a:pPr marL="800100" lvl="1" indent="-342900">
              <a:buFont typeface="+mj-lt"/>
              <a:buAutoNum type="alphaLcParenR"/>
            </a:pPr>
            <a:r>
              <a:rPr lang="es-ES" sz="2800" u="none" dirty="0" smtClean="0"/>
              <a:t>Inspección visual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" sz="2800" u="none" dirty="0" smtClean="0"/>
              <a:t>Ultrasonido espesor de pared </a:t>
            </a:r>
            <a:r>
              <a:rPr lang="es-ES" sz="2800" u="none" dirty="0"/>
              <a:t>por </a:t>
            </a:r>
            <a:r>
              <a:rPr lang="es-ES" sz="2800" u="none" dirty="0" smtClean="0"/>
              <a:t>“</a:t>
            </a:r>
            <a:r>
              <a:rPr lang="es-ES" sz="2800" u="none" dirty="0"/>
              <a:t>in situ”, </a:t>
            </a:r>
            <a:endParaRPr lang="es-ES" sz="2800" u="non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norma </a:t>
            </a:r>
            <a:r>
              <a:rPr lang="es-ES" sz="2800" u="none" dirty="0"/>
              <a:t>ASTM </a:t>
            </a:r>
            <a:r>
              <a:rPr lang="es-ES" sz="2800" u="none" dirty="0" smtClean="0"/>
              <a:t>A435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Un </a:t>
            </a:r>
            <a:r>
              <a:rPr lang="es-MX" sz="2800" u="none" dirty="0"/>
              <a:t>Equipo Ultrasónico </a:t>
            </a:r>
            <a:r>
              <a:rPr lang="es-MX" sz="2800" u="none" dirty="0" smtClean="0"/>
              <a:t>36DL </a:t>
            </a:r>
            <a:r>
              <a:rPr lang="es-MX" sz="2800" u="none" dirty="0"/>
              <a:t>Plus,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800" u="none" dirty="0" smtClean="0"/>
              <a:t>discriminación </a:t>
            </a:r>
            <a:r>
              <a:rPr lang="es-MX" sz="2800" u="none" dirty="0"/>
              <a:t>de recubrimiento (pintura</a:t>
            </a:r>
            <a:r>
              <a:rPr lang="es-MX" sz="2800" u="none" dirty="0" smtClean="0"/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Transductor </a:t>
            </a:r>
            <a:r>
              <a:rPr lang="es-ES" sz="2800" u="none" dirty="0"/>
              <a:t>D-790SM </a:t>
            </a:r>
            <a:endParaRPr lang="es-ES" sz="2800" u="none" dirty="0" smtClean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ES" sz="2800" u="none" dirty="0" smtClean="0"/>
              <a:t>5 </a:t>
            </a:r>
            <a:r>
              <a:rPr lang="es-ES" sz="2800" u="none" dirty="0"/>
              <a:t>MHz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ES" sz="2800" u="none" dirty="0" smtClean="0"/>
              <a:t>7.92 </a:t>
            </a:r>
            <a:r>
              <a:rPr lang="es-ES" sz="2800" u="none" dirty="0"/>
              <a:t>mm de diámetro, </a:t>
            </a:r>
            <a:endParaRPr lang="es-ES" sz="2800" u="none" dirty="0" smtClean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ES" sz="2800" u="none" dirty="0"/>
              <a:t>R</a:t>
            </a:r>
            <a:r>
              <a:rPr lang="es-ES" sz="2800" u="none" dirty="0" smtClean="0"/>
              <a:t>angos 1.016 </a:t>
            </a:r>
            <a:r>
              <a:rPr lang="es-ES" sz="2800" u="none" dirty="0"/>
              <a:t>mm a 507.99 </a:t>
            </a:r>
            <a:r>
              <a:rPr lang="es-ES" sz="2800" u="none" dirty="0" err="1" smtClean="0"/>
              <a:t>mm.</a:t>
            </a:r>
            <a:endParaRPr lang="es-MX" sz="2800" u="none" dirty="0"/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s-MX" sz="2800" u="none" dirty="0"/>
              <a:t>A</a:t>
            </a:r>
            <a:r>
              <a:rPr lang="pt-BR" sz="2800" u="none" dirty="0" err="1" smtClean="0"/>
              <a:t>coplante</a:t>
            </a:r>
            <a:r>
              <a:rPr lang="pt-BR" sz="2800" u="none" dirty="0" smtClean="0"/>
              <a:t> </a:t>
            </a:r>
            <a:r>
              <a:rPr lang="pt-BR" sz="2800" u="none" dirty="0" err="1" smtClean="0"/>
              <a:t>grasa</a:t>
            </a:r>
            <a:r>
              <a:rPr lang="pt-BR" sz="2800" u="none" dirty="0" smtClean="0"/>
              <a:t> </a:t>
            </a:r>
            <a:r>
              <a:rPr lang="pt-BR" sz="2800" u="none" dirty="0" err="1"/>
              <a:t>gruesa</a:t>
            </a:r>
            <a:r>
              <a:rPr lang="pt-BR" sz="2800" u="none" dirty="0"/>
              <a:t> para motor.</a:t>
            </a:r>
            <a:endParaRPr lang="es-MX" sz="2800" u="none" dirty="0"/>
          </a:p>
        </p:txBody>
      </p:sp>
    </p:spTree>
    <p:extLst>
      <p:ext uri="{BB962C8B-B14F-4D97-AF65-F5344CB8AC3E}">
        <p14:creationId xmlns:p14="http://schemas.microsoft.com/office/powerpoint/2010/main" val="4702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anque_de_acido_u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5025" r="18141" b="5025"/>
          <a:stretch>
            <a:fillRect/>
          </a:stretch>
        </p:blipFill>
        <p:spPr bwMode="auto">
          <a:xfrm>
            <a:off x="1170520" y="1556792"/>
            <a:ext cx="5976664" cy="44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429934" y="764704"/>
            <a:ext cx="145783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u="none" dirty="0" smtClean="0"/>
              <a:t>Torre</a:t>
            </a:r>
            <a:endParaRPr lang="es-ES" sz="4000" b="1" u="none" dirty="0" smtClean="0"/>
          </a:p>
        </p:txBody>
      </p:sp>
    </p:spTree>
    <p:extLst>
      <p:ext uri="{BB962C8B-B14F-4D97-AF65-F5344CB8AC3E}">
        <p14:creationId xmlns:p14="http://schemas.microsoft.com/office/powerpoint/2010/main" val="19457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6221" y="1052736"/>
            <a:ext cx="3065263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u="none" dirty="0" smtClean="0"/>
              <a:t>Cara frontal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696744" cy="42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1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6221" y="692696"/>
            <a:ext cx="3065263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u="none" dirty="0" smtClean="0"/>
              <a:t>Cara frontal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73997"/>
              </p:ext>
            </p:extLst>
          </p:nvPr>
        </p:nvGraphicFramePr>
        <p:xfrm>
          <a:off x="1043591" y="1556792"/>
          <a:ext cx="7272824" cy="4138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24">
                  <a:extLst>
                    <a:ext uri="{9D8B030D-6E8A-4147-A177-3AD203B41FA5}">
                      <a16:colId xmlns:a16="http://schemas.microsoft.com/office/drawing/2014/main" val="82520824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171697448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3350251973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632434528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3778370825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4213019124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797789910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264059119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153431499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598478370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95561124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639810719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4126907507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733516069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085155710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951026504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811361124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649762932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152048598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915762348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2905727801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728494577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3409831597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658138275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959187555"/>
                    </a:ext>
                  </a:extLst>
                </a:gridCol>
                <a:gridCol w="279724">
                  <a:extLst>
                    <a:ext uri="{9D8B030D-6E8A-4147-A177-3AD203B41FA5}">
                      <a16:colId xmlns:a16="http://schemas.microsoft.com/office/drawing/2014/main" val="19863782"/>
                    </a:ext>
                  </a:extLst>
                </a:gridCol>
              </a:tblGrid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21.51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1404600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6.53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6.05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4.47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7196442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7.26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21.61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8741888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11.33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6741653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21.39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5829167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21.39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1179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10.13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1761064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21.37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20.63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10.27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3678045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12.35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20.56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11.83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10.33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4956259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11.36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10.07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10.24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5312313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21.35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9.89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8967710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12.96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20.63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20.63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8200298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11.47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21.65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11.18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3466260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6441425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3298450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11.92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12.36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12.77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0297448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12.81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12.64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508646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20.46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20.65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21.25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12.35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12.28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1038717"/>
                  </a:ext>
                </a:extLst>
              </a:tr>
              <a:tr h="229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12.56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21.51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21.36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20.79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21.43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21.53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828306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520" y="5733256"/>
            <a:ext cx="868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none" dirty="0"/>
              <a:t>Tabla 1</a:t>
            </a:r>
            <a:r>
              <a:rPr lang="es-ES" u="none" dirty="0"/>
              <a:t>: Espesores (mm) en el mallado correspondiente a la cara frontal (con </a:t>
            </a:r>
            <a:r>
              <a:rPr lang="es-ES" u="none" dirty="0" smtClean="0"/>
              <a:t>brida</a:t>
            </a:r>
            <a:endParaRPr lang="es-MX" u="none" dirty="0"/>
          </a:p>
        </p:txBody>
      </p:sp>
    </p:spTree>
    <p:extLst>
      <p:ext uri="{BB962C8B-B14F-4D97-AF65-F5344CB8AC3E}">
        <p14:creationId xmlns:p14="http://schemas.microsoft.com/office/powerpoint/2010/main" val="380440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6221" y="692696"/>
            <a:ext cx="3065263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u="none" dirty="0" smtClean="0"/>
              <a:t>Cara frontal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10631" r="7936" b="11418"/>
          <a:stretch>
            <a:fillRect/>
          </a:stretch>
        </p:blipFill>
        <p:spPr bwMode="auto">
          <a:xfrm>
            <a:off x="2267744" y="1628800"/>
            <a:ext cx="5904656" cy="39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 descr="tanque_de_acido_u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5025" r="18141" b="5025"/>
          <a:stretch>
            <a:fillRect/>
          </a:stretch>
        </p:blipFill>
        <p:spPr bwMode="auto">
          <a:xfrm>
            <a:off x="827584" y="3297758"/>
            <a:ext cx="1008062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1634034" y="2492896"/>
            <a:ext cx="806450" cy="1057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83246" y="3902596"/>
            <a:ext cx="706438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2051720" y="5949280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none" dirty="0"/>
              <a:t>Ploteo de espesores correspondientes a la tabla 1</a:t>
            </a:r>
            <a:endParaRPr lang="es-MX" u="none" dirty="0"/>
          </a:p>
        </p:txBody>
      </p:sp>
    </p:spTree>
    <p:extLst>
      <p:ext uri="{BB962C8B-B14F-4D97-AF65-F5344CB8AC3E}">
        <p14:creationId xmlns:p14="http://schemas.microsoft.com/office/powerpoint/2010/main" val="130377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1340768"/>
            <a:ext cx="884569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none" dirty="0" smtClean="0"/>
              <a:t>Conclusiones</a:t>
            </a:r>
          </a:p>
          <a:p>
            <a:endParaRPr lang="es-ES" u="none" dirty="0" smtClean="0"/>
          </a:p>
          <a:p>
            <a:r>
              <a:rPr lang="es-ES" sz="2800" u="none" dirty="0" smtClean="0"/>
              <a:t>Cara </a:t>
            </a:r>
            <a:r>
              <a:rPr lang="es-ES" sz="2800" u="none" dirty="0"/>
              <a:t>frontal se detectaron indicaciones relevantes. </a:t>
            </a:r>
            <a:endParaRPr lang="es-ES" sz="2800" u="non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Espesores </a:t>
            </a:r>
            <a:r>
              <a:rPr lang="es-ES" sz="2800" u="none" dirty="0"/>
              <a:t>por encima </a:t>
            </a:r>
            <a:r>
              <a:rPr lang="es-ES" sz="2800" u="none" dirty="0" smtClean="0"/>
              <a:t>del nominal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Espesor </a:t>
            </a:r>
            <a:r>
              <a:rPr lang="es-ES" sz="2800" u="none" dirty="0"/>
              <a:t>máximo de 21.80 </a:t>
            </a:r>
            <a:r>
              <a:rPr lang="es-ES" sz="2800" u="none" dirty="0" err="1"/>
              <a:t>mm.</a:t>
            </a:r>
            <a:r>
              <a:rPr lang="es-ES" sz="2800" u="none" dirty="0"/>
              <a:t> </a:t>
            </a:r>
            <a:endParaRPr lang="es-ES" sz="2800" u="none" dirty="0" smtClean="0"/>
          </a:p>
          <a:p>
            <a:r>
              <a:rPr lang="es-ES" sz="2800" u="none" dirty="0"/>
              <a:t> </a:t>
            </a:r>
            <a:endParaRPr lang="es-MX" sz="2800" u="none" dirty="0"/>
          </a:p>
          <a:p>
            <a:r>
              <a:rPr lang="es-ES" sz="2800" u="none" dirty="0" smtClean="0"/>
              <a:t>La </a:t>
            </a:r>
            <a:r>
              <a:rPr lang="es-ES" sz="2800" u="none" dirty="0"/>
              <a:t>formación de encostramiento interno </a:t>
            </a:r>
            <a:endParaRPr lang="es-ES" sz="2800" u="none" dirty="0" smtClean="0"/>
          </a:p>
          <a:p>
            <a:r>
              <a:rPr lang="es-ES" sz="2800" u="none" dirty="0" smtClean="0"/>
              <a:t>(reacción </a:t>
            </a:r>
            <a:r>
              <a:rPr lang="es-ES" sz="2800" u="none" dirty="0"/>
              <a:t>entre el medio ácido y el hierro de la placa</a:t>
            </a:r>
            <a:r>
              <a:rPr lang="es-ES" sz="2800" u="none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costra </a:t>
            </a:r>
            <a:r>
              <a:rPr lang="es-ES" sz="2800" u="none" dirty="0"/>
              <a:t>de oxido de hierro y sulfatos, </a:t>
            </a:r>
            <a:endParaRPr lang="es-ES" sz="2800" u="non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compacta y fuertemente </a:t>
            </a:r>
            <a:r>
              <a:rPr lang="es-ES" sz="2800" u="none" dirty="0"/>
              <a:t>adherida al metal base </a:t>
            </a:r>
            <a:endParaRPr lang="es-ES" sz="2800" u="non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800" u="none" dirty="0" smtClean="0"/>
              <a:t>es </a:t>
            </a:r>
            <a:r>
              <a:rPr lang="es-ES" sz="2800" u="none" dirty="0"/>
              <a:t>detectada por el equipo </a:t>
            </a:r>
            <a:r>
              <a:rPr lang="es-ES" sz="2800" u="none" dirty="0" smtClean="0"/>
              <a:t>como un solo metal. </a:t>
            </a:r>
          </a:p>
        </p:txBody>
      </p:sp>
    </p:spTree>
    <p:extLst>
      <p:ext uri="{BB962C8B-B14F-4D97-AF65-F5344CB8AC3E}">
        <p14:creationId xmlns:p14="http://schemas.microsoft.com/office/powerpoint/2010/main" val="47655236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MX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MX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350</Words>
  <Application>Microsoft Office PowerPoint</Application>
  <PresentationFormat>Presentación en pantalla (4:3)</PresentationFormat>
  <Paragraphs>505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Zoe Media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Rodrigo Aguilera</dc:creator>
  <cp:lastModifiedBy>Jair Lugo</cp:lastModifiedBy>
  <cp:revision>36</cp:revision>
  <cp:lastPrinted>2015-04-06T23:19:07Z</cp:lastPrinted>
  <dcterms:created xsi:type="dcterms:W3CDTF">2006-02-15T08:04:57Z</dcterms:created>
  <dcterms:modified xsi:type="dcterms:W3CDTF">2017-08-29T11:22:52Z</dcterms:modified>
</cp:coreProperties>
</file>