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2"/>
    <p:sldMasterId id="2147483674" r:id="rId3"/>
  </p:sldMasterIdLst>
  <p:notesMasterIdLst>
    <p:notesMasterId r:id="rId26"/>
  </p:notesMasterIdLst>
  <p:sldIdLst>
    <p:sldId id="257" r:id="rId4"/>
    <p:sldId id="269" r:id="rId5"/>
    <p:sldId id="270" r:id="rId6"/>
    <p:sldId id="276" r:id="rId7"/>
    <p:sldId id="271" r:id="rId8"/>
    <p:sldId id="272" r:id="rId9"/>
    <p:sldId id="282" r:id="rId10"/>
    <p:sldId id="281" r:id="rId11"/>
    <p:sldId id="278" r:id="rId12"/>
    <p:sldId id="279" r:id="rId13"/>
    <p:sldId id="280" r:id="rId14"/>
    <p:sldId id="285" r:id="rId15"/>
    <p:sldId id="277" r:id="rId16"/>
    <p:sldId id="293" r:id="rId17"/>
    <p:sldId id="286" r:id="rId18"/>
    <p:sldId id="288" r:id="rId19"/>
    <p:sldId id="290" r:id="rId20"/>
    <p:sldId id="291" r:id="rId21"/>
    <p:sldId id="289" r:id="rId22"/>
    <p:sldId id="292" r:id="rId23"/>
    <p:sldId id="294" r:id="rId24"/>
    <p:sldId id="29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quin Gutierrez" initials="JG" lastIdx="0" clrIdx="0">
    <p:extLst>
      <p:ext uri="{19B8F6BF-5375-455C-9EA6-DF929625EA0E}">
        <p15:presenceInfo xmlns:p15="http://schemas.microsoft.com/office/powerpoint/2012/main" userId="c1460e5fa0c421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68" d="100"/>
          <a:sy n="68" d="100"/>
        </p:scale>
        <p:origin x="1224"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0F3E1A-F44A-4BDC-BFDE-3CE901F7CC0B}" type="datetimeFigureOut">
              <a:rPr lang="en-US" smtClean="0"/>
              <a:t>8/27/2017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BE1359-2DA2-4102-8E5F-3C314329F386}" type="slidenum">
              <a:rPr lang="en-US" smtClean="0"/>
              <a:t>‹Nº›</a:t>
            </a:fld>
            <a:endParaRPr lang="en-US"/>
          </a:p>
        </p:txBody>
      </p:sp>
    </p:spTree>
    <p:extLst>
      <p:ext uri="{BB962C8B-B14F-4D97-AF65-F5344CB8AC3E}">
        <p14:creationId xmlns:p14="http://schemas.microsoft.com/office/powerpoint/2010/main" val="367976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pPr algn="r" defTabSz="914400">
              <a:buNone/>
            </a:pPr>
            <a:fld id="{81331B57-0BE5-4F82-AA58-76F53EFF3ADA}" type="datetime8">
              <a:rPr lang="en-US" sz="1200" b="0" i="0">
                <a:latin typeface="Calibri"/>
                <a:ea typeface="+mn-ea"/>
                <a:cs typeface="+mn-cs"/>
              </a:rPr>
              <a:t>8/27/2017 11:50 PM</a:t>
            </a:fld>
            <a:endParaRPr lang="en-US" sz="1200" b="0" i="0" dirty="0">
              <a:latin typeface="Calibri"/>
              <a:ea typeface="+mn-ea"/>
              <a:cs typeface="+mn-cs"/>
            </a:endParaRPr>
          </a:p>
        </p:txBody>
      </p:sp>
      <p:sp>
        <p:nvSpPr>
          <p:cNvPr id="6" name="Footer Placeholder 5"/>
          <p:cNvSpPr>
            <a:spLocks noGrp="1"/>
          </p:cNvSpPr>
          <p:nvPr>
            <p:ph type="ftr" sz="quarter" idx="12"/>
          </p:nvPr>
        </p:nvSpPr>
        <p:spPr>
          <a:xfrm>
            <a:off x="0" y="8685213"/>
            <a:ext cx="6172200" cy="457200"/>
          </a:xfrm>
        </p:spPr>
        <p:txBody>
          <a:bodyPr/>
          <a:lstStyle/>
          <a:p>
            <a:pPr algn="l" defTabSz="914400">
              <a:buNone/>
            </a:pPr>
            <a:r>
              <a:rPr lang="en-US" sz="500" b="0" i="0" dirty="0">
                <a:solidFill>
                  <a:srgbClr val="000000"/>
                </a:solidFill>
                <a:latin typeface="Calibri"/>
                <a:ea typeface="+mn-ea"/>
                <a:cs typeface="+mn-cs"/>
              </a:rPr>
              <a:t>© 2007 Microsoft Corporation. </a:t>
            </a:r>
            <a:r>
              <a:rPr lang="en-US" sz="500" b="0" i="0" dirty="0" err="1">
                <a:solidFill>
                  <a:srgbClr val="000000"/>
                </a:solidFill>
                <a:latin typeface="Calibri"/>
                <a:ea typeface="+mn-ea"/>
                <a:cs typeface="+mn-cs"/>
              </a:rPr>
              <a:t>Todos</a:t>
            </a:r>
            <a:r>
              <a:rPr lang="en-US" sz="500" b="0" i="0">
                <a:solidFill>
                  <a:srgbClr val="000000"/>
                </a:solidFill>
                <a:latin typeface="Calibri"/>
                <a:ea typeface="+mn-ea"/>
                <a:cs typeface="+mn-cs"/>
              </a:rPr>
              <a:t> los derechos reservados. Microsoft, Windows, Windows Vista y otros nombres de productos son o podrían ser marcas registradas o marcas comerciales en los EE.UU. u otros países.</a:t>
            </a:r>
          </a:p>
          <a:p>
            <a:pPr algn="l" defTabSz="914400">
              <a:buNone/>
            </a:pPr>
            <a:r>
              <a:rPr lang="en-US" sz="500" b="0" i="0">
                <a:solidFill>
                  <a:srgbClr val="000000"/>
                </a:solidFill>
                <a:latin typeface="Calibri"/>
                <a:ea typeface="+mn-ea"/>
                <a:cs typeface="+mn-cs"/>
              </a:rPr>
              <a:t>La información incluida aquí solo tiene fines informativos y representa la vista actual de Microsoft Corporation a fecha de esta presentación.  Ya que Microsoft debe responder ante los cambios en el mercado, no debe considerarse responsabilidad suya el hecho de garantizar la precisión de la información facilitada después de la fecha de esta presentación.  </a:t>
            </a:r>
            <a:br>
              <a:rPr lang="en-US" sz="500" b="0" i="0">
                <a:solidFill>
                  <a:srgbClr val="000000"/>
                </a:solidFill>
                <a:latin typeface="Calibri"/>
                <a:ea typeface="+mn-ea"/>
                <a:cs typeface="+mn-cs"/>
              </a:rPr>
            </a:br>
            <a:r>
              <a:rPr lang="en-US" sz="500" b="0" i="0">
                <a:solidFill>
                  <a:srgbClr val="000000"/>
                </a:solidFill>
                <a:latin typeface="Calibri"/>
                <a:ea typeface="+mn-ea"/>
                <a:cs typeface="+mn-cs"/>
              </a:rPr>
              <a:t>MICROSOFT NO FACILITA GARANTÍAS EXPRESAS, IMPLÍCITAS O ESTATUTORIAS EN RELACIÓN A LA INFORMACIÓN CONTENIDA EN ESTA PRESENTACIÓN.</a:t>
            </a:r>
          </a:p>
          <a:p>
            <a:pPr algn="l" defTabSz="914400">
              <a:buNone/>
            </a:pPr>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pPr algn="r" defTabSz="914400">
              <a:buNone/>
            </a:pPr>
            <a:fld id="{EC87E0CF-87F6-4B58-B8B8-DCAB2DAAF3CA}" type="slidenum">
              <a:rPr lang="en-US" sz="1200" b="0" i="0">
                <a:latin typeface="Calibri"/>
                <a:ea typeface="+mn-ea"/>
                <a:cs typeface="+mn-cs"/>
              </a:rPr>
              <a:t>1</a:t>
            </a:fld>
            <a:endParaRPr lang="en-US" sz="1200" b="0" i="0">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a:t>Haga clic para editar el estilo de subtítulo del patrón</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s-ES"/>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s-ES"/>
              <a:t>Haga clic para modificar el estilo de título del patrón</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s-ES"/>
              <a:t>Editar el estilo de texto del patrón</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a:t>Haga clic para editar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s-ES"/>
              <a:t>Haga clic para editar el estilo de subtítulo del patrón</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5"/>
          <a:srcRect/>
          <a:stretch>
            <a:fillRect/>
          </a:stretch>
        </p:blipFill>
        <p:spPr bwMode="auto">
          <a:xfrm>
            <a:off x="-15875" y="6007100"/>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hf sldNum="0" hdr="0" ftr="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hf sldNum="0" hdr="0" ftr="0"/>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7719" y="1484784"/>
            <a:ext cx="7681913" cy="1524000"/>
          </a:xfrm>
        </p:spPr>
        <p:txBody>
          <a:bodyPr/>
          <a:lstStyle/>
          <a:p>
            <a:pPr algn="ctr" defTabSz="914400">
              <a:lnSpc>
                <a:spcPct val="90000"/>
              </a:lnSpc>
              <a:spcBef>
                <a:spcPts val="0"/>
              </a:spcBef>
              <a:buNone/>
            </a:pPr>
            <a:r>
              <a:rPr lang="es-ES_tradnl" sz="5400" b="0" i="0" spc="-150" noProof="1">
                <a:effectLst>
                  <a:outerShdw blurRad="50800" dist="38100" dir="2700000" algn="tl">
                    <a:prstClr val="black">
                      <a:alpha val="40000"/>
                    </a:prstClr>
                  </a:outerShdw>
                </a:effectLst>
                <a:latin typeface="Calibri"/>
                <a:ea typeface="+mn-ea"/>
                <a:cs typeface="Arial"/>
              </a:rPr>
              <a:t>Mitos y realidades de la calibración de unidades de inspección por particulas magnéticas.</a:t>
            </a:r>
          </a:p>
        </p:txBody>
      </p:sp>
      <p:sp>
        <p:nvSpPr>
          <p:cNvPr id="3" name="Subtitle 2"/>
          <p:cNvSpPr>
            <a:spLocks noGrp="1"/>
          </p:cNvSpPr>
          <p:nvPr>
            <p:ph type="subTitle" idx="1"/>
          </p:nvPr>
        </p:nvSpPr>
        <p:spPr>
          <a:xfrm>
            <a:off x="727719" y="4581128"/>
            <a:ext cx="7681913" cy="812204"/>
          </a:xfrm>
        </p:spPr>
        <p:txBody>
          <a:bodyPr>
            <a:normAutofit fontScale="77500" lnSpcReduction="20000"/>
          </a:bodyPr>
          <a:lstStyle/>
          <a:p>
            <a:pPr marL="0" indent="0" algn="l">
              <a:lnSpc>
                <a:spcPct val="90000"/>
              </a:lnSpc>
              <a:spcBef>
                <a:spcPts val="0"/>
              </a:spcBef>
              <a:buNone/>
            </a:pPr>
            <a:r>
              <a:rPr lang="es-ES_tradnl" b="0" i="0" noProof="1">
                <a:solidFill>
                  <a:srgbClr val="000000"/>
                </a:solidFill>
              </a:rPr>
              <a:t>Joaquin Gutierrez</a:t>
            </a:r>
          </a:p>
          <a:p>
            <a:pPr marL="0" indent="0" algn="l">
              <a:lnSpc>
                <a:spcPct val="90000"/>
              </a:lnSpc>
              <a:spcBef>
                <a:spcPts val="0"/>
              </a:spcBef>
              <a:buNone/>
            </a:pPr>
            <a:r>
              <a:rPr lang="es-ES_tradnl" b="0" i="0" noProof="1">
                <a:solidFill>
                  <a:srgbClr val="000000"/>
                </a:solidFill>
              </a:rPr>
              <a:t>General Manager</a:t>
            </a:r>
          </a:p>
          <a:p>
            <a:pPr marL="0" indent="0" algn="l">
              <a:lnSpc>
                <a:spcPct val="90000"/>
              </a:lnSpc>
              <a:spcBef>
                <a:spcPts val="0"/>
              </a:spcBef>
              <a:buNone/>
            </a:pPr>
            <a:r>
              <a:rPr lang="es-ES_tradnl" noProof="1">
                <a:solidFill>
                  <a:srgbClr val="000000"/>
                </a:solidFill>
              </a:rPr>
              <a:t>Ensayos No Destructivos, S.A. de C.V.</a:t>
            </a:r>
            <a:endParaRPr lang="es-ES_tradnl" b="0" i="0" noProof="1">
              <a:solidFill>
                <a:srgbClr val="000000"/>
              </a:solidFill>
            </a:endParaRPr>
          </a:p>
          <a:p>
            <a:pPr marL="0" indent="0" algn="l">
              <a:lnSpc>
                <a:spcPct val="90000"/>
              </a:lnSpc>
              <a:spcBef>
                <a:spcPts val="0"/>
              </a:spcBef>
              <a:buNone/>
            </a:pPr>
            <a:endParaRPr lang="es-ES_tradnl" b="0" i="0" noProof="1">
              <a:solidFill>
                <a:srgbClr val="000000"/>
              </a:solidFill>
            </a:endParaRPr>
          </a:p>
        </p:txBody>
      </p:sp>
      <p:pic>
        <p:nvPicPr>
          <p:cNvPr id="4" name="Imagen 3">
            <a:extLst>
              <a:ext uri="{FF2B5EF4-FFF2-40B4-BE49-F238E27FC236}">
                <a16:creationId xmlns:a16="http://schemas.microsoft.com/office/drawing/2014/main" id="{3C0679A9-3C0C-4D12-9491-354AB2CACE6C}"/>
              </a:ext>
            </a:extLst>
          </p:cNvPr>
          <p:cNvPicPr>
            <a:picLocks noChangeAspect="1"/>
          </p:cNvPicPr>
          <p:nvPr/>
        </p:nvPicPr>
        <p:blipFill>
          <a:blip r:embed="rId3"/>
          <a:stretch>
            <a:fillRect/>
          </a:stretch>
        </p:blipFill>
        <p:spPr>
          <a:xfrm>
            <a:off x="0" y="-15882"/>
            <a:ext cx="3275856" cy="843010"/>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782EDD-0C54-48AE-88AF-FAB96199D9B4}"/>
              </a:ext>
            </a:extLst>
          </p:cNvPr>
          <p:cNvSpPr>
            <a:spLocks noGrp="1"/>
          </p:cNvSpPr>
          <p:nvPr>
            <p:ph type="title"/>
          </p:nvPr>
        </p:nvSpPr>
        <p:spPr/>
        <p:txBody>
          <a:bodyPr/>
          <a:lstStyle/>
          <a:p>
            <a:r>
              <a:rPr lang="es-MX" dirty="0"/>
              <a:t>Antecedentes</a:t>
            </a:r>
          </a:p>
        </p:txBody>
      </p:sp>
      <p:pic>
        <p:nvPicPr>
          <p:cNvPr id="5" name="Imagen 4">
            <a:extLst>
              <a:ext uri="{FF2B5EF4-FFF2-40B4-BE49-F238E27FC236}">
                <a16:creationId xmlns:a16="http://schemas.microsoft.com/office/drawing/2014/main" id="{8FE5A3AC-426F-4C89-A95C-E0BB740026A5}"/>
              </a:ext>
            </a:extLst>
          </p:cNvPr>
          <p:cNvPicPr>
            <a:picLocks noChangeAspect="1"/>
          </p:cNvPicPr>
          <p:nvPr/>
        </p:nvPicPr>
        <p:blipFill>
          <a:blip r:embed="rId2"/>
          <a:stretch>
            <a:fillRect/>
          </a:stretch>
        </p:blipFill>
        <p:spPr>
          <a:xfrm>
            <a:off x="4902176" y="1072949"/>
            <a:ext cx="2702715" cy="2016225"/>
          </a:xfrm>
          <a:prstGeom prst="rect">
            <a:avLst/>
          </a:prstGeom>
        </p:spPr>
      </p:pic>
      <p:pic>
        <p:nvPicPr>
          <p:cNvPr id="6" name="Imagen 5">
            <a:extLst>
              <a:ext uri="{FF2B5EF4-FFF2-40B4-BE49-F238E27FC236}">
                <a16:creationId xmlns:a16="http://schemas.microsoft.com/office/drawing/2014/main" id="{FC62A0B9-D5AE-4DDC-839C-00DE869F873A}"/>
              </a:ext>
            </a:extLst>
          </p:cNvPr>
          <p:cNvPicPr>
            <a:picLocks noChangeAspect="1"/>
          </p:cNvPicPr>
          <p:nvPr/>
        </p:nvPicPr>
        <p:blipFill>
          <a:blip r:embed="rId3"/>
          <a:stretch>
            <a:fillRect/>
          </a:stretch>
        </p:blipFill>
        <p:spPr>
          <a:xfrm>
            <a:off x="1331640" y="1072949"/>
            <a:ext cx="1973405" cy="2091949"/>
          </a:xfrm>
          <a:prstGeom prst="rect">
            <a:avLst/>
          </a:prstGeom>
        </p:spPr>
      </p:pic>
      <p:pic>
        <p:nvPicPr>
          <p:cNvPr id="7" name="Imagen 6">
            <a:extLst>
              <a:ext uri="{FF2B5EF4-FFF2-40B4-BE49-F238E27FC236}">
                <a16:creationId xmlns:a16="http://schemas.microsoft.com/office/drawing/2014/main" id="{C091B12B-2ED2-455E-B468-2D3404E64BCD}"/>
              </a:ext>
            </a:extLst>
          </p:cNvPr>
          <p:cNvPicPr>
            <a:picLocks noChangeAspect="1"/>
          </p:cNvPicPr>
          <p:nvPr/>
        </p:nvPicPr>
        <p:blipFill>
          <a:blip r:embed="rId4"/>
          <a:stretch>
            <a:fillRect/>
          </a:stretch>
        </p:blipFill>
        <p:spPr>
          <a:xfrm>
            <a:off x="1300036" y="3375835"/>
            <a:ext cx="2005009" cy="2005009"/>
          </a:xfrm>
          <a:prstGeom prst="rect">
            <a:avLst/>
          </a:prstGeom>
        </p:spPr>
      </p:pic>
      <p:pic>
        <p:nvPicPr>
          <p:cNvPr id="10" name="Imagen 9">
            <a:extLst>
              <a:ext uri="{FF2B5EF4-FFF2-40B4-BE49-F238E27FC236}">
                <a16:creationId xmlns:a16="http://schemas.microsoft.com/office/drawing/2014/main" id="{3394CD92-9A32-4C84-8A90-8976994A4B85}"/>
              </a:ext>
            </a:extLst>
          </p:cNvPr>
          <p:cNvPicPr>
            <a:picLocks noChangeAspect="1"/>
          </p:cNvPicPr>
          <p:nvPr/>
        </p:nvPicPr>
        <p:blipFill>
          <a:blip r:embed="rId5"/>
          <a:stretch>
            <a:fillRect/>
          </a:stretch>
        </p:blipFill>
        <p:spPr>
          <a:xfrm>
            <a:off x="5537966" y="3267138"/>
            <a:ext cx="2066925" cy="2219325"/>
          </a:xfrm>
          <a:prstGeom prst="rect">
            <a:avLst/>
          </a:prstGeom>
        </p:spPr>
      </p:pic>
      <p:sp>
        <p:nvSpPr>
          <p:cNvPr id="11" name="Rectángulo 10">
            <a:extLst>
              <a:ext uri="{FF2B5EF4-FFF2-40B4-BE49-F238E27FC236}">
                <a16:creationId xmlns:a16="http://schemas.microsoft.com/office/drawing/2014/main" id="{17065D71-C483-487F-BAA9-873860A65D30}"/>
              </a:ext>
            </a:extLst>
          </p:cNvPr>
          <p:cNvSpPr/>
          <p:nvPr/>
        </p:nvSpPr>
        <p:spPr>
          <a:xfrm>
            <a:off x="1338616" y="5380844"/>
            <a:ext cx="6273251" cy="646331"/>
          </a:xfrm>
          <a:prstGeom prst="rect">
            <a:avLst/>
          </a:prstGeom>
        </p:spPr>
        <p:txBody>
          <a:bodyPr wrap="square">
            <a:spAutoFit/>
          </a:bodyPr>
          <a:lstStyle/>
          <a:p>
            <a:r>
              <a:rPr lang="es-MX" dirty="0"/>
              <a:t>Las unidades portátiles o móviles utilizan las siguientes corrientes de magnetización AC, HWDC</a:t>
            </a:r>
          </a:p>
        </p:txBody>
      </p:sp>
    </p:spTree>
    <p:extLst>
      <p:ext uri="{BB962C8B-B14F-4D97-AF65-F5344CB8AC3E}">
        <p14:creationId xmlns:p14="http://schemas.microsoft.com/office/powerpoint/2010/main" val="3299811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circle(in)">
                                      <p:cBhvr>
                                        <p:cTn id="31"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587C8C-D026-4513-B168-77ECBE3C2D4E}"/>
              </a:ext>
            </a:extLst>
          </p:cNvPr>
          <p:cNvSpPr>
            <a:spLocks noGrp="1"/>
          </p:cNvSpPr>
          <p:nvPr>
            <p:ph type="title"/>
          </p:nvPr>
        </p:nvSpPr>
        <p:spPr>
          <a:xfrm>
            <a:off x="376648" y="908720"/>
            <a:ext cx="8382000" cy="664797"/>
          </a:xfrm>
        </p:spPr>
        <p:txBody>
          <a:bodyPr/>
          <a:lstStyle/>
          <a:p>
            <a:r>
              <a:rPr lang="es-MX" dirty="0"/>
              <a:t>Los mitos</a:t>
            </a:r>
          </a:p>
        </p:txBody>
      </p:sp>
      <p:sp>
        <p:nvSpPr>
          <p:cNvPr id="3" name="Marcador de contenido 2">
            <a:extLst>
              <a:ext uri="{FF2B5EF4-FFF2-40B4-BE49-F238E27FC236}">
                <a16:creationId xmlns:a16="http://schemas.microsoft.com/office/drawing/2014/main" id="{5C372F37-D887-422A-8570-F8A6504FABDF}"/>
              </a:ext>
            </a:extLst>
          </p:cNvPr>
          <p:cNvSpPr>
            <a:spLocks noGrp="1"/>
          </p:cNvSpPr>
          <p:nvPr>
            <p:ph idx="1"/>
          </p:nvPr>
        </p:nvSpPr>
        <p:spPr>
          <a:xfrm>
            <a:off x="376648" y="1599530"/>
            <a:ext cx="8382000" cy="4239092"/>
          </a:xfrm>
        </p:spPr>
        <p:txBody>
          <a:bodyPr/>
          <a:lstStyle/>
          <a:p>
            <a:r>
              <a:rPr lang="es-MX" dirty="0"/>
              <a:t>Que se (calibra) verifica en una unidad de inspección por partículas magnéticas?</a:t>
            </a:r>
          </a:p>
          <a:p>
            <a:r>
              <a:rPr lang="es-MX" dirty="0"/>
              <a:t>Cual es el periodo de (calibración) verificación recomendado?</a:t>
            </a:r>
          </a:p>
          <a:p>
            <a:pPr algn="just"/>
            <a:r>
              <a:rPr lang="es-MX" dirty="0"/>
              <a:t>Mi unidad de inspección por partículas magnéticas funciona correctamente, porque la tengo que (calibrar) verificar?</a:t>
            </a:r>
          </a:p>
          <a:p>
            <a:r>
              <a:rPr lang="es-MX" dirty="0"/>
              <a:t>Tengo que limpiar el residuo de partícula magnética??</a:t>
            </a:r>
          </a:p>
          <a:p>
            <a:endParaRPr lang="es-MX" dirty="0"/>
          </a:p>
          <a:p>
            <a:endParaRPr lang="es-MX" dirty="0"/>
          </a:p>
          <a:p>
            <a:endParaRPr lang="es-MX" dirty="0"/>
          </a:p>
          <a:p>
            <a:endParaRPr lang="es-MX" dirty="0"/>
          </a:p>
        </p:txBody>
      </p:sp>
      <p:pic>
        <p:nvPicPr>
          <p:cNvPr id="4" name="Imagen 3">
            <a:extLst>
              <a:ext uri="{FF2B5EF4-FFF2-40B4-BE49-F238E27FC236}">
                <a16:creationId xmlns:a16="http://schemas.microsoft.com/office/drawing/2014/main" id="{87E5A2F1-52DB-4A4E-8CD3-B866A52B2AD2}"/>
              </a:ext>
            </a:extLst>
          </p:cNvPr>
          <p:cNvPicPr>
            <a:picLocks noChangeAspect="1"/>
          </p:cNvPicPr>
          <p:nvPr/>
        </p:nvPicPr>
        <p:blipFill>
          <a:blip r:embed="rId2"/>
          <a:stretch>
            <a:fillRect/>
          </a:stretch>
        </p:blipFill>
        <p:spPr>
          <a:xfrm>
            <a:off x="0" y="-21210"/>
            <a:ext cx="3273836" cy="847417"/>
          </a:xfrm>
          <a:prstGeom prst="rect">
            <a:avLst/>
          </a:prstGeom>
        </p:spPr>
      </p:pic>
    </p:spTree>
    <p:extLst>
      <p:ext uri="{BB962C8B-B14F-4D97-AF65-F5344CB8AC3E}">
        <p14:creationId xmlns:p14="http://schemas.microsoft.com/office/powerpoint/2010/main" val="1212152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72EB0-9211-4507-98F5-9FB05D72B9CB}"/>
              </a:ext>
            </a:extLst>
          </p:cNvPr>
          <p:cNvSpPr>
            <a:spLocks noGrp="1"/>
          </p:cNvSpPr>
          <p:nvPr>
            <p:ph type="title"/>
          </p:nvPr>
        </p:nvSpPr>
        <p:spPr>
          <a:xfrm>
            <a:off x="563133" y="823977"/>
            <a:ext cx="8382000" cy="664797"/>
          </a:xfrm>
        </p:spPr>
        <p:txBody>
          <a:bodyPr/>
          <a:lstStyle/>
          <a:p>
            <a:r>
              <a:rPr lang="es-MX" dirty="0"/>
              <a:t>Las referencias</a:t>
            </a:r>
          </a:p>
        </p:txBody>
      </p:sp>
      <p:pic>
        <p:nvPicPr>
          <p:cNvPr id="6" name="Marcador de contenido 5">
            <a:extLst>
              <a:ext uri="{FF2B5EF4-FFF2-40B4-BE49-F238E27FC236}">
                <a16:creationId xmlns:a16="http://schemas.microsoft.com/office/drawing/2014/main" id="{DAEE5B42-E876-4806-9A61-4163BD71AC8A}"/>
              </a:ext>
            </a:extLst>
          </p:cNvPr>
          <p:cNvPicPr>
            <a:picLocks noGrp="1" noChangeAspect="1"/>
          </p:cNvPicPr>
          <p:nvPr>
            <p:ph idx="1"/>
          </p:nvPr>
        </p:nvPicPr>
        <p:blipFill>
          <a:blip r:embed="rId2"/>
          <a:stretch>
            <a:fillRect/>
          </a:stretch>
        </p:blipFill>
        <p:spPr>
          <a:xfrm>
            <a:off x="799574" y="2132856"/>
            <a:ext cx="3944451" cy="3816424"/>
          </a:xfrm>
          <a:prstGeom prst="rect">
            <a:avLst/>
          </a:prstGeom>
        </p:spPr>
      </p:pic>
      <p:pic>
        <p:nvPicPr>
          <p:cNvPr id="7" name="Imagen 6">
            <a:extLst>
              <a:ext uri="{FF2B5EF4-FFF2-40B4-BE49-F238E27FC236}">
                <a16:creationId xmlns:a16="http://schemas.microsoft.com/office/drawing/2014/main" id="{D41FEEC1-4813-496C-B2ED-921262FF9F73}"/>
              </a:ext>
            </a:extLst>
          </p:cNvPr>
          <p:cNvPicPr>
            <a:picLocks noChangeAspect="1"/>
          </p:cNvPicPr>
          <p:nvPr/>
        </p:nvPicPr>
        <p:blipFill>
          <a:blip r:embed="rId3"/>
          <a:stretch>
            <a:fillRect/>
          </a:stretch>
        </p:blipFill>
        <p:spPr>
          <a:xfrm>
            <a:off x="5148064" y="2132856"/>
            <a:ext cx="3452456" cy="2592288"/>
          </a:xfrm>
          <a:prstGeom prst="rect">
            <a:avLst/>
          </a:prstGeom>
        </p:spPr>
      </p:pic>
      <p:sp>
        <p:nvSpPr>
          <p:cNvPr id="8" name="CuadroTexto 7">
            <a:extLst>
              <a:ext uri="{FF2B5EF4-FFF2-40B4-BE49-F238E27FC236}">
                <a16:creationId xmlns:a16="http://schemas.microsoft.com/office/drawing/2014/main" id="{22541C63-38B8-423A-B31B-C7DB4A17B1D0}"/>
              </a:ext>
            </a:extLst>
          </p:cNvPr>
          <p:cNvSpPr txBox="1"/>
          <p:nvPr/>
        </p:nvSpPr>
        <p:spPr>
          <a:xfrm>
            <a:off x="792052" y="1445937"/>
            <a:ext cx="3888432" cy="646331"/>
          </a:xfrm>
          <a:prstGeom prst="rect">
            <a:avLst/>
          </a:prstGeom>
          <a:noFill/>
        </p:spPr>
        <p:txBody>
          <a:bodyPr wrap="square" rtlCol="0">
            <a:spAutoFit/>
          </a:bodyPr>
          <a:lstStyle/>
          <a:p>
            <a:r>
              <a:rPr lang="es-MX" dirty="0"/>
              <a:t>Standard guide for Magnetic Particle Testing ASTM E 709-14</a:t>
            </a:r>
          </a:p>
        </p:txBody>
      </p:sp>
      <p:sp>
        <p:nvSpPr>
          <p:cNvPr id="10" name="CuadroTexto 9">
            <a:extLst>
              <a:ext uri="{FF2B5EF4-FFF2-40B4-BE49-F238E27FC236}">
                <a16:creationId xmlns:a16="http://schemas.microsoft.com/office/drawing/2014/main" id="{5F19E29B-03C2-44D5-9E06-B2A020E57EE4}"/>
              </a:ext>
            </a:extLst>
          </p:cNvPr>
          <p:cNvSpPr txBox="1"/>
          <p:nvPr/>
        </p:nvSpPr>
        <p:spPr>
          <a:xfrm>
            <a:off x="5148064" y="1456920"/>
            <a:ext cx="3452456" cy="646331"/>
          </a:xfrm>
          <a:prstGeom prst="rect">
            <a:avLst/>
          </a:prstGeom>
          <a:noFill/>
        </p:spPr>
        <p:txBody>
          <a:bodyPr wrap="square" rtlCol="0">
            <a:spAutoFit/>
          </a:bodyPr>
          <a:lstStyle/>
          <a:p>
            <a:r>
              <a:rPr lang="es-MX" dirty="0"/>
              <a:t>Standard Practice for Magntic Particle Testing ASTM E 1444-05</a:t>
            </a:r>
          </a:p>
        </p:txBody>
      </p:sp>
      <p:sp>
        <p:nvSpPr>
          <p:cNvPr id="11" name="Elipse 10">
            <a:extLst>
              <a:ext uri="{FF2B5EF4-FFF2-40B4-BE49-F238E27FC236}">
                <a16:creationId xmlns:a16="http://schemas.microsoft.com/office/drawing/2014/main" id="{B8A1D7E5-B6A4-4BC2-B890-4530123E6805}"/>
              </a:ext>
            </a:extLst>
          </p:cNvPr>
          <p:cNvSpPr/>
          <p:nvPr/>
        </p:nvSpPr>
        <p:spPr bwMode="auto">
          <a:xfrm>
            <a:off x="558142" y="4319388"/>
            <a:ext cx="2952168" cy="549772"/>
          </a:xfrm>
          <a:prstGeom prst="ellipse">
            <a:avLst/>
          </a:prstGeom>
          <a:noFill/>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MX" sz="2300" dirty="0">
              <a:solidFill>
                <a:schemeClr val="tx1"/>
              </a:solidFill>
              <a:latin typeface="Segoe" pitchFamily="34" charset="0"/>
            </a:endParaRPr>
          </a:p>
        </p:txBody>
      </p:sp>
      <p:pic>
        <p:nvPicPr>
          <p:cNvPr id="13" name="Imagen 12">
            <a:extLst>
              <a:ext uri="{FF2B5EF4-FFF2-40B4-BE49-F238E27FC236}">
                <a16:creationId xmlns:a16="http://schemas.microsoft.com/office/drawing/2014/main" id="{DE1488E3-E99A-409F-9D5F-C02B95C94083}"/>
              </a:ext>
            </a:extLst>
          </p:cNvPr>
          <p:cNvPicPr>
            <a:picLocks noChangeAspect="1"/>
          </p:cNvPicPr>
          <p:nvPr/>
        </p:nvPicPr>
        <p:blipFill>
          <a:blip r:embed="rId4"/>
          <a:stretch>
            <a:fillRect/>
          </a:stretch>
        </p:blipFill>
        <p:spPr>
          <a:xfrm>
            <a:off x="4693238" y="3429000"/>
            <a:ext cx="2975106" cy="573074"/>
          </a:xfrm>
          <a:prstGeom prst="rect">
            <a:avLst/>
          </a:prstGeom>
        </p:spPr>
      </p:pic>
      <p:pic>
        <p:nvPicPr>
          <p:cNvPr id="14" name="Imagen 13">
            <a:extLst>
              <a:ext uri="{FF2B5EF4-FFF2-40B4-BE49-F238E27FC236}">
                <a16:creationId xmlns:a16="http://schemas.microsoft.com/office/drawing/2014/main" id="{BBC43315-0AA6-4EE0-AE48-EED5A6D08A10}"/>
              </a:ext>
            </a:extLst>
          </p:cNvPr>
          <p:cNvPicPr>
            <a:picLocks noChangeAspect="1"/>
          </p:cNvPicPr>
          <p:nvPr/>
        </p:nvPicPr>
        <p:blipFill>
          <a:blip r:embed="rId5"/>
          <a:stretch>
            <a:fillRect/>
          </a:stretch>
        </p:blipFill>
        <p:spPr>
          <a:xfrm>
            <a:off x="0" y="0"/>
            <a:ext cx="3273836" cy="847417"/>
          </a:xfrm>
          <a:prstGeom prst="rect">
            <a:avLst/>
          </a:prstGeom>
        </p:spPr>
      </p:pic>
    </p:spTree>
    <p:extLst>
      <p:ext uri="{BB962C8B-B14F-4D97-AF65-F5344CB8AC3E}">
        <p14:creationId xmlns:p14="http://schemas.microsoft.com/office/powerpoint/2010/main" val="1428101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down)">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8AFDD3-7136-48F9-BFAC-820C1667F9EB}"/>
              </a:ext>
            </a:extLst>
          </p:cNvPr>
          <p:cNvSpPr>
            <a:spLocks noGrp="1"/>
          </p:cNvSpPr>
          <p:nvPr>
            <p:ph type="title"/>
          </p:nvPr>
        </p:nvSpPr>
        <p:spPr>
          <a:xfrm>
            <a:off x="304800" y="843705"/>
            <a:ext cx="8382000" cy="664797"/>
          </a:xfrm>
        </p:spPr>
        <p:txBody>
          <a:bodyPr/>
          <a:lstStyle/>
          <a:p>
            <a:r>
              <a:rPr lang="es-MX" dirty="0"/>
              <a:t>Otras referencias</a:t>
            </a:r>
          </a:p>
        </p:txBody>
      </p:sp>
      <p:sp>
        <p:nvSpPr>
          <p:cNvPr id="3" name="Marcador de contenido 2">
            <a:extLst>
              <a:ext uri="{FF2B5EF4-FFF2-40B4-BE49-F238E27FC236}">
                <a16:creationId xmlns:a16="http://schemas.microsoft.com/office/drawing/2014/main" id="{F22251C5-6DD4-43BC-872F-7457FF69D7AB}"/>
              </a:ext>
            </a:extLst>
          </p:cNvPr>
          <p:cNvSpPr>
            <a:spLocks noGrp="1"/>
          </p:cNvSpPr>
          <p:nvPr>
            <p:ph sz="half" idx="1"/>
          </p:nvPr>
        </p:nvSpPr>
        <p:spPr>
          <a:xfrm>
            <a:off x="381000" y="1411553"/>
            <a:ext cx="4114800" cy="387798"/>
          </a:xfrm>
        </p:spPr>
        <p:txBody>
          <a:bodyPr/>
          <a:lstStyle/>
          <a:p>
            <a:endParaRPr lang="es-MX" dirty="0"/>
          </a:p>
        </p:txBody>
      </p:sp>
      <p:sp>
        <p:nvSpPr>
          <p:cNvPr id="4" name="Marcador de contenido 3">
            <a:extLst>
              <a:ext uri="{FF2B5EF4-FFF2-40B4-BE49-F238E27FC236}">
                <a16:creationId xmlns:a16="http://schemas.microsoft.com/office/drawing/2014/main" id="{6A326084-5347-4506-8F16-1080C08C5980}"/>
              </a:ext>
            </a:extLst>
          </p:cNvPr>
          <p:cNvSpPr>
            <a:spLocks noGrp="1"/>
          </p:cNvSpPr>
          <p:nvPr>
            <p:ph sz="half" idx="2"/>
          </p:nvPr>
        </p:nvSpPr>
        <p:spPr>
          <a:xfrm>
            <a:off x="4648200" y="1411553"/>
            <a:ext cx="4114800" cy="387798"/>
          </a:xfrm>
        </p:spPr>
        <p:txBody>
          <a:bodyPr/>
          <a:lstStyle/>
          <a:p>
            <a:pPr marL="0" indent="0">
              <a:buNone/>
            </a:pPr>
            <a:endParaRPr lang="es-MX" dirty="0"/>
          </a:p>
        </p:txBody>
      </p:sp>
      <p:graphicFrame>
        <p:nvGraphicFramePr>
          <p:cNvPr id="5" name="Objeto 4">
            <a:extLst>
              <a:ext uri="{FF2B5EF4-FFF2-40B4-BE49-F238E27FC236}">
                <a16:creationId xmlns:a16="http://schemas.microsoft.com/office/drawing/2014/main" id="{09AE3035-78FB-43B1-A99C-0AAEE9A42519}"/>
              </a:ext>
            </a:extLst>
          </p:cNvPr>
          <p:cNvGraphicFramePr>
            <a:graphicFrameLocks noChangeAspect="1"/>
          </p:cNvGraphicFramePr>
          <p:nvPr>
            <p:extLst>
              <p:ext uri="{D42A27DB-BD31-4B8C-83A1-F6EECF244321}">
                <p14:modId xmlns:p14="http://schemas.microsoft.com/office/powerpoint/2010/main" val="2551089591"/>
              </p:ext>
            </p:extLst>
          </p:nvPr>
        </p:nvGraphicFramePr>
        <p:xfrm>
          <a:off x="2438400" y="1605452"/>
          <a:ext cx="4075092" cy="4124834"/>
        </p:xfrm>
        <a:graphic>
          <a:graphicData uri="http://schemas.openxmlformats.org/presentationml/2006/ole">
            <mc:AlternateContent xmlns:mc="http://schemas.openxmlformats.org/markup-compatibility/2006">
              <mc:Choice xmlns:v="urn:schemas-microsoft-com:vml" Requires="v">
                <p:oleObj spid="_x0000_s2057" name="Acrobat Document" r:id="rId3" imgW="3886044" imgH="5029200" progId="AcroExch.Document.DC">
                  <p:embed/>
                </p:oleObj>
              </mc:Choice>
              <mc:Fallback>
                <p:oleObj name="Acrobat Document" r:id="rId3" imgW="3886044" imgH="5029200" progId="AcroExch.Document.DC">
                  <p:embed/>
                  <p:pic>
                    <p:nvPicPr>
                      <p:cNvPr id="0" name=""/>
                      <p:cNvPicPr/>
                      <p:nvPr/>
                    </p:nvPicPr>
                    <p:blipFill>
                      <a:blip r:embed="rId4"/>
                      <a:stretch>
                        <a:fillRect/>
                      </a:stretch>
                    </p:blipFill>
                    <p:spPr>
                      <a:xfrm>
                        <a:off x="2438400" y="1605452"/>
                        <a:ext cx="4075092" cy="4124834"/>
                      </a:xfrm>
                      <a:prstGeom prst="rect">
                        <a:avLst/>
                      </a:prstGeom>
                    </p:spPr>
                  </p:pic>
                </p:oleObj>
              </mc:Fallback>
            </mc:AlternateContent>
          </a:graphicData>
        </a:graphic>
      </p:graphicFrame>
      <p:pic>
        <p:nvPicPr>
          <p:cNvPr id="6" name="Imagen 5">
            <a:extLst>
              <a:ext uri="{FF2B5EF4-FFF2-40B4-BE49-F238E27FC236}">
                <a16:creationId xmlns:a16="http://schemas.microsoft.com/office/drawing/2014/main" id="{E443E6E0-5442-43F8-9BA8-D1B3379DC5F0}"/>
              </a:ext>
            </a:extLst>
          </p:cNvPr>
          <p:cNvPicPr>
            <a:picLocks noChangeAspect="1"/>
          </p:cNvPicPr>
          <p:nvPr/>
        </p:nvPicPr>
        <p:blipFill>
          <a:blip r:embed="rId5"/>
          <a:stretch>
            <a:fillRect/>
          </a:stretch>
        </p:blipFill>
        <p:spPr>
          <a:xfrm>
            <a:off x="0" y="-3712"/>
            <a:ext cx="3273836" cy="847417"/>
          </a:xfrm>
          <a:prstGeom prst="rect">
            <a:avLst/>
          </a:prstGeom>
        </p:spPr>
      </p:pic>
    </p:spTree>
    <p:extLst>
      <p:ext uri="{BB962C8B-B14F-4D97-AF65-F5344CB8AC3E}">
        <p14:creationId xmlns:p14="http://schemas.microsoft.com/office/powerpoint/2010/main" val="1299257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8AFDD3-7136-48F9-BFAC-820C1667F9EB}"/>
              </a:ext>
            </a:extLst>
          </p:cNvPr>
          <p:cNvSpPr>
            <a:spLocks noGrp="1"/>
          </p:cNvSpPr>
          <p:nvPr>
            <p:ph type="title"/>
          </p:nvPr>
        </p:nvSpPr>
        <p:spPr>
          <a:xfrm>
            <a:off x="381000" y="847417"/>
            <a:ext cx="8382000" cy="664797"/>
          </a:xfrm>
        </p:spPr>
        <p:txBody>
          <a:bodyPr/>
          <a:lstStyle/>
          <a:p>
            <a:r>
              <a:rPr lang="es-MX" dirty="0"/>
              <a:t>Otras referencias</a:t>
            </a:r>
          </a:p>
        </p:txBody>
      </p:sp>
      <p:sp>
        <p:nvSpPr>
          <p:cNvPr id="3" name="Marcador de contenido 2">
            <a:extLst>
              <a:ext uri="{FF2B5EF4-FFF2-40B4-BE49-F238E27FC236}">
                <a16:creationId xmlns:a16="http://schemas.microsoft.com/office/drawing/2014/main" id="{F22251C5-6DD4-43BC-872F-7457FF69D7AB}"/>
              </a:ext>
            </a:extLst>
          </p:cNvPr>
          <p:cNvSpPr>
            <a:spLocks noGrp="1"/>
          </p:cNvSpPr>
          <p:nvPr>
            <p:ph sz="half" idx="1"/>
          </p:nvPr>
        </p:nvSpPr>
        <p:spPr>
          <a:xfrm>
            <a:off x="381000" y="1411553"/>
            <a:ext cx="4114800" cy="387798"/>
          </a:xfrm>
        </p:spPr>
        <p:txBody>
          <a:bodyPr/>
          <a:lstStyle/>
          <a:p>
            <a:endParaRPr lang="es-MX" dirty="0"/>
          </a:p>
        </p:txBody>
      </p:sp>
      <p:graphicFrame>
        <p:nvGraphicFramePr>
          <p:cNvPr id="8" name="Objeto 7">
            <a:extLst>
              <a:ext uri="{FF2B5EF4-FFF2-40B4-BE49-F238E27FC236}">
                <a16:creationId xmlns:a16="http://schemas.microsoft.com/office/drawing/2014/main" id="{120E8596-1E2A-4803-AA11-443209A9112D}"/>
              </a:ext>
            </a:extLst>
          </p:cNvPr>
          <p:cNvGraphicFramePr>
            <a:graphicFrameLocks noChangeAspect="1"/>
          </p:cNvGraphicFramePr>
          <p:nvPr>
            <p:extLst>
              <p:ext uri="{D42A27DB-BD31-4B8C-83A1-F6EECF244321}">
                <p14:modId xmlns:p14="http://schemas.microsoft.com/office/powerpoint/2010/main" val="2446909727"/>
              </p:ext>
            </p:extLst>
          </p:nvPr>
        </p:nvGraphicFramePr>
        <p:xfrm>
          <a:off x="1835696" y="1411553"/>
          <a:ext cx="5740949" cy="4436188"/>
        </p:xfrm>
        <a:graphic>
          <a:graphicData uri="http://schemas.openxmlformats.org/presentationml/2006/ole">
            <mc:AlternateContent xmlns:mc="http://schemas.openxmlformats.org/markup-compatibility/2006">
              <mc:Choice xmlns:v="urn:schemas-microsoft-com:vml" Requires="v">
                <p:oleObj spid="_x0000_s1035" name="Acrobat Document" r:id="rId3" imgW="5029096" imgH="3886200" progId="AcroExch.Document.DC">
                  <p:embed/>
                </p:oleObj>
              </mc:Choice>
              <mc:Fallback>
                <p:oleObj name="Acrobat Document" r:id="rId3" imgW="5029096" imgH="3886200" progId="AcroExch.Document.DC">
                  <p:embed/>
                  <p:pic>
                    <p:nvPicPr>
                      <p:cNvPr id="0" name=""/>
                      <p:cNvPicPr/>
                      <p:nvPr/>
                    </p:nvPicPr>
                    <p:blipFill>
                      <a:blip r:embed="rId4"/>
                      <a:stretch>
                        <a:fillRect/>
                      </a:stretch>
                    </p:blipFill>
                    <p:spPr>
                      <a:xfrm>
                        <a:off x="1835696" y="1411553"/>
                        <a:ext cx="5740949" cy="4436188"/>
                      </a:xfrm>
                      <a:prstGeom prst="rect">
                        <a:avLst/>
                      </a:prstGeom>
                    </p:spPr>
                  </p:pic>
                </p:oleObj>
              </mc:Fallback>
            </mc:AlternateContent>
          </a:graphicData>
        </a:graphic>
      </p:graphicFrame>
      <p:pic>
        <p:nvPicPr>
          <p:cNvPr id="9" name="Imagen 8">
            <a:extLst>
              <a:ext uri="{FF2B5EF4-FFF2-40B4-BE49-F238E27FC236}">
                <a16:creationId xmlns:a16="http://schemas.microsoft.com/office/drawing/2014/main" id="{B7D763AF-3E9D-4B00-A7D7-1D036DAE8121}"/>
              </a:ext>
            </a:extLst>
          </p:cNvPr>
          <p:cNvPicPr>
            <a:picLocks noChangeAspect="1"/>
          </p:cNvPicPr>
          <p:nvPr/>
        </p:nvPicPr>
        <p:blipFill>
          <a:blip r:embed="rId5"/>
          <a:stretch>
            <a:fillRect/>
          </a:stretch>
        </p:blipFill>
        <p:spPr>
          <a:xfrm>
            <a:off x="0" y="0"/>
            <a:ext cx="3273836" cy="847417"/>
          </a:xfrm>
          <a:prstGeom prst="rect">
            <a:avLst/>
          </a:prstGeom>
        </p:spPr>
      </p:pic>
    </p:spTree>
    <p:extLst>
      <p:ext uri="{BB962C8B-B14F-4D97-AF65-F5344CB8AC3E}">
        <p14:creationId xmlns:p14="http://schemas.microsoft.com/office/powerpoint/2010/main" val="3810929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16E11E-39CB-4A16-B3B7-BB5E2F4E2F66}"/>
              </a:ext>
            </a:extLst>
          </p:cNvPr>
          <p:cNvSpPr>
            <a:spLocks noGrp="1"/>
          </p:cNvSpPr>
          <p:nvPr>
            <p:ph type="title"/>
          </p:nvPr>
        </p:nvSpPr>
        <p:spPr>
          <a:xfrm>
            <a:off x="381000" y="1052736"/>
            <a:ext cx="8382000" cy="664797"/>
          </a:xfrm>
        </p:spPr>
        <p:txBody>
          <a:bodyPr/>
          <a:lstStyle/>
          <a:p>
            <a:r>
              <a:rPr lang="es-MX" dirty="0"/>
              <a:t>La realidad</a:t>
            </a:r>
          </a:p>
        </p:txBody>
      </p:sp>
      <p:sp>
        <p:nvSpPr>
          <p:cNvPr id="3" name="Marcador de contenido 2">
            <a:extLst>
              <a:ext uri="{FF2B5EF4-FFF2-40B4-BE49-F238E27FC236}">
                <a16:creationId xmlns:a16="http://schemas.microsoft.com/office/drawing/2014/main" id="{E28C9820-0621-48BB-8CF3-7466B60AD47A}"/>
              </a:ext>
            </a:extLst>
          </p:cNvPr>
          <p:cNvSpPr>
            <a:spLocks noGrp="1"/>
          </p:cNvSpPr>
          <p:nvPr>
            <p:ph sz="half" idx="1"/>
          </p:nvPr>
        </p:nvSpPr>
        <p:spPr>
          <a:xfrm>
            <a:off x="381000" y="1793029"/>
            <a:ext cx="4114800" cy="3188565"/>
          </a:xfrm>
        </p:spPr>
        <p:txBody>
          <a:bodyPr/>
          <a:lstStyle/>
          <a:p>
            <a:r>
              <a:rPr lang="es-MX" dirty="0"/>
              <a:t>La guía estándar ASTM E 709-14</a:t>
            </a:r>
          </a:p>
          <a:p>
            <a:r>
              <a:rPr lang="es-MX" dirty="0"/>
              <a:t>Recomienda un intervalo de verificación de 6 meses a Amperímetro, control de tiempo, rompimiento rápido (</a:t>
            </a:r>
            <a:r>
              <a:rPr lang="es-MX" dirty="0" err="1"/>
              <a:t>quick</a:t>
            </a:r>
            <a:r>
              <a:rPr lang="es-MX" dirty="0"/>
              <a:t> </a:t>
            </a:r>
            <a:r>
              <a:rPr lang="es-MX" dirty="0" err="1"/>
              <a:t>brake</a:t>
            </a:r>
            <a:r>
              <a:rPr lang="es-MX" dirty="0"/>
              <a:t>)</a:t>
            </a:r>
          </a:p>
        </p:txBody>
      </p:sp>
      <p:sp>
        <p:nvSpPr>
          <p:cNvPr id="4" name="Marcador de contenido 3">
            <a:extLst>
              <a:ext uri="{FF2B5EF4-FFF2-40B4-BE49-F238E27FC236}">
                <a16:creationId xmlns:a16="http://schemas.microsoft.com/office/drawing/2014/main" id="{229A2429-4C36-4D47-BAB8-B0DFEBBC89F9}"/>
              </a:ext>
            </a:extLst>
          </p:cNvPr>
          <p:cNvSpPr>
            <a:spLocks noGrp="1"/>
          </p:cNvSpPr>
          <p:nvPr>
            <p:ph sz="half" idx="2"/>
          </p:nvPr>
        </p:nvSpPr>
        <p:spPr>
          <a:xfrm>
            <a:off x="4617166" y="1793029"/>
            <a:ext cx="4114800" cy="3384376"/>
          </a:xfrm>
        </p:spPr>
        <p:txBody>
          <a:bodyPr/>
          <a:lstStyle/>
          <a:p>
            <a:r>
              <a:rPr lang="es-MX" dirty="0"/>
              <a:t>La practica recomendada ASTM  E 1444-05</a:t>
            </a:r>
          </a:p>
          <a:p>
            <a:r>
              <a:rPr lang="es-MX" dirty="0"/>
              <a:t>Recomienda un intervalo de verificación de 6 meses a Amperímetro, control de tiempo, rompimiento rápido (</a:t>
            </a:r>
            <a:r>
              <a:rPr lang="es-MX" dirty="0" err="1"/>
              <a:t>quick</a:t>
            </a:r>
            <a:r>
              <a:rPr lang="es-MX" dirty="0"/>
              <a:t> </a:t>
            </a:r>
            <a:r>
              <a:rPr lang="es-MX" dirty="0" err="1"/>
              <a:t>brake</a:t>
            </a:r>
            <a:r>
              <a:rPr lang="es-MX" dirty="0"/>
              <a:t>)</a:t>
            </a:r>
          </a:p>
          <a:p>
            <a:pPr marL="0" indent="0">
              <a:buNone/>
            </a:pPr>
            <a:endParaRPr lang="es-MX" dirty="0"/>
          </a:p>
          <a:p>
            <a:endParaRPr lang="es-MX" dirty="0"/>
          </a:p>
        </p:txBody>
      </p:sp>
      <p:pic>
        <p:nvPicPr>
          <p:cNvPr id="5" name="Imagen 4">
            <a:extLst>
              <a:ext uri="{FF2B5EF4-FFF2-40B4-BE49-F238E27FC236}">
                <a16:creationId xmlns:a16="http://schemas.microsoft.com/office/drawing/2014/main" id="{DC2FD383-4B46-49A7-8448-2D88EB94B086}"/>
              </a:ext>
            </a:extLst>
          </p:cNvPr>
          <p:cNvPicPr>
            <a:picLocks noChangeAspect="1"/>
          </p:cNvPicPr>
          <p:nvPr/>
        </p:nvPicPr>
        <p:blipFill>
          <a:blip r:embed="rId2"/>
          <a:stretch>
            <a:fillRect/>
          </a:stretch>
        </p:blipFill>
        <p:spPr>
          <a:xfrm>
            <a:off x="0" y="0"/>
            <a:ext cx="3273836" cy="847417"/>
          </a:xfrm>
          <a:prstGeom prst="rect">
            <a:avLst/>
          </a:prstGeom>
        </p:spPr>
      </p:pic>
    </p:spTree>
    <p:extLst>
      <p:ext uri="{BB962C8B-B14F-4D97-AF65-F5344CB8AC3E}">
        <p14:creationId xmlns:p14="http://schemas.microsoft.com/office/powerpoint/2010/main" val="3931485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587C8C-D026-4513-B168-77ECBE3C2D4E}"/>
              </a:ext>
            </a:extLst>
          </p:cNvPr>
          <p:cNvSpPr>
            <a:spLocks noGrp="1"/>
          </p:cNvSpPr>
          <p:nvPr>
            <p:ph type="title"/>
          </p:nvPr>
        </p:nvSpPr>
        <p:spPr>
          <a:xfrm>
            <a:off x="395536" y="980728"/>
            <a:ext cx="8382000" cy="664797"/>
          </a:xfrm>
        </p:spPr>
        <p:txBody>
          <a:bodyPr/>
          <a:lstStyle/>
          <a:p>
            <a:r>
              <a:rPr lang="es-MX" dirty="0"/>
              <a:t>La realidad</a:t>
            </a:r>
          </a:p>
        </p:txBody>
      </p:sp>
      <p:sp>
        <p:nvSpPr>
          <p:cNvPr id="3" name="Marcador de contenido 2">
            <a:extLst>
              <a:ext uri="{FF2B5EF4-FFF2-40B4-BE49-F238E27FC236}">
                <a16:creationId xmlns:a16="http://schemas.microsoft.com/office/drawing/2014/main" id="{5C372F37-D887-422A-8570-F8A6504FABDF}"/>
              </a:ext>
            </a:extLst>
          </p:cNvPr>
          <p:cNvSpPr>
            <a:spLocks noGrp="1"/>
          </p:cNvSpPr>
          <p:nvPr>
            <p:ph idx="1"/>
          </p:nvPr>
        </p:nvSpPr>
        <p:spPr>
          <a:xfrm>
            <a:off x="251520" y="1772816"/>
            <a:ext cx="8382000" cy="3312368"/>
          </a:xfrm>
        </p:spPr>
        <p:txBody>
          <a:bodyPr/>
          <a:lstStyle/>
          <a:p>
            <a:r>
              <a:rPr lang="es-MX" dirty="0"/>
              <a:t>Que se calibra en una unidad de inspección por partículas magnéticas.</a:t>
            </a:r>
          </a:p>
          <a:p>
            <a:pPr lvl="1"/>
            <a:r>
              <a:rPr lang="es-MX" dirty="0"/>
              <a:t>Según ASTM E709 y ASTM E1444</a:t>
            </a:r>
          </a:p>
          <a:p>
            <a:pPr lvl="2"/>
            <a:r>
              <a:rPr lang="es-MX" dirty="0"/>
              <a:t>La precisión del amperímetro</a:t>
            </a:r>
          </a:p>
          <a:p>
            <a:pPr lvl="2"/>
            <a:r>
              <a:rPr lang="es-MX" dirty="0"/>
              <a:t>Control de tiempo (</a:t>
            </a:r>
            <a:r>
              <a:rPr lang="es-MX" dirty="0" err="1"/>
              <a:t>timer</a:t>
            </a:r>
            <a:r>
              <a:rPr lang="es-MX" dirty="0"/>
              <a:t>)</a:t>
            </a:r>
          </a:p>
          <a:p>
            <a:pPr lvl="2"/>
            <a:r>
              <a:rPr lang="es-MX" dirty="0"/>
              <a:t>Rompimiento rápido (</a:t>
            </a:r>
            <a:r>
              <a:rPr lang="es-MX" dirty="0" err="1"/>
              <a:t>quick</a:t>
            </a:r>
            <a:r>
              <a:rPr lang="es-MX" dirty="0"/>
              <a:t> </a:t>
            </a:r>
            <a:r>
              <a:rPr lang="es-MX" dirty="0" err="1"/>
              <a:t>brake</a:t>
            </a:r>
            <a:r>
              <a:rPr lang="es-MX" dirty="0"/>
              <a:t>)</a:t>
            </a:r>
          </a:p>
          <a:p>
            <a:pPr lvl="2"/>
            <a:endParaRPr lang="es-MX" dirty="0"/>
          </a:p>
          <a:p>
            <a:pPr marL="0" indent="0">
              <a:buNone/>
            </a:pPr>
            <a:endParaRPr lang="es-MX" dirty="0"/>
          </a:p>
          <a:p>
            <a:pPr marL="0" indent="0">
              <a:buNone/>
            </a:pPr>
            <a:endParaRPr lang="es-MX" dirty="0"/>
          </a:p>
          <a:p>
            <a:endParaRPr lang="es-MX" dirty="0"/>
          </a:p>
          <a:p>
            <a:endParaRPr lang="es-MX" dirty="0"/>
          </a:p>
          <a:p>
            <a:endParaRPr lang="es-MX" dirty="0"/>
          </a:p>
          <a:p>
            <a:pPr marL="0" indent="0">
              <a:buNone/>
            </a:pPr>
            <a:endParaRPr lang="es-MX" dirty="0"/>
          </a:p>
          <a:p>
            <a:endParaRPr lang="es-MX" dirty="0"/>
          </a:p>
          <a:p>
            <a:endParaRPr lang="es-MX" dirty="0"/>
          </a:p>
          <a:p>
            <a:endParaRPr lang="es-MX" dirty="0"/>
          </a:p>
        </p:txBody>
      </p:sp>
      <p:pic>
        <p:nvPicPr>
          <p:cNvPr id="4" name="Imagen 3">
            <a:extLst>
              <a:ext uri="{FF2B5EF4-FFF2-40B4-BE49-F238E27FC236}">
                <a16:creationId xmlns:a16="http://schemas.microsoft.com/office/drawing/2014/main" id="{E490725E-8902-4027-8E82-DA1E73FAC7EB}"/>
              </a:ext>
            </a:extLst>
          </p:cNvPr>
          <p:cNvPicPr>
            <a:picLocks noChangeAspect="1"/>
          </p:cNvPicPr>
          <p:nvPr/>
        </p:nvPicPr>
        <p:blipFill>
          <a:blip r:embed="rId2"/>
          <a:stretch>
            <a:fillRect/>
          </a:stretch>
        </p:blipFill>
        <p:spPr>
          <a:xfrm>
            <a:off x="0" y="0"/>
            <a:ext cx="3273836" cy="847417"/>
          </a:xfrm>
          <a:prstGeom prst="rect">
            <a:avLst/>
          </a:prstGeom>
        </p:spPr>
      </p:pic>
    </p:spTree>
    <p:extLst>
      <p:ext uri="{BB962C8B-B14F-4D97-AF65-F5344CB8AC3E}">
        <p14:creationId xmlns:p14="http://schemas.microsoft.com/office/powerpoint/2010/main" val="1217665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0BE8FB-9FCC-4E69-9095-317266C0F321}"/>
              </a:ext>
            </a:extLst>
          </p:cNvPr>
          <p:cNvSpPr>
            <a:spLocks noGrp="1"/>
          </p:cNvSpPr>
          <p:nvPr>
            <p:ph type="title"/>
          </p:nvPr>
        </p:nvSpPr>
        <p:spPr>
          <a:xfrm>
            <a:off x="395536" y="1026690"/>
            <a:ext cx="8382000" cy="664797"/>
          </a:xfrm>
        </p:spPr>
        <p:txBody>
          <a:bodyPr/>
          <a:lstStyle/>
          <a:p>
            <a:r>
              <a:rPr lang="es-MX" dirty="0"/>
              <a:t>La realidad</a:t>
            </a:r>
          </a:p>
        </p:txBody>
      </p:sp>
      <p:pic>
        <p:nvPicPr>
          <p:cNvPr id="5" name="Marcador de contenido 4">
            <a:extLst>
              <a:ext uri="{FF2B5EF4-FFF2-40B4-BE49-F238E27FC236}">
                <a16:creationId xmlns:a16="http://schemas.microsoft.com/office/drawing/2014/main" id="{734655CC-EB6F-461E-BA1C-39147AF885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99298" y="2089136"/>
            <a:ext cx="3106605" cy="2329953"/>
          </a:xfrm>
        </p:spPr>
      </p:pic>
      <p:pic>
        <p:nvPicPr>
          <p:cNvPr id="7" name="Imagen 6">
            <a:extLst>
              <a:ext uri="{FF2B5EF4-FFF2-40B4-BE49-F238E27FC236}">
                <a16:creationId xmlns:a16="http://schemas.microsoft.com/office/drawing/2014/main" id="{35959B61-5412-41BD-83A9-D08FB3408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36029" y="2167124"/>
            <a:ext cx="3072341" cy="2304256"/>
          </a:xfrm>
          <a:prstGeom prst="rect">
            <a:avLst/>
          </a:prstGeom>
        </p:spPr>
      </p:pic>
      <p:sp>
        <p:nvSpPr>
          <p:cNvPr id="8" name="Rectángulo 7">
            <a:extLst>
              <a:ext uri="{FF2B5EF4-FFF2-40B4-BE49-F238E27FC236}">
                <a16:creationId xmlns:a16="http://schemas.microsoft.com/office/drawing/2014/main" id="{55A1470B-1F57-45D3-B62B-B946CCBB45A4}"/>
              </a:ext>
            </a:extLst>
          </p:cNvPr>
          <p:cNvSpPr/>
          <p:nvPr/>
        </p:nvSpPr>
        <p:spPr>
          <a:xfrm>
            <a:off x="3105861" y="5059558"/>
            <a:ext cx="2932278" cy="369332"/>
          </a:xfrm>
          <a:prstGeom prst="rect">
            <a:avLst/>
          </a:prstGeom>
        </p:spPr>
        <p:txBody>
          <a:bodyPr wrap="none">
            <a:spAutoFit/>
          </a:bodyPr>
          <a:lstStyle/>
          <a:p>
            <a:r>
              <a:rPr lang="es-MX" dirty="0"/>
              <a:t>La precisión del amperímetro</a:t>
            </a:r>
          </a:p>
        </p:txBody>
      </p:sp>
      <p:pic>
        <p:nvPicPr>
          <p:cNvPr id="9" name="Imagen 8">
            <a:extLst>
              <a:ext uri="{FF2B5EF4-FFF2-40B4-BE49-F238E27FC236}">
                <a16:creationId xmlns:a16="http://schemas.microsoft.com/office/drawing/2014/main" id="{18CCCBDF-15B6-46C1-BB4F-8EE792F40E1D}"/>
              </a:ext>
            </a:extLst>
          </p:cNvPr>
          <p:cNvPicPr>
            <a:picLocks noChangeAspect="1"/>
          </p:cNvPicPr>
          <p:nvPr/>
        </p:nvPicPr>
        <p:blipFill>
          <a:blip r:embed="rId4"/>
          <a:stretch>
            <a:fillRect/>
          </a:stretch>
        </p:blipFill>
        <p:spPr>
          <a:xfrm>
            <a:off x="21468" y="0"/>
            <a:ext cx="3273836" cy="847417"/>
          </a:xfrm>
          <a:prstGeom prst="rect">
            <a:avLst/>
          </a:prstGeom>
        </p:spPr>
      </p:pic>
    </p:spTree>
    <p:extLst>
      <p:ext uri="{BB962C8B-B14F-4D97-AF65-F5344CB8AC3E}">
        <p14:creationId xmlns:p14="http://schemas.microsoft.com/office/powerpoint/2010/main" val="2337729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7882E2-64C0-433C-8D72-44B692F8532B}"/>
              </a:ext>
            </a:extLst>
          </p:cNvPr>
          <p:cNvSpPr>
            <a:spLocks noGrp="1"/>
          </p:cNvSpPr>
          <p:nvPr>
            <p:ph type="title"/>
          </p:nvPr>
        </p:nvSpPr>
        <p:spPr>
          <a:xfrm>
            <a:off x="404845" y="857184"/>
            <a:ext cx="8382000" cy="664797"/>
          </a:xfrm>
        </p:spPr>
        <p:txBody>
          <a:bodyPr/>
          <a:lstStyle/>
          <a:p>
            <a:r>
              <a:rPr lang="es-MX" dirty="0"/>
              <a:t>La realidad</a:t>
            </a:r>
          </a:p>
        </p:txBody>
      </p:sp>
      <p:sp>
        <p:nvSpPr>
          <p:cNvPr id="3" name="Marcador de contenido 2">
            <a:extLst>
              <a:ext uri="{FF2B5EF4-FFF2-40B4-BE49-F238E27FC236}">
                <a16:creationId xmlns:a16="http://schemas.microsoft.com/office/drawing/2014/main" id="{DABC2BFF-2C72-4F0B-B6EB-BDC849CB1CB1}"/>
              </a:ext>
            </a:extLst>
          </p:cNvPr>
          <p:cNvSpPr>
            <a:spLocks noGrp="1"/>
          </p:cNvSpPr>
          <p:nvPr>
            <p:ph idx="1"/>
          </p:nvPr>
        </p:nvSpPr>
        <p:spPr>
          <a:xfrm>
            <a:off x="404845" y="1988840"/>
            <a:ext cx="8382000" cy="3528293"/>
          </a:xfrm>
        </p:spPr>
        <p:txBody>
          <a:bodyPr/>
          <a:lstStyle/>
          <a:p>
            <a:r>
              <a:rPr lang="es-MX" dirty="0"/>
              <a:t>Cual es el periodo de calibración recomendado?</a:t>
            </a:r>
          </a:p>
          <a:p>
            <a:pPr lvl="1"/>
            <a:r>
              <a:rPr lang="es-MX" dirty="0"/>
              <a:t>Según ASTM E709 y ASTM E1444</a:t>
            </a:r>
          </a:p>
          <a:p>
            <a:pPr lvl="2"/>
            <a:r>
              <a:rPr lang="es-MX" dirty="0"/>
              <a:t>6 meses</a:t>
            </a:r>
          </a:p>
          <a:p>
            <a:r>
              <a:rPr lang="es-MX" dirty="0"/>
              <a:t>Mi unidad de inspección por partículas magnéticas funciona correctamente, porque la tengo que calibrar?</a:t>
            </a:r>
          </a:p>
          <a:p>
            <a:r>
              <a:rPr lang="es-MX" dirty="0"/>
              <a:t>Cada cuando tengo que limpiar mi unidad?</a:t>
            </a:r>
          </a:p>
          <a:p>
            <a:endParaRPr lang="es-MX" dirty="0"/>
          </a:p>
          <a:p>
            <a:pPr marL="914400" lvl="2" indent="0">
              <a:buNone/>
            </a:pPr>
            <a:endParaRPr lang="es-MX" dirty="0"/>
          </a:p>
          <a:p>
            <a:pPr lvl="2"/>
            <a:endParaRPr lang="es-MX" dirty="0"/>
          </a:p>
          <a:p>
            <a:pPr lvl="2"/>
            <a:endParaRPr lang="es-MX" dirty="0"/>
          </a:p>
        </p:txBody>
      </p:sp>
      <p:pic>
        <p:nvPicPr>
          <p:cNvPr id="7" name="Imagen 6">
            <a:extLst>
              <a:ext uri="{FF2B5EF4-FFF2-40B4-BE49-F238E27FC236}">
                <a16:creationId xmlns:a16="http://schemas.microsoft.com/office/drawing/2014/main" id="{DC8EA43B-0778-4C63-8EA0-D195CEF70D50}"/>
              </a:ext>
            </a:extLst>
          </p:cNvPr>
          <p:cNvPicPr>
            <a:picLocks noChangeAspect="1"/>
          </p:cNvPicPr>
          <p:nvPr/>
        </p:nvPicPr>
        <p:blipFill>
          <a:blip r:embed="rId2"/>
          <a:stretch>
            <a:fillRect/>
          </a:stretch>
        </p:blipFill>
        <p:spPr>
          <a:xfrm>
            <a:off x="-24874" y="0"/>
            <a:ext cx="3273836" cy="847417"/>
          </a:xfrm>
          <a:prstGeom prst="rect">
            <a:avLst/>
          </a:prstGeom>
        </p:spPr>
      </p:pic>
    </p:spTree>
    <p:extLst>
      <p:ext uri="{BB962C8B-B14F-4D97-AF65-F5344CB8AC3E}">
        <p14:creationId xmlns:p14="http://schemas.microsoft.com/office/powerpoint/2010/main" val="1255615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A45D25-82F1-4657-82F0-BE46C2FA23EC}"/>
              </a:ext>
            </a:extLst>
          </p:cNvPr>
          <p:cNvSpPr>
            <a:spLocks noGrp="1"/>
          </p:cNvSpPr>
          <p:nvPr>
            <p:ph type="title"/>
          </p:nvPr>
        </p:nvSpPr>
        <p:spPr>
          <a:xfrm>
            <a:off x="395536" y="834443"/>
            <a:ext cx="8382000" cy="664797"/>
          </a:xfrm>
        </p:spPr>
        <p:txBody>
          <a:bodyPr/>
          <a:lstStyle/>
          <a:p>
            <a:r>
              <a:rPr lang="es-MX" dirty="0"/>
              <a:t>La realidad</a:t>
            </a:r>
          </a:p>
        </p:txBody>
      </p:sp>
      <p:pic>
        <p:nvPicPr>
          <p:cNvPr id="10" name="Imagen 9">
            <a:extLst>
              <a:ext uri="{FF2B5EF4-FFF2-40B4-BE49-F238E27FC236}">
                <a16:creationId xmlns:a16="http://schemas.microsoft.com/office/drawing/2014/main" id="{5470A259-42E9-4A97-9273-385B070FAE6B}"/>
              </a:ext>
            </a:extLst>
          </p:cNvPr>
          <p:cNvPicPr>
            <a:picLocks noChangeAspect="1"/>
          </p:cNvPicPr>
          <p:nvPr/>
        </p:nvPicPr>
        <p:blipFill>
          <a:blip r:embed="rId2"/>
          <a:stretch>
            <a:fillRect/>
          </a:stretch>
        </p:blipFill>
        <p:spPr>
          <a:xfrm>
            <a:off x="1619672" y="3660094"/>
            <a:ext cx="1944216" cy="2186678"/>
          </a:xfrm>
          <a:prstGeom prst="rect">
            <a:avLst/>
          </a:prstGeom>
        </p:spPr>
      </p:pic>
      <p:pic>
        <p:nvPicPr>
          <p:cNvPr id="15" name="Marcador de contenido 14">
            <a:extLst>
              <a:ext uri="{FF2B5EF4-FFF2-40B4-BE49-F238E27FC236}">
                <a16:creationId xmlns:a16="http://schemas.microsoft.com/office/drawing/2014/main" id="{FD355200-2CAD-4570-8DE1-CCA83BC1A078}"/>
              </a:ext>
            </a:extLst>
          </p:cNvPr>
          <p:cNvPicPr>
            <a:picLocks noGrp="1" noChangeAspect="1"/>
          </p:cNvPicPr>
          <p:nvPr>
            <p:ph idx="1"/>
          </p:nvPr>
        </p:nvPicPr>
        <p:blipFill>
          <a:blip r:embed="rId3"/>
          <a:stretch>
            <a:fillRect/>
          </a:stretch>
        </p:blipFill>
        <p:spPr>
          <a:xfrm>
            <a:off x="1671241" y="1486601"/>
            <a:ext cx="1580122" cy="2116998"/>
          </a:xfrm>
          <a:prstGeom prst="rect">
            <a:avLst/>
          </a:prstGeom>
        </p:spPr>
      </p:pic>
      <p:pic>
        <p:nvPicPr>
          <p:cNvPr id="13" name="Imagen 12">
            <a:extLst>
              <a:ext uri="{FF2B5EF4-FFF2-40B4-BE49-F238E27FC236}">
                <a16:creationId xmlns:a16="http://schemas.microsoft.com/office/drawing/2014/main" id="{679F834F-D7F6-4B9D-A76E-13BCF76694A0}"/>
              </a:ext>
            </a:extLst>
          </p:cNvPr>
          <p:cNvPicPr>
            <a:picLocks noChangeAspect="1"/>
          </p:cNvPicPr>
          <p:nvPr/>
        </p:nvPicPr>
        <p:blipFill>
          <a:blip r:embed="rId4"/>
          <a:stretch>
            <a:fillRect/>
          </a:stretch>
        </p:blipFill>
        <p:spPr>
          <a:xfrm>
            <a:off x="5663055" y="3660094"/>
            <a:ext cx="2186678" cy="2186678"/>
          </a:xfrm>
          <a:prstGeom prst="rect">
            <a:avLst/>
          </a:prstGeom>
        </p:spPr>
      </p:pic>
      <p:pic>
        <p:nvPicPr>
          <p:cNvPr id="16" name="Imagen 15">
            <a:extLst>
              <a:ext uri="{FF2B5EF4-FFF2-40B4-BE49-F238E27FC236}">
                <a16:creationId xmlns:a16="http://schemas.microsoft.com/office/drawing/2014/main" id="{435062ED-8367-4137-A950-03CED0EDD1AA}"/>
              </a:ext>
            </a:extLst>
          </p:cNvPr>
          <p:cNvPicPr>
            <a:picLocks noChangeAspect="1"/>
          </p:cNvPicPr>
          <p:nvPr/>
        </p:nvPicPr>
        <p:blipFill>
          <a:blip r:embed="rId5"/>
          <a:stretch>
            <a:fillRect/>
          </a:stretch>
        </p:blipFill>
        <p:spPr>
          <a:xfrm>
            <a:off x="5076056" y="1401155"/>
            <a:ext cx="2780017" cy="2085013"/>
          </a:xfrm>
          <a:prstGeom prst="rect">
            <a:avLst/>
          </a:prstGeom>
        </p:spPr>
      </p:pic>
      <p:pic>
        <p:nvPicPr>
          <p:cNvPr id="17" name="Imagen 16">
            <a:extLst>
              <a:ext uri="{FF2B5EF4-FFF2-40B4-BE49-F238E27FC236}">
                <a16:creationId xmlns:a16="http://schemas.microsoft.com/office/drawing/2014/main" id="{6F69083B-D412-4A1A-9DBE-3381315BA530}"/>
              </a:ext>
            </a:extLst>
          </p:cNvPr>
          <p:cNvPicPr>
            <a:picLocks noChangeAspect="1"/>
          </p:cNvPicPr>
          <p:nvPr/>
        </p:nvPicPr>
        <p:blipFill>
          <a:blip r:embed="rId6"/>
          <a:stretch>
            <a:fillRect/>
          </a:stretch>
        </p:blipFill>
        <p:spPr>
          <a:xfrm>
            <a:off x="-22473" y="0"/>
            <a:ext cx="3273836" cy="847417"/>
          </a:xfrm>
          <a:prstGeom prst="rect">
            <a:avLst/>
          </a:prstGeom>
        </p:spPr>
      </p:pic>
    </p:spTree>
    <p:extLst>
      <p:ext uri="{BB962C8B-B14F-4D97-AF65-F5344CB8AC3E}">
        <p14:creationId xmlns:p14="http://schemas.microsoft.com/office/powerpoint/2010/main" val="3594874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07BE3A-7EA6-4D39-87BF-AB5D94EC6BF2}"/>
              </a:ext>
            </a:extLst>
          </p:cNvPr>
          <p:cNvSpPr>
            <a:spLocks noGrp="1"/>
          </p:cNvSpPr>
          <p:nvPr>
            <p:ph type="title"/>
          </p:nvPr>
        </p:nvSpPr>
        <p:spPr>
          <a:xfrm>
            <a:off x="414591" y="980728"/>
            <a:ext cx="8382000" cy="886397"/>
          </a:xfrm>
        </p:spPr>
        <p:txBody>
          <a:bodyPr/>
          <a:lstStyle/>
          <a:p>
            <a:pPr algn="ctr"/>
            <a:r>
              <a:rPr lang="es-MX" sz="3200" dirty="0"/>
              <a:t>Mitos y realidades de la calibración de unidades de inspección por partículas magnéticas.</a:t>
            </a:r>
          </a:p>
        </p:txBody>
      </p:sp>
      <p:sp>
        <p:nvSpPr>
          <p:cNvPr id="3" name="Marcador de texto 2">
            <a:extLst>
              <a:ext uri="{FF2B5EF4-FFF2-40B4-BE49-F238E27FC236}">
                <a16:creationId xmlns:a16="http://schemas.microsoft.com/office/drawing/2014/main" id="{84D42CE1-06F2-4543-8E49-B813F3D43169}"/>
              </a:ext>
            </a:extLst>
          </p:cNvPr>
          <p:cNvSpPr>
            <a:spLocks noGrp="1"/>
          </p:cNvSpPr>
          <p:nvPr>
            <p:ph type="body" sz="quarter" idx="10"/>
          </p:nvPr>
        </p:nvSpPr>
        <p:spPr>
          <a:xfrm>
            <a:off x="378942" y="2204864"/>
            <a:ext cx="8382000" cy="3313591"/>
          </a:xfrm>
        </p:spPr>
        <p:txBody>
          <a:bodyPr/>
          <a:lstStyle/>
          <a:p>
            <a:pPr marL="0" indent="0">
              <a:buNone/>
            </a:pPr>
            <a:r>
              <a:rPr lang="es-MX" dirty="0"/>
              <a:t>Agenda</a:t>
            </a:r>
          </a:p>
          <a:p>
            <a:pPr>
              <a:buFont typeface="Arial" panose="020B0604020202020204" pitchFamily="34" charset="0"/>
              <a:buChar char="•"/>
            </a:pPr>
            <a:r>
              <a:rPr lang="es-MX" sz="2400" dirty="0"/>
              <a:t>El inicio</a:t>
            </a:r>
          </a:p>
          <a:p>
            <a:pPr>
              <a:buFont typeface="Arial" panose="020B0604020202020204" pitchFamily="34" charset="0"/>
              <a:buChar char="•"/>
            </a:pPr>
            <a:r>
              <a:rPr lang="es-MX" sz="2400" dirty="0"/>
              <a:t>El principio del método</a:t>
            </a:r>
          </a:p>
          <a:p>
            <a:pPr>
              <a:buFont typeface="Arial" panose="020B0604020202020204" pitchFamily="34" charset="0"/>
              <a:buChar char="•"/>
            </a:pPr>
            <a:r>
              <a:rPr lang="es-MX" sz="2400" dirty="0"/>
              <a:t>Antecedentes</a:t>
            </a:r>
          </a:p>
          <a:p>
            <a:pPr>
              <a:buFont typeface="Arial" panose="020B0604020202020204" pitchFamily="34" charset="0"/>
              <a:buChar char="•"/>
            </a:pPr>
            <a:r>
              <a:rPr lang="es-MX" sz="2400" dirty="0"/>
              <a:t>Los mitos</a:t>
            </a:r>
          </a:p>
          <a:p>
            <a:pPr>
              <a:buFont typeface="Arial" panose="020B0604020202020204" pitchFamily="34" charset="0"/>
              <a:buChar char="•"/>
            </a:pPr>
            <a:r>
              <a:rPr lang="es-MX" sz="2400" dirty="0"/>
              <a:t>Las referencias</a:t>
            </a:r>
          </a:p>
          <a:p>
            <a:pPr>
              <a:buFont typeface="Arial" panose="020B0604020202020204" pitchFamily="34" charset="0"/>
              <a:buChar char="•"/>
            </a:pPr>
            <a:r>
              <a:rPr lang="es-MX" sz="2400" dirty="0"/>
              <a:t>La realidad</a:t>
            </a:r>
          </a:p>
          <a:p>
            <a:pPr>
              <a:buFont typeface="Arial" panose="020B0604020202020204" pitchFamily="34" charset="0"/>
              <a:buChar char="•"/>
            </a:pPr>
            <a:r>
              <a:rPr lang="es-MX" sz="2400" dirty="0"/>
              <a:t>Conclusiones</a:t>
            </a:r>
          </a:p>
          <a:p>
            <a:pPr>
              <a:buFont typeface="Arial" panose="020B0604020202020204" pitchFamily="34" charset="0"/>
              <a:buChar char="•"/>
            </a:pPr>
            <a:endParaRPr lang="es-MX" dirty="0"/>
          </a:p>
          <a:p>
            <a:pPr marL="0" indent="0">
              <a:buNone/>
            </a:pPr>
            <a:endParaRPr lang="es-MX" dirty="0"/>
          </a:p>
        </p:txBody>
      </p:sp>
      <p:pic>
        <p:nvPicPr>
          <p:cNvPr id="5" name="Imagen 4">
            <a:extLst>
              <a:ext uri="{FF2B5EF4-FFF2-40B4-BE49-F238E27FC236}">
                <a16:creationId xmlns:a16="http://schemas.microsoft.com/office/drawing/2014/main" id="{301A6FEF-7824-494B-AF30-CCB4E48617BB}"/>
              </a:ext>
            </a:extLst>
          </p:cNvPr>
          <p:cNvPicPr>
            <a:picLocks noChangeAspect="1"/>
          </p:cNvPicPr>
          <p:nvPr/>
        </p:nvPicPr>
        <p:blipFill>
          <a:blip r:embed="rId2"/>
          <a:stretch>
            <a:fillRect/>
          </a:stretch>
        </p:blipFill>
        <p:spPr>
          <a:xfrm>
            <a:off x="2020" y="-27384"/>
            <a:ext cx="3273836" cy="847417"/>
          </a:xfrm>
          <a:prstGeom prst="rect">
            <a:avLst/>
          </a:prstGeom>
        </p:spPr>
      </p:pic>
    </p:spTree>
    <p:extLst>
      <p:ext uri="{BB962C8B-B14F-4D97-AF65-F5344CB8AC3E}">
        <p14:creationId xmlns:p14="http://schemas.microsoft.com/office/powerpoint/2010/main" val="323491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B6CEF0-6D5F-4BE5-A042-172F2BD6359F}"/>
              </a:ext>
            </a:extLst>
          </p:cNvPr>
          <p:cNvSpPr>
            <a:spLocks noGrp="1"/>
          </p:cNvSpPr>
          <p:nvPr>
            <p:ph type="title"/>
          </p:nvPr>
        </p:nvSpPr>
        <p:spPr>
          <a:xfrm>
            <a:off x="323528" y="861358"/>
            <a:ext cx="8382000" cy="664797"/>
          </a:xfrm>
        </p:spPr>
        <p:txBody>
          <a:bodyPr/>
          <a:lstStyle/>
          <a:p>
            <a:r>
              <a:rPr lang="es-MX" dirty="0"/>
              <a:t>La realidad</a:t>
            </a:r>
          </a:p>
        </p:txBody>
      </p:sp>
      <p:sp>
        <p:nvSpPr>
          <p:cNvPr id="3" name="Marcador de contenido 2">
            <a:extLst>
              <a:ext uri="{FF2B5EF4-FFF2-40B4-BE49-F238E27FC236}">
                <a16:creationId xmlns:a16="http://schemas.microsoft.com/office/drawing/2014/main" id="{F1F5502F-7DD1-4B6E-8090-2CF2D95C3164}"/>
              </a:ext>
            </a:extLst>
          </p:cNvPr>
          <p:cNvSpPr>
            <a:spLocks noGrp="1"/>
          </p:cNvSpPr>
          <p:nvPr>
            <p:ph idx="1"/>
          </p:nvPr>
        </p:nvSpPr>
        <p:spPr>
          <a:xfrm>
            <a:off x="381000" y="1412875"/>
            <a:ext cx="8382000" cy="917174"/>
          </a:xfrm>
        </p:spPr>
        <p:txBody>
          <a:bodyPr/>
          <a:lstStyle/>
          <a:p>
            <a:r>
              <a:rPr lang="es-MX" dirty="0"/>
              <a:t>Cada cuando tengo que limpiar mi unidad?</a:t>
            </a:r>
          </a:p>
          <a:p>
            <a:pPr lvl="1"/>
            <a:endParaRPr lang="es-MX" dirty="0"/>
          </a:p>
        </p:txBody>
      </p:sp>
      <p:pic>
        <p:nvPicPr>
          <p:cNvPr id="4" name="Imagen 3">
            <a:extLst>
              <a:ext uri="{FF2B5EF4-FFF2-40B4-BE49-F238E27FC236}">
                <a16:creationId xmlns:a16="http://schemas.microsoft.com/office/drawing/2014/main" id="{2B4472FD-17E6-4D3C-8F3C-AFBBD67D24B1}"/>
              </a:ext>
            </a:extLst>
          </p:cNvPr>
          <p:cNvPicPr>
            <a:picLocks noChangeAspect="1"/>
          </p:cNvPicPr>
          <p:nvPr/>
        </p:nvPicPr>
        <p:blipFill>
          <a:blip r:embed="rId2"/>
          <a:stretch>
            <a:fillRect/>
          </a:stretch>
        </p:blipFill>
        <p:spPr>
          <a:xfrm>
            <a:off x="539552" y="1988840"/>
            <a:ext cx="1971675" cy="1971675"/>
          </a:xfrm>
          <a:prstGeom prst="rect">
            <a:avLst/>
          </a:prstGeom>
        </p:spPr>
      </p:pic>
      <p:pic>
        <p:nvPicPr>
          <p:cNvPr id="5" name="Imagen 4">
            <a:extLst>
              <a:ext uri="{FF2B5EF4-FFF2-40B4-BE49-F238E27FC236}">
                <a16:creationId xmlns:a16="http://schemas.microsoft.com/office/drawing/2014/main" id="{51F578A9-D465-4E6F-A279-354460C41DBD}"/>
              </a:ext>
            </a:extLst>
          </p:cNvPr>
          <p:cNvPicPr>
            <a:picLocks noChangeAspect="1"/>
          </p:cNvPicPr>
          <p:nvPr/>
        </p:nvPicPr>
        <p:blipFill>
          <a:blip r:embed="rId3"/>
          <a:stretch>
            <a:fillRect/>
          </a:stretch>
        </p:blipFill>
        <p:spPr>
          <a:xfrm>
            <a:off x="3059832" y="2013179"/>
            <a:ext cx="1971675" cy="1971675"/>
          </a:xfrm>
          <a:prstGeom prst="rect">
            <a:avLst/>
          </a:prstGeom>
        </p:spPr>
      </p:pic>
      <p:pic>
        <p:nvPicPr>
          <p:cNvPr id="7" name="Imagen 6">
            <a:extLst>
              <a:ext uri="{FF2B5EF4-FFF2-40B4-BE49-F238E27FC236}">
                <a16:creationId xmlns:a16="http://schemas.microsoft.com/office/drawing/2014/main" id="{F021DEA8-40AA-4CFB-A6BF-9D711637A7E9}"/>
              </a:ext>
            </a:extLst>
          </p:cNvPr>
          <p:cNvPicPr>
            <a:picLocks noChangeAspect="1"/>
          </p:cNvPicPr>
          <p:nvPr/>
        </p:nvPicPr>
        <p:blipFill>
          <a:blip r:embed="rId4"/>
          <a:stretch>
            <a:fillRect/>
          </a:stretch>
        </p:blipFill>
        <p:spPr>
          <a:xfrm>
            <a:off x="5580112" y="2013178"/>
            <a:ext cx="1971675" cy="1971675"/>
          </a:xfrm>
          <a:prstGeom prst="rect">
            <a:avLst/>
          </a:prstGeom>
        </p:spPr>
      </p:pic>
      <p:pic>
        <p:nvPicPr>
          <p:cNvPr id="8" name="Imagen 7">
            <a:extLst>
              <a:ext uri="{FF2B5EF4-FFF2-40B4-BE49-F238E27FC236}">
                <a16:creationId xmlns:a16="http://schemas.microsoft.com/office/drawing/2014/main" id="{B653894E-5E31-4C06-8F1F-A830378E5282}"/>
              </a:ext>
            </a:extLst>
          </p:cNvPr>
          <p:cNvPicPr>
            <a:picLocks noChangeAspect="1"/>
          </p:cNvPicPr>
          <p:nvPr/>
        </p:nvPicPr>
        <p:blipFill>
          <a:blip r:embed="rId5"/>
          <a:stretch>
            <a:fillRect/>
          </a:stretch>
        </p:blipFill>
        <p:spPr>
          <a:xfrm>
            <a:off x="539552" y="4221088"/>
            <a:ext cx="1971675" cy="1971675"/>
          </a:xfrm>
          <a:prstGeom prst="rect">
            <a:avLst/>
          </a:prstGeom>
        </p:spPr>
      </p:pic>
      <p:pic>
        <p:nvPicPr>
          <p:cNvPr id="9" name="Imagen 8">
            <a:extLst>
              <a:ext uri="{FF2B5EF4-FFF2-40B4-BE49-F238E27FC236}">
                <a16:creationId xmlns:a16="http://schemas.microsoft.com/office/drawing/2014/main" id="{3E58DD88-A65E-4AF3-99A3-5D413326E294}"/>
              </a:ext>
            </a:extLst>
          </p:cNvPr>
          <p:cNvPicPr>
            <a:picLocks noChangeAspect="1"/>
          </p:cNvPicPr>
          <p:nvPr/>
        </p:nvPicPr>
        <p:blipFill>
          <a:blip r:embed="rId6"/>
          <a:stretch>
            <a:fillRect/>
          </a:stretch>
        </p:blipFill>
        <p:spPr>
          <a:xfrm>
            <a:off x="0" y="11463"/>
            <a:ext cx="3273836" cy="847417"/>
          </a:xfrm>
          <a:prstGeom prst="rect">
            <a:avLst/>
          </a:prstGeom>
        </p:spPr>
      </p:pic>
    </p:spTree>
    <p:extLst>
      <p:ext uri="{BB962C8B-B14F-4D97-AF65-F5344CB8AC3E}">
        <p14:creationId xmlns:p14="http://schemas.microsoft.com/office/powerpoint/2010/main" val="1627441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26ECF-C150-42B2-BFFD-EA559B8F6F51}"/>
              </a:ext>
            </a:extLst>
          </p:cNvPr>
          <p:cNvSpPr>
            <a:spLocks noGrp="1"/>
          </p:cNvSpPr>
          <p:nvPr>
            <p:ph type="title"/>
          </p:nvPr>
        </p:nvSpPr>
        <p:spPr>
          <a:xfrm>
            <a:off x="400410" y="861343"/>
            <a:ext cx="8382000" cy="664797"/>
          </a:xfrm>
        </p:spPr>
        <p:txBody>
          <a:bodyPr/>
          <a:lstStyle/>
          <a:p>
            <a:r>
              <a:rPr lang="es-MX" dirty="0"/>
              <a:t>Conclusiones</a:t>
            </a:r>
          </a:p>
        </p:txBody>
      </p:sp>
      <p:sp>
        <p:nvSpPr>
          <p:cNvPr id="3" name="Marcador de contenido 2">
            <a:extLst>
              <a:ext uri="{FF2B5EF4-FFF2-40B4-BE49-F238E27FC236}">
                <a16:creationId xmlns:a16="http://schemas.microsoft.com/office/drawing/2014/main" id="{4851282B-3F7E-4B84-A2A0-22167EB67C4B}"/>
              </a:ext>
            </a:extLst>
          </p:cNvPr>
          <p:cNvSpPr>
            <a:spLocks noGrp="1"/>
          </p:cNvSpPr>
          <p:nvPr>
            <p:ph idx="1"/>
          </p:nvPr>
        </p:nvSpPr>
        <p:spPr>
          <a:xfrm>
            <a:off x="381000" y="2204864"/>
            <a:ext cx="8382000" cy="3053144"/>
          </a:xfrm>
        </p:spPr>
        <p:txBody>
          <a:bodyPr/>
          <a:lstStyle/>
          <a:p>
            <a:r>
              <a:rPr lang="es-MX"/>
              <a:t>No existen fuentes </a:t>
            </a:r>
            <a:r>
              <a:rPr lang="es-MX" dirty="0"/>
              <a:t>para preparar personal que calibre este tipo de unidades</a:t>
            </a:r>
          </a:p>
          <a:p>
            <a:r>
              <a:rPr lang="es-MX" dirty="0"/>
              <a:t>Falta de limpieza y descuido de unidades</a:t>
            </a:r>
          </a:p>
          <a:p>
            <a:r>
              <a:rPr lang="es-MX" dirty="0"/>
              <a:t>Exceso de confianza</a:t>
            </a:r>
          </a:p>
          <a:p>
            <a:r>
              <a:rPr lang="es-MX" dirty="0"/>
              <a:t>Falta de laboratorios de calibración</a:t>
            </a:r>
          </a:p>
          <a:p>
            <a:pPr marL="0" indent="0">
              <a:buNone/>
            </a:pPr>
            <a:endParaRPr lang="es-MX" dirty="0"/>
          </a:p>
        </p:txBody>
      </p:sp>
      <p:pic>
        <p:nvPicPr>
          <p:cNvPr id="4" name="Imagen 3">
            <a:extLst>
              <a:ext uri="{FF2B5EF4-FFF2-40B4-BE49-F238E27FC236}">
                <a16:creationId xmlns:a16="http://schemas.microsoft.com/office/drawing/2014/main" id="{73C925A6-5CAA-4B92-ACAF-6D209B6B1983}"/>
              </a:ext>
            </a:extLst>
          </p:cNvPr>
          <p:cNvPicPr>
            <a:picLocks noChangeAspect="1"/>
          </p:cNvPicPr>
          <p:nvPr/>
        </p:nvPicPr>
        <p:blipFill>
          <a:blip r:embed="rId2"/>
          <a:stretch>
            <a:fillRect/>
          </a:stretch>
        </p:blipFill>
        <p:spPr>
          <a:xfrm>
            <a:off x="0" y="0"/>
            <a:ext cx="3273836" cy="847417"/>
          </a:xfrm>
          <a:prstGeom prst="rect">
            <a:avLst/>
          </a:prstGeom>
        </p:spPr>
      </p:pic>
    </p:spTree>
    <p:extLst>
      <p:ext uri="{BB962C8B-B14F-4D97-AF65-F5344CB8AC3E}">
        <p14:creationId xmlns:p14="http://schemas.microsoft.com/office/powerpoint/2010/main" val="2068562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A5E525F-ACB0-4EC2-A838-7E1C2C00145B}"/>
              </a:ext>
            </a:extLst>
          </p:cNvPr>
          <p:cNvPicPr>
            <a:picLocks noChangeAspect="1"/>
          </p:cNvPicPr>
          <p:nvPr/>
        </p:nvPicPr>
        <p:blipFill>
          <a:blip r:embed="rId2"/>
          <a:stretch>
            <a:fillRect/>
          </a:stretch>
        </p:blipFill>
        <p:spPr>
          <a:xfrm>
            <a:off x="2354288" y="980728"/>
            <a:ext cx="4752528" cy="4731405"/>
          </a:xfrm>
          <a:prstGeom prst="rect">
            <a:avLst/>
          </a:prstGeom>
        </p:spPr>
      </p:pic>
      <p:pic>
        <p:nvPicPr>
          <p:cNvPr id="4" name="Imagen 3">
            <a:extLst>
              <a:ext uri="{FF2B5EF4-FFF2-40B4-BE49-F238E27FC236}">
                <a16:creationId xmlns:a16="http://schemas.microsoft.com/office/drawing/2014/main" id="{A487B584-BEE3-40F4-B7C6-C92F26B249B3}"/>
              </a:ext>
            </a:extLst>
          </p:cNvPr>
          <p:cNvPicPr>
            <a:picLocks noChangeAspect="1"/>
          </p:cNvPicPr>
          <p:nvPr/>
        </p:nvPicPr>
        <p:blipFill>
          <a:blip r:embed="rId3"/>
          <a:stretch>
            <a:fillRect/>
          </a:stretch>
        </p:blipFill>
        <p:spPr>
          <a:xfrm>
            <a:off x="28517" y="47568"/>
            <a:ext cx="3273836" cy="847417"/>
          </a:xfrm>
          <a:prstGeom prst="rect">
            <a:avLst/>
          </a:prstGeom>
        </p:spPr>
      </p:pic>
      <p:sp>
        <p:nvSpPr>
          <p:cNvPr id="3" name="Marcador de contenido 2">
            <a:extLst>
              <a:ext uri="{FF2B5EF4-FFF2-40B4-BE49-F238E27FC236}">
                <a16:creationId xmlns:a16="http://schemas.microsoft.com/office/drawing/2014/main" id="{3A9E7C75-E315-4781-A8E0-3C1FBA376C53}"/>
              </a:ext>
            </a:extLst>
          </p:cNvPr>
          <p:cNvSpPr>
            <a:spLocks noGrp="1"/>
          </p:cNvSpPr>
          <p:nvPr>
            <p:ph idx="1"/>
          </p:nvPr>
        </p:nvSpPr>
        <p:spPr>
          <a:xfrm>
            <a:off x="539552" y="1340768"/>
            <a:ext cx="8382000" cy="4284250"/>
          </a:xfrm>
        </p:spPr>
        <p:txBody>
          <a:bodyPr/>
          <a:lstStyle/>
          <a:p>
            <a:pPr marL="0" indent="0" algn="ctr">
              <a:buNone/>
            </a:pPr>
            <a:r>
              <a:rPr lang="es-MX" sz="9600" dirty="0">
                <a:solidFill>
                  <a:schemeClr val="accent5">
                    <a:lumMod val="75000"/>
                  </a:schemeClr>
                </a:solidFill>
              </a:rPr>
              <a:t>Gracias por su atención</a:t>
            </a:r>
          </a:p>
          <a:p>
            <a:pPr marL="0" indent="0" algn="ctr">
              <a:buNone/>
            </a:pPr>
            <a:r>
              <a:rPr lang="es-MX" sz="9600" dirty="0">
                <a:solidFill>
                  <a:schemeClr val="accent5">
                    <a:lumMod val="75000"/>
                  </a:schemeClr>
                </a:solidFill>
              </a:rPr>
              <a:t>Preguntas???</a:t>
            </a:r>
          </a:p>
        </p:txBody>
      </p:sp>
    </p:spTree>
    <p:extLst>
      <p:ext uri="{BB962C8B-B14F-4D97-AF65-F5344CB8AC3E}">
        <p14:creationId xmlns:p14="http://schemas.microsoft.com/office/powerpoint/2010/main" val="4062026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anim calcmode="lin" valueType="num">
                                      <p:cBhvr>
                                        <p:cTn id="16"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7"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1E58B0-F3BC-4234-B007-08AE48DF11C1}"/>
              </a:ext>
            </a:extLst>
          </p:cNvPr>
          <p:cNvSpPr>
            <a:spLocks noGrp="1"/>
          </p:cNvSpPr>
          <p:nvPr>
            <p:ph type="title"/>
          </p:nvPr>
        </p:nvSpPr>
        <p:spPr>
          <a:xfrm>
            <a:off x="391385" y="811863"/>
            <a:ext cx="8382000" cy="664797"/>
          </a:xfrm>
        </p:spPr>
        <p:txBody>
          <a:bodyPr/>
          <a:lstStyle/>
          <a:p>
            <a:r>
              <a:rPr lang="es-MX" dirty="0"/>
              <a:t>El inicio</a:t>
            </a:r>
          </a:p>
        </p:txBody>
      </p:sp>
      <p:pic>
        <p:nvPicPr>
          <p:cNvPr id="4" name="Imagen 3">
            <a:extLst>
              <a:ext uri="{FF2B5EF4-FFF2-40B4-BE49-F238E27FC236}">
                <a16:creationId xmlns:a16="http://schemas.microsoft.com/office/drawing/2014/main" id="{FF426305-77FE-487F-963A-57837D2B91FA}"/>
              </a:ext>
            </a:extLst>
          </p:cNvPr>
          <p:cNvPicPr>
            <a:picLocks noChangeAspect="1"/>
          </p:cNvPicPr>
          <p:nvPr/>
        </p:nvPicPr>
        <p:blipFill>
          <a:blip r:embed="rId2"/>
          <a:stretch>
            <a:fillRect/>
          </a:stretch>
        </p:blipFill>
        <p:spPr>
          <a:xfrm>
            <a:off x="6228184" y="3157927"/>
            <a:ext cx="2474967" cy="2400718"/>
          </a:xfrm>
          <a:prstGeom prst="rect">
            <a:avLst/>
          </a:prstGeom>
        </p:spPr>
      </p:pic>
      <p:sp>
        <p:nvSpPr>
          <p:cNvPr id="3" name="Marcador de texto 2">
            <a:extLst>
              <a:ext uri="{FF2B5EF4-FFF2-40B4-BE49-F238E27FC236}">
                <a16:creationId xmlns:a16="http://schemas.microsoft.com/office/drawing/2014/main" id="{01D70D70-0014-487A-B706-67916CB517ED}"/>
              </a:ext>
            </a:extLst>
          </p:cNvPr>
          <p:cNvSpPr>
            <a:spLocks noGrp="1"/>
          </p:cNvSpPr>
          <p:nvPr>
            <p:ph type="body" sz="quarter" idx="10"/>
          </p:nvPr>
        </p:nvSpPr>
        <p:spPr>
          <a:xfrm>
            <a:off x="442340" y="1659280"/>
            <a:ext cx="4839072" cy="4542782"/>
          </a:xfrm>
        </p:spPr>
        <p:txBody>
          <a:bodyPr numCol="1"/>
          <a:lstStyle/>
          <a:p>
            <a:pPr algn="just"/>
            <a:r>
              <a:rPr lang="es-MX" sz="2400" dirty="0"/>
              <a:t>Después de la I Guerra Mundial en 1918, William </a:t>
            </a:r>
            <a:r>
              <a:rPr lang="es-MX" sz="2400" dirty="0" err="1"/>
              <a:t>Hoke</a:t>
            </a:r>
            <a:r>
              <a:rPr lang="es-MX" sz="2400" dirty="0"/>
              <a:t> descubre el principio del uso de los campos magnéticos.</a:t>
            </a:r>
          </a:p>
          <a:p>
            <a:pPr algn="just"/>
            <a:r>
              <a:rPr lang="es-MX" sz="2400" dirty="0"/>
              <a:t>En 1920 Alfred V de Forest desarrolla el método de Partículas Magnéticas al investigar la causa de  fallas en tuberías de perforación.</a:t>
            </a:r>
          </a:p>
          <a:p>
            <a:pPr algn="just"/>
            <a:r>
              <a:rPr lang="es-MX" sz="2400" dirty="0"/>
              <a:t>En 1934 de la sociedad de F.B. </a:t>
            </a:r>
            <a:r>
              <a:rPr lang="es-MX" sz="2400" dirty="0" err="1"/>
              <a:t>Doane</a:t>
            </a:r>
            <a:r>
              <a:rPr lang="es-MX" sz="2400" dirty="0"/>
              <a:t> y Alfred V de Forest se crea la compañía </a:t>
            </a:r>
            <a:r>
              <a:rPr lang="es-MX" sz="2400" dirty="0" err="1"/>
              <a:t>Magnaflux</a:t>
            </a:r>
            <a:r>
              <a:rPr lang="es-MX" sz="2400" dirty="0"/>
              <a:t> </a:t>
            </a:r>
            <a:r>
              <a:rPr lang="es-MX" sz="2400" dirty="0" err="1"/>
              <a:t>Corporation</a:t>
            </a:r>
            <a:r>
              <a:rPr lang="es-MX" sz="2400" dirty="0"/>
              <a:t>.</a:t>
            </a:r>
          </a:p>
          <a:p>
            <a:pPr marL="0" indent="0" algn="just">
              <a:buNone/>
            </a:pPr>
            <a:endParaRPr lang="es-MX" sz="2400" dirty="0"/>
          </a:p>
        </p:txBody>
      </p:sp>
      <p:pic>
        <p:nvPicPr>
          <p:cNvPr id="5" name="Imagen 4">
            <a:extLst>
              <a:ext uri="{FF2B5EF4-FFF2-40B4-BE49-F238E27FC236}">
                <a16:creationId xmlns:a16="http://schemas.microsoft.com/office/drawing/2014/main" id="{AD3A59FA-4F6B-4E8C-96B0-B34BE6A520E6}"/>
              </a:ext>
            </a:extLst>
          </p:cNvPr>
          <p:cNvPicPr>
            <a:picLocks noChangeAspect="1"/>
          </p:cNvPicPr>
          <p:nvPr/>
        </p:nvPicPr>
        <p:blipFill>
          <a:blip r:embed="rId3"/>
          <a:stretch>
            <a:fillRect/>
          </a:stretch>
        </p:blipFill>
        <p:spPr>
          <a:xfrm>
            <a:off x="5729894" y="1052736"/>
            <a:ext cx="3183514" cy="1864318"/>
          </a:xfrm>
          <a:prstGeom prst="rect">
            <a:avLst/>
          </a:prstGeom>
        </p:spPr>
      </p:pic>
      <p:pic>
        <p:nvPicPr>
          <p:cNvPr id="6" name="Imagen 5">
            <a:extLst>
              <a:ext uri="{FF2B5EF4-FFF2-40B4-BE49-F238E27FC236}">
                <a16:creationId xmlns:a16="http://schemas.microsoft.com/office/drawing/2014/main" id="{1FD53C27-2746-4BC2-8148-C446F2D9EDD3}"/>
              </a:ext>
            </a:extLst>
          </p:cNvPr>
          <p:cNvPicPr>
            <a:picLocks noChangeAspect="1"/>
          </p:cNvPicPr>
          <p:nvPr/>
        </p:nvPicPr>
        <p:blipFill>
          <a:blip r:embed="rId4"/>
          <a:stretch>
            <a:fillRect/>
          </a:stretch>
        </p:blipFill>
        <p:spPr>
          <a:xfrm>
            <a:off x="0" y="-5668"/>
            <a:ext cx="3273836" cy="847417"/>
          </a:xfrm>
          <a:prstGeom prst="rect">
            <a:avLst/>
          </a:prstGeom>
        </p:spPr>
      </p:pic>
    </p:spTree>
    <p:extLst>
      <p:ext uri="{BB962C8B-B14F-4D97-AF65-F5344CB8AC3E}">
        <p14:creationId xmlns:p14="http://schemas.microsoft.com/office/powerpoint/2010/main" val="697072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71639F-CF46-4BB3-9CF3-F915BCE09D14}"/>
              </a:ext>
            </a:extLst>
          </p:cNvPr>
          <p:cNvSpPr>
            <a:spLocks noGrp="1"/>
          </p:cNvSpPr>
          <p:nvPr>
            <p:ph type="title"/>
          </p:nvPr>
        </p:nvSpPr>
        <p:spPr>
          <a:xfrm>
            <a:off x="381000" y="880933"/>
            <a:ext cx="8382000" cy="664797"/>
          </a:xfrm>
        </p:spPr>
        <p:txBody>
          <a:bodyPr/>
          <a:lstStyle/>
          <a:p>
            <a:r>
              <a:rPr lang="es-MX" dirty="0"/>
              <a:t>El inicio</a:t>
            </a:r>
          </a:p>
        </p:txBody>
      </p:sp>
      <p:sp>
        <p:nvSpPr>
          <p:cNvPr id="3" name="Marcador de contenido 2">
            <a:extLst>
              <a:ext uri="{FF2B5EF4-FFF2-40B4-BE49-F238E27FC236}">
                <a16:creationId xmlns:a16="http://schemas.microsoft.com/office/drawing/2014/main" id="{E97A7B02-2284-4EAD-91BA-B3C408CEF96F}"/>
              </a:ext>
            </a:extLst>
          </p:cNvPr>
          <p:cNvSpPr>
            <a:spLocks noGrp="1"/>
          </p:cNvSpPr>
          <p:nvPr>
            <p:ph sz="half" idx="1"/>
          </p:nvPr>
        </p:nvSpPr>
        <p:spPr>
          <a:xfrm>
            <a:off x="371100" y="1844824"/>
            <a:ext cx="4479032" cy="3662541"/>
          </a:xfrm>
        </p:spPr>
        <p:txBody>
          <a:bodyPr/>
          <a:lstStyle/>
          <a:p>
            <a:r>
              <a:rPr lang="es-MX" dirty="0"/>
              <a:t> En 1967 Carl </a:t>
            </a:r>
            <a:r>
              <a:rPr lang="es-MX" dirty="0" err="1"/>
              <a:t>Betz</a:t>
            </a:r>
            <a:r>
              <a:rPr lang="es-MX" dirty="0"/>
              <a:t> escribió acerca de </a:t>
            </a:r>
            <a:r>
              <a:rPr lang="es-MX" dirty="0" err="1"/>
              <a:t>Foreset</a:t>
            </a:r>
            <a:r>
              <a:rPr lang="es-MX" dirty="0"/>
              <a:t> y </a:t>
            </a:r>
            <a:r>
              <a:rPr lang="es-MX" dirty="0" err="1"/>
              <a:t>Doane</a:t>
            </a:r>
            <a:r>
              <a:rPr lang="es-MX" dirty="0"/>
              <a:t>:</a:t>
            </a:r>
          </a:p>
          <a:p>
            <a:r>
              <a:rPr lang="es-MX" dirty="0"/>
              <a:t> “</a:t>
            </a:r>
            <a:r>
              <a:rPr lang="es-MX" dirty="0" err="1"/>
              <a:t>To</a:t>
            </a:r>
            <a:r>
              <a:rPr lang="es-MX" dirty="0"/>
              <a:t> </a:t>
            </a:r>
            <a:r>
              <a:rPr lang="es-MX" dirty="0" err="1"/>
              <a:t>the</a:t>
            </a:r>
            <a:r>
              <a:rPr lang="es-MX" dirty="0"/>
              <a:t> </a:t>
            </a:r>
            <a:r>
              <a:rPr lang="es-MX" dirty="0" err="1"/>
              <a:t>two</a:t>
            </a:r>
            <a:r>
              <a:rPr lang="es-MX" dirty="0"/>
              <a:t> </a:t>
            </a:r>
            <a:r>
              <a:rPr lang="es-MX" dirty="0" err="1"/>
              <a:t>men</a:t>
            </a:r>
            <a:r>
              <a:rPr lang="es-MX" dirty="0"/>
              <a:t> </a:t>
            </a:r>
            <a:r>
              <a:rPr lang="es-MX" dirty="0" err="1"/>
              <a:t>who</a:t>
            </a:r>
            <a:r>
              <a:rPr lang="es-MX" dirty="0"/>
              <a:t> </a:t>
            </a:r>
            <a:r>
              <a:rPr lang="es-MX" dirty="0" err="1"/>
              <a:t>had</a:t>
            </a:r>
            <a:r>
              <a:rPr lang="es-MX" dirty="0"/>
              <a:t> </a:t>
            </a:r>
            <a:r>
              <a:rPr lang="es-MX" dirty="0" err="1"/>
              <a:t>the</a:t>
            </a:r>
            <a:r>
              <a:rPr lang="es-MX" dirty="0"/>
              <a:t> visión </a:t>
            </a:r>
            <a:r>
              <a:rPr lang="es-MX" dirty="0" err="1"/>
              <a:t>to</a:t>
            </a:r>
            <a:r>
              <a:rPr lang="es-MX" dirty="0"/>
              <a:t> </a:t>
            </a:r>
            <a:r>
              <a:rPr lang="es-MX" dirty="0" err="1"/>
              <a:t>see</a:t>
            </a:r>
            <a:r>
              <a:rPr lang="es-MX" dirty="0"/>
              <a:t> </a:t>
            </a:r>
            <a:r>
              <a:rPr lang="es-MX" dirty="0" err="1"/>
              <a:t>the</a:t>
            </a:r>
            <a:r>
              <a:rPr lang="es-MX" dirty="0"/>
              <a:t> </a:t>
            </a:r>
            <a:r>
              <a:rPr lang="es-MX" dirty="0" err="1"/>
              <a:t>value</a:t>
            </a:r>
            <a:r>
              <a:rPr lang="es-MX" dirty="0"/>
              <a:t> </a:t>
            </a:r>
            <a:r>
              <a:rPr lang="es-MX" dirty="0" err="1"/>
              <a:t>of</a:t>
            </a:r>
            <a:r>
              <a:rPr lang="es-MX" dirty="0"/>
              <a:t> a new idea and </a:t>
            </a:r>
            <a:r>
              <a:rPr lang="es-MX" dirty="0" err="1"/>
              <a:t>the</a:t>
            </a:r>
            <a:r>
              <a:rPr lang="es-MX" dirty="0"/>
              <a:t> </a:t>
            </a:r>
            <a:r>
              <a:rPr lang="es-MX" dirty="0" err="1"/>
              <a:t>courage</a:t>
            </a:r>
            <a:r>
              <a:rPr lang="es-MX" dirty="0"/>
              <a:t> and </a:t>
            </a:r>
            <a:r>
              <a:rPr lang="es-MX" dirty="0" err="1"/>
              <a:t>faith</a:t>
            </a:r>
            <a:r>
              <a:rPr lang="es-MX" dirty="0"/>
              <a:t> </a:t>
            </a:r>
            <a:r>
              <a:rPr lang="es-MX" dirty="0" err="1"/>
              <a:t>to</a:t>
            </a:r>
            <a:r>
              <a:rPr lang="es-MX" dirty="0"/>
              <a:t> devote </a:t>
            </a:r>
            <a:r>
              <a:rPr lang="es-MX" dirty="0" err="1"/>
              <a:t>their</a:t>
            </a:r>
            <a:r>
              <a:rPr lang="es-MX" dirty="0"/>
              <a:t> </a:t>
            </a:r>
            <a:r>
              <a:rPr lang="es-MX" dirty="0" err="1"/>
              <a:t>lives</a:t>
            </a:r>
            <a:r>
              <a:rPr lang="es-MX" dirty="0"/>
              <a:t> </a:t>
            </a:r>
            <a:r>
              <a:rPr lang="es-MX" dirty="0" err="1"/>
              <a:t>to</a:t>
            </a:r>
            <a:r>
              <a:rPr lang="es-MX" dirty="0"/>
              <a:t> </a:t>
            </a:r>
            <a:r>
              <a:rPr lang="es-MX" dirty="0" err="1"/>
              <a:t>making</a:t>
            </a:r>
            <a:r>
              <a:rPr lang="es-MX" dirty="0"/>
              <a:t> </a:t>
            </a:r>
            <a:r>
              <a:rPr lang="es-MX" dirty="0" err="1"/>
              <a:t>this</a:t>
            </a:r>
            <a:r>
              <a:rPr lang="es-MX" dirty="0"/>
              <a:t> visión </a:t>
            </a:r>
            <a:r>
              <a:rPr lang="es-MX" dirty="0" err="1"/>
              <a:t>become</a:t>
            </a:r>
            <a:r>
              <a:rPr lang="es-MX" dirty="0"/>
              <a:t> </a:t>
            </a:r>
            <a:r>
              <a:rPr lang="es-MX" dirty="0" err="1"/>
              <a:t>reality</a:t>
            </a:r>
            <a:r>
              <a:rPr lang="es-MX" dirty="0"/>
              <a:t>”</a:t>
            </a:r>
          </a:p>
          <a:p>
            <a:endParaRPr lang="es-MX" dirty="0"/>
          </a:p>
        </p:txBody>
      </p:sp>
      <p:pic>
        <p:nvPicPr>
          <p:cNvPr id="8" name="Marcador de contenido 7">
            <a:extLst>
              <a:ext uri="{FF2B5EF4-FFF2-40B4-BE49-F238E27FC236}">
                <a16:creationId xmlns:a16="http://schemas.microsoft.com/office/drawing/2014/main" id="{D2597930-F408-41FA-B1A0-4A6E1ED9C77B}"/>
              </a:ext>
            </a:extLst>
          </p:cNvPr>
          <p:cNvPicPr>
            <a:picLocks noGrp="1" noChangeAspect="1"/>
          </p:cNvPicPr>
          <p:nvPr>
            <p:ph sz="half" idx="2"/>
          </p:nvPr>
        </p:nvPicPr>
        <p:blipFill>
          <a:blip r:embed="rId2"/>
          <a:stretch>
            <a:fillRect/>
          </a:stretch>
        </p:blipFill>
        <p:spPr>
          <a:xfrm>
            <a:off x="5868144" y="1772816"/>
            <a:ext cx="2295525" cy="3295650"/>
          </a:xfrm>
          <a:prstGeom prst="rect">
            <a:avLst/>
          </a:prstGeom>
        </p:spPr>
      </p:pic>
      <p:pic>
        <p:nvPicPr>
          <p:cNvPr id="9" name="Imagen 8">
            <a:extLst>
              <a:ext uri="{FF2B5EF4-FFF2-40B4-BE49-F238E27FC236}">
                <a16:creationId xmlns:a16="http://schemas.microsoft.com/office/drawing/2014/main" id="{7E22A579-E2ED-4A98-9965-D354F5A7C275}"/>
              </a:ext>
            </a:extLst>
          </p:cNvPr>
          <p:cNvPicPr>
            <a:picLocks noChangeAspect="1"/>
          </p:cNvPicPr>
          <p:nvPr/>
        </p:nvPicPr>
        <p:blipFill>
          <a:blip r:embed="rId3"/>
          <a:stretch>
            <a:fillRect/>
          </a:stretch>
        </p:blipFill>
        <p:spPr>
          <a:xfrm>
            <a:off x="0" y="0"/>
            <a:ext cx="3273836" cy="847417"/>
          </a:xfrm>
          <a:prstGeom prst="rect">
            <a:avLst/>
          </a:prstGeom>
        </p:spPr>
      </p:pic>
    </p:spTree>
    <p:extLst>
      <p:ext uri="{BB962C8B-B14F-4D97-AF65-F5344CB8AC3E}">
        <p14:creationId xmlns:p14="http://schemas.microsoft.com/office/powerpoint/2010/main" val="1501800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E9FCB-2D4D-4F07-A292-3FF65C55539D}"/>
              </a:ext>
            </a:extLst>
          </p:cNvPr>
          <p:cNvSpPr>
            <a:spLocks noGrp="1"/>
          </p:cNvSpPr>
          <p:nvPr>
            <p:ph type="title"/>
          </p:nvPr>
        </p:nvSpPr>
        <p:spPr>
          <a:xfrm>
            <a:off x="395536" y="847417"/>
            <a:ext cx="8382000" cy="664797"/>
          </a:xfrm>
        </p:spPr>
        <p:txBody>
          <a:bodyPr/>
          <a:lstStyle/>
          <a:p>
            <a:r>
              <a:rPr lang="es-MX" dirty="0"/>
              <a:t>El Inicio</a:t>
            </a:r>
          </a:p>
        </p:txBody>
      </p:sp>
      <p:pic>
        <p:nvPicPr>
          <p:cNvPr id="4" name="Imagen 3">
            <a:extLst>
              <a:ext uri="{FF2B5EF4-FFF2-40B4-BE49-F238E27FC236}">
                <a16:creationId xmlns:a16="http://schemas.microsoft.com/office/drawing/2014/main" id="{6A79834C-E852-44D6-AD4B-6FE18EB77ED5}"/>
              </a:ext>
            </a:extLst>
          </p:cNvPr>
          <p:cNvPicPr>
            <a:picLocks noChangeAspect="1"/>
          </p:cNvPicPr>
          <p:nvPr/>
        </p:nvPicPr>
        <p:blipFill>
          <a:blip r:embed="rId2"/>
          <a:stretch>
            <a:fillRect/>
          </a:stretch>
        </p:blipFill>
        <p:spPr>
          <a:xfrm>
            <a:off x="971600" y="1792601"/>
            <a:ext cx="2592288" cy="3516391"/>
          </a:xfrm>
          <a:prstGeom prst="rect">
            <a:avLst/>
          </a:prstGeom>
        </p:spPr>
      </p:pic>
      <p:pic>
        <p:nvPicPr>
          <p:cNvPr id="5" name="Imagen 4">
            <a:extLst>
              <a:ext uri="{FF2B5EF4-FFF2-40B4-BE49-F238E27FC236}">
                <a16:creationId xmlns:a16="http://schemas.microsoft.com/office/drawing/2014/main" id="{4931F05C-34ED-4200-8B43-B3F02AA163F7}"/>
              </a:ext>
            </a:extLst>
          </p:cNvPr>
          <p:cNvPicPr>
            <a:picLocks noChangeAspect="1"/>
          </p:cNvPicPr>
          <p:nvPr/>
        </p:nvPicPr>
        <p:blipFill>
          <a:blip r:embed="rId3"/>
          <a:stretch>
            <a:fillRect/>
          </a:stretch>
        </p:blipFill>
        <p:spPr>
          <a:xfrm>
            <a:off x="5292080" y="1797469"/>
            <a:ext cx="2750761" cy="3672408"/>
          </a:xfrm>
          <a:prstGeom prst="rect">
            <a:avLst/>
          </a:prstGeom>
        </p:spPr>
      </p:pic>
      <p:pic>
        <p:nvPicPr>
          <p:cNvPr id="7" name="Imagen 6">
            <a:extLst>
              <a:ext uri="{FF2B5EF4-FFF2-40B4-BE49-F238E27FC236}">
                <a16:creationId xmlns:a16="http://schemas.microsoft.com/office/drawing/2014/main" id="{B7B9774A-796C-41C2-BF5E-7B77F7B892B8}"/>
              </a:ext>
            </a:extLst>
          </p:cNvPr>
          <p:cNvPicPr>
            <a:picLocks noChangeAspect="1"/>
          </p:cNvPicPr>
          <p:nvPr/>
        </p:nvPicPr>
        <p:blipFill>
          <a:blip r:embed="rId4"/>
          <a:stretch>
            <a:fillRect/>
          </a:stretch>
        </p:blipFill>
        <p:spPr>
          <a:xfrm>
            <a:off x="14254" y="0"/>
            <a:ext cx="3273836" cy="847417"/>
          </a:xfrm>
          <a:prstGeom prst="rect">
            <a:avLst/>
          </a:prstGeom>
        </p:spPr>
      </p:pic>
    </p:spTree>
    <p:extLst>
      <p:ext uri="{BB962C8B-B14F-4D97-AF65-F5344CB8AC3E}">
        <p14:creationId xmlns:p14="http://schemas.microsoft.com/office/powerpoint/2010/main" val="2441541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4DE8D-7C7B-4A7D-95EB-DA53B743B088}"/>
              </a:ext>
            </a:extLst>
          </p:cNvPr>
          <p:cNvSpPr>
            <a:spLocks noGrp="1"/>
          </p:cNvSpPr>
          <p:nvPr>
            <p:ph type="title"/>
          </p:nvPr>
        </p:nvSpPr>
        <p:spPr>
          <a:xfrm>
            <a:off x="548258" y="756588"/>
            <a:ext cx="8382000" cy="664797"/>
          </a:xfrm>
        </p:spPr>
        <p:txBody>
          <a:bodyPr/>
          <a:lstStyle/>
          <a:p>
            <a:r>
              <a:rPr lang="es-MX" dirty="0"/>
              <a:t>El principio del método</a:t>
            </a:r>
          </a:p>
        </p:txBody>
      </p:sp>
      <p:pic>
        <p:nvPicPr>
          <p:cNvPr id="8" name="Imagen 7">
            <a:extLst>
              <a:ext uri="{FF2B5EF4-FFF2-40B4-BE49-F238E27FC236}">
                <a16:creationId xmlns:a16="http://schemas.microsoft.com/office/drawing/2014/main" id="{5D615DF4-9982-4175-9EA6-671E79BD5743}"/>
              </a:ext>
            </a:extLst>
          </p:cNvPr>
          <p:cNvPicPr>
            <a:picLocks noChangeAspect="1"/>
          </p:cNvPicPr>
          <p:nvPr/>
        </p:nvPicPr>
        <p:blipFill>
          <a:blip r:embed="rId2"/>
          <a:stretch>
            <a:fillRect/>
          </a:stretch>
        </p:blipFill>
        <p:spPr>
          <a:xfrm>
            <a:off x="548258" y="1451608"/>
            <a:ext cx="3665984" cy="1933807"/>
          </a:xfrm>
          <a:prstGeom prst="rect">
            <a:avLst/>
          </a:prstGeom>
        </p:spPr>
      </p:pic>
      <p:pic>
        <p:nvPicPr>
          <p:cNvPr id="9" name="Imagen 8">
            <a:extLst>
              <a:ext uri="{FF2B5EF4-FFF2-40B4-BE49-F238E27FC236}">
                <a16:creationId xmlns:a16="http://schemas.microsoft.com/office/drawing/2014/main" id="{717BA3CC-3C41-40D8-8603-5F60F1493ED2}"/>
              </a:ext>
            </a:extLst>
          </p:cNvPr>
          <p:cNvPicPr>
            <a:picLocks noChangeAspect="1"/>
          </p:cNvPicPr>
          <p:nvPr/>
        </p:nvPicPr>
        <p:blipFill>
          <a:blip r:embed="rId3"/>
          <a:stretch>
            <a:fillRect/>
          </a:stretch>
        </p:blipFill>
        <p:spPr>
          <a:xfrm>
            <a:off x="2387501" y="3668382"/>
            <a:ext cx="2947764" cy="1986771"/>
          </a:xfrm>
          <a:prstGeom prst="rect">
            <a:avLst/>
          </a:prstGeom>
        </p:spPr>
      </p:pic>
      <p:pic>
        <p:nvPicPr>
          <p:cNvPr id="10" name="Imagen 9">
            <a:extLst>
              <a:ext uri="{FF2B5EF4-FFF2-40B4-BE49-F238E27FC236}">
                <a16:creationId xmlns:a16="http://schemas.microsoft.com/office/drawing/2014/main" id="{EB6F82DA-6A4C-46E5-A27E-9F3B9C51E5E9}"/>
              </a:ext>
            </a:extLst>
          </p:cNvPr>
          <p:cNvPicPr>
            <a:picLocks noChangeAspect="1"/>
          </p:cNvPicPr>
          <p:nvPr/>
        </p:nvPicPr>
        <p:blipFill>
          <a:blip r:embed="rId4"/>
          <a:stretch>
            <a:fillRect/>
          </a:stretch>
        </p:blipFill>
        <p:spPr>
          <a:xfrm>
            <a:off x="5796136" y="1451608"/>
            <a:ext cx="2352675" cy="2324100"/>
          </a:xfrm>
          <a:prstGeom prst="rect">
            <a:avLst/>
          </a:prstGeom>
        </p:spPr>
      </p:pic>
      <p:pic>
        <p:nvPicPr>
          <p:cNvPr id="13" name="Imagen 12">
            <a:extLst>
              <a:ext uri="{FF2B5EF4-FFF2-40B4-BE49-F238E27FC236}">
                <a16:creationId xmlns:a16="http://schemas.microsoft.com/office/drawing/2014/main" id="{58296DBE-1E0C-4242-AAF6-92F40041DA15}"/>
              </a:ext>
            </a:extLst>
          </p:cNvPr>
          <p:cNvPicPr>
            <a:picLocks noChangeAspect="1"/>
          </p:cNvPicPr>
          <p:nvPr/>
        </p:nvPicPr>
        <p:blipFill>
          <a:blip r:embed="rId5"/>
          <a:stretch>
            <a:fillRect/>
          </a:stretch>
        </p:blipFill>
        <p:spPr>
          <a:xfrm>
            <a:off x="0" y="0"/>
            <a:ext cx="3273836" cy="847417"/>
          </a:xfrm>
          <a:prstGeom prst="rect">
            <a:avLst/>
          </a:prstGeom>
        </p:spPr>
      </p:pic>
    </p:spTree>
    <p:extLst>
      <p:ext uri="{BB962C8B-B14F-4D97-AF65-F5344CB8AC3E}">
        <p14:creationId xmlns:p14="http://schemas.microsoft.com/office/powerpoint/2010/main" val="295386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614380-E07E-4C05-92E8-0F2B85C75B2B}"/>
              </a:ext>
            </a:extLst>
          </p:cNvPr>
          <p:cNvSpPr>
            <a:spLocks noGrp="1"/>
          </p:cNvSpPr>
          <p:nvPr>
            <p:ph type="title"/>
          </p:nvPr>
        </p:nvSpPr>
        <p:spPr>
          <a:xfrm>
            <a:off x="251520" y="692696"/>
            <a:ext cx="8382000" cy="664797"/>
          </a:xfrm>
        </p:spPr>
        <p:txBody>
          <a:bodyPr/>
          <a:lstStyle/>
          <a:p>
            <a:r>
              <a:rPr lang="es-MX" dirty="0"/>
              <a:t>El principio del método</a:t>
            </a:r>
          </a:p>
        </p:txBody>
      </p:sp>
      <p:pic>
        <p:nvPicPr>
          <p:cNvPr id="4" name="Magnetic Particle Inspection">
            <a:hlinkClick r:id="" action="ppaction://media"/>
            <a:extLst>
              <a:ext uri="{FF2B5EF4-FFF2-40B4-BE49-F238E27FC236}">
                <a16:creationId xmlns:a16="http://schemas.microsoft.com/office/drawing/2014/main" id="{889144FB-4D8A-4C83-9792-1ABA16D05EC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43608" y="1412776"/>
            <a:ext cx="7282332" cy="4097048"/>
          </a:xfrm>
        </p:spPr>
      </p:pic>
      <p:pic>
        <p:nvPicPr>
          <p:cNvPr id="5" name="Imagen 4">
            <a:extLst>
              <a:ext uri="{FF2B5EF4-FFF2-40B4-BE49-F238E27FC236}">
                <a16:creationId xmlns:a16="http://schemas.microsoft.com/office/drawing/2014/main" id="{EF238301-6CAF-4F98-9D7C-20F5196D19F1}"/>
              </a:ext>
            </a:extLst>
          </p:cNvPr>
          <p:cNvPicPr>
            <a:picLocks noChangeAspect="1"/>
          </p:cNvPicPr>
          <p:nvPr/>
        </p:nvPicPr>
        <p:blipFill>
          <a:blip r:embed="rId5"/>
          <a:stretch>
            <a:fillRect/>
          </a:stretch>
        </p:blipFill>
        <p:spPr>
          <a:xfrm>
            <a:off x="0" y="0"/>
            <a:ext cx="3273836" cy="847417"/>
          </a:xfrm>
          <a:prstGeom prst="rect">
            <a:avLst/>
          </a:prstGeom>
        </p:spPr>
      </p:pic>
    </p:spTree>
    <p:extLst>
      <p:ext uri="{BB962C8B-B14F-4D97-AF65-F5344CB8AC3E}">
        <p14:creationId xmlns:p14="http://schemas.microsoft.com/office/powerpoint/2010/main" val="3470684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1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E777B7-6864-4136-8289-B4797030AEDB}"/>
              </a:ext>
            </a:extLst>
          </p:cNvPr>
          <p:cNvSpPr>
            <a:spLocks noGrp="1"/>
          </p:cNvSpPr>
          <p:nvPr>
            <p:ph type="title"/>
          </p:nvPr>
        </p:nvSpPr>
        <p:spPr>
          <a:xfrm>
            <a:off x="381000" y="824496"/>
            <a:ext cx="8382000" cy="664797"/>
          </a:xfrm>
        </p:spPr>
        <p:txBody>
          <a:bodyPr/>
          <a:lstStyle/>
          <a:p>
            <a:r>
              <a:rPr lang="es-MX" dirty="0"/>
              <a:t>Antecedentes</a:t>
            </a:r>
          </a:p>
        </p:txBody>
      </p:sp>
      <p:sp>
        <p:nvSpPr>
          <p:cNvPr id="3" name="Marcador de contenido 2">
            <a:extLst>
              <a:ext uri="{FF2B5EF4-FFF2-40B4-BE49-F238E27FC236}">
                <a16:creationId xmlns:a16="http://schemas.microsoft.com/office/drawing/2014/main" id="{E2E2CCFD-4EB3-4A55-B1E7-2BD3F5510863}"/>
              </a:ext>
            </a:extLst>
          </p:cNvPr>
          <p:cNvSpPr>
            <a:spLocks noGrp="1"/>
          </p:cNvSpPr>
          <p:nvPr>
            <p:ph idx="1"/>
          </p:nvPr>
        </p:nvSpPr>
        <p:spPr>
          <a:xfrm>
            <a:off x="381000" y="1916832"/>
            <a:ext cx="8382000" cy="3841052"/>
          </a:xfrm>
        </p:spPr>
        <p:txBody>
          <a:bodyPr/>
          <a:lstStyle/>
          <a:p>
            <a:pPr algn="just"/>
            <a:r>
              <a:rPr lang="es-MX" dirty="0"/>
              <a:t>El método de inspección por partículas magnéticas es ampliamente aceptado.</a:t>
            </a:r>
          </a:p>
          <a:p>
            <a:pPr algn="just"/>
            <a:r>
              <a:rPr lang="es-MX" dirty="0"/>
              <a:t>Es un método relativamente sencillo que requiere menor numero de horas de capacitación</a:t>
            </a:r>
          </a:p>
          <a:p>
            <a:pPr algn="just"/>
            <a:r>
              <a:rPr lang="es-MX" dirty="0"/>
              <a:t>Existen unidades estacionarias, portátiles o yugos electromagnéticos.</a:t>
            </a:r>
          </a:p>
          <a:p>
            <a:pPr marL="0" indent="0">
              <a:buNone/>
            </a:pPr>
            <a:endParaRPr lang="es-MX" dirty="0"/>
          </a:p>
        </p:txBody>
      </p:sp>
      <p:pic>
        <p:nvPicPr>
          <p:cNvPr id="4" name="Imagen 3">
            <a:extLst>
              <a:ext uri="{FF2B5EF4-FFF2-40B4-BE49-F238E27FC236}">
                <a16:creationId xmlns:a16="http://schemas.microsoft.com/office/drawing/2014/main" id="{FC87F857-F38B-4887-AA3A-13FAED301463}"/>
              </a:ext>
            </a:extLst>
          </p:cNvPr>
          <p:cNvPicPr>
            <a:picLocks noChangeAspect="1"/>
          </p:cNvPicPr>
          <p:nvPr/>
        </p:nvPicPr>
        <p:blipFill>
          <a:blip r:embed="rId2"/>
          <a:stretch>
            <a:fillRect/>
          </a:stretch>
        </p:blipFill>
        <p:spPr>
          <a:xfrm>
            <a:off x="9190" y="0"/>
            <a:ext cx="3273836" cy="847417"/>
          </a:xfrm>
          <a:prstGeom prst="rect">
            <a:avLst/>
          </a:prstGeom>
        </p:spPr>
      </p:pic>
    </p:spTree>
    <p:extLst>
      <p:ext uri="{BB962C8B-B14F-4D97-AF65-F5344CB8AC3E}">
        <p14:creationId xmlns:p14="http://schemas.microsoft.com/office/powerpoint/2010/main" val="1256264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2BE77C-6A7B-4358-B6EC-DBFEFC91CA4E}"/>
              </a:ext>
            </a:extLst>
          </p:cNvPr>
          <p:cNvSpPr>
            <a:spLocks noGrp="1"/>
          </p:cNvSpPr>
          <p:nvPr>
            <p:ph type="title"/>
          </p:nvPr>
        </p:nvSpPr>
        <p:spPr>
          <a:xfrm>
            <a:off x="381000" y="830644"/>
            <a:ext cx="8382000" cy="664797"/>
          </a:xfrm>
        </p:spPr>
        <p:txBody>
          <a:bodyPr/>
          <a:lstStyle/>
          <a:p>
            <a:r>
              <a:rPr lang="es-MX" dirty="0"/>
              <a:t>Antecedentes</a:t>
            </a:r>
          </a:p>
        </p:txBody>
      </p:sp>
      <p:sp>
        <p:nvSpPr>
          <p:cNvPr id="3" name="Marcador de contenido 2">
            <a:extLst>
              <a:ext uri="{FF2B5EF4-FFF2-40B4-BE49-F238E27FC236}">
                <a16:creationId xmlns:a16="http://schemas.microsoft.com/office/drawing/2014/main" id="{3F9E79B7-DC89-4A64-9C59-62271188B6D7}"/>
              </a:ext>
            </a:extLst>
          </p:cNvPr>
          <p:cNvSpPr>
            <a:spLocks noGrp="1"/>
          </p:cNvSpPr>
          <p:nvPr>
            <p:ph idx="1"/>
          </p:nvPr>
        </p:nvSpPr>
        <p:spPr>
          <a:xfrm>
            <a:off x="381000" y="1412875"/>
            <a:ext cx="8382000" cy="984885"/>
          </a:xfrm>
        </p:spPr>
        <p:txBody>
          <a:bodyPr/>
          <a:lstStyle/>
          <a:p>
            <a:pPr marL="0" indent="0">
              <a:buNone/>
            </a:pPr>
            <a:endParaRPr lang="en-US" dirty="0"/>
          </a:p>
          <a:p>
            <a:endParaRPr lang="es-MX" dirty="0"/>
          </a:p>
        </p:txBody>
      </p:sp>
      <p:pic>
        <p:nvPicPr>
          <p:cNvPr id="5" name="Imagen 4">
            <a:extLst>
              <a:ext uri="{FF2B5EF4-FFF2-40B4-BE49-F238E27FC236}">
                <a16:creationId xmlns:a16="http://schemas.microsoft.com/office/drawing/2014/main" id="{C73D53DF-8F65-4379-A72E-98F45CD6A17A}"/>
              </a:ext>
            </a:extLst>
          </p:cNvPr>
          <p:cNvPicPr>
            <a:picLocks noChangeAspect="1"/>
          </p:cNvPicPr>
          <p:nvPr/>
        </p:nvPicPr>
        <p:blipFill>
          <a:blip r:embed="rId2"/>
          <a:stretch>
            <a:fillRect/>
          </a:stretch>
        </p:blipFill>
        <p:spPr>
          <a:xfrm>
            <a:off x="1413892" y="1677680"/>
            <a:ext cx="1796458" cy="1440160"/>
          </a:xfrm>
          <a:prstGeom prst="rect">
            <a:avLst/>
          </a:prstGeom>
        </p:spPr>
      </p:pic>
      <p:pic>
        <p:nvPicPr>
          <p:cNvPr id="6" name="Imagen 5">
            <a:extLst>
              <a:ext uri="{FF2B5EF4-FFF2-40B4-BE49-F238E27FC236}">
                <a16:creationId xmlns:a16="http://schemas.microsoft.com/office/drawing/2014/main" id="{EC8A4872-7EAB-43A0-9579-3D46E648B198}"/>
              </a:ext>
            </a:extLst>
          </p:cNvPr>
          <p:cNvPicPr>
            <a:picLocks noChangeAspect="1"/>
          </p:cNvPicPr>
          <p:nvPr/>
        </p:nvPicPr>
        <p:blipFill>
          <a:blip r:embed="rId3"/>
          <a:stretch>
            <a:fillRect/>
          </a:stretch>
        </p:blipFill>
        <p:spPr>
          <a:xfrm>
            <a:off x="5808149" y="1110755"/>
            <a:ext cx="2055744" cy="2232248"/>
          </a:xfrm>
          <a:prstGeom prst="rect">
            <a:avLst/>
          </a:prstGeom>
        </p:spPr>
      </p:pic>
      <p:pic>
        <p:nvPicPr>
          <p:cNvPr id="8" name="Imagen 7">
            <a:extLst>
              <a:ext uri="{FF2B5EF4-FFF2-40B4-BE49-F238E27FC236}">
                <a16:creationId xmlns:a16="http://schemas.microsoft.com/office/drawing/2014/main" id="{6CA240AA-3E76-4684-8D38-4A564E584F61}"/>
              </a:ext>
            </a:extLst>
          </p:cNvPr>
          <p:cNvPicPr>
            <a:picLocks noChangeAspect="1"/>
          </p:cNvPicPr>
          <p:nvPr/>
        </p:nvPicPr>
        <p:blipFill>
          <a:blip r:embed="rId4"/>
          <a:stretch>
            <a:fillRect/>
          </a:stretch>
        </p:blipFill>
        <p:spPr>
          <a:xfrm>
            <a:off x="1475656" y="3328753"/>
            <a:ext cx="1672930" cy="1530553"/>
          </a:xfrm>
          <a:prstGeom prst="rect">
            <a:avLst/>
          </a:prstGeom>
        </p:spPr>
      </p:pic>
      <p:pic>
        <p:nvPicPr>
          <p:cNvPr id="10" name="Imagen 9">
            <a:extLst>
              <a:ext uri="{FF2B5EF4-FFF2-40B4-BE49-F238E27FC236}">
                <a16:creationId xmlns:a16="http://schemas.microsoft.com/office/drawing/2014/main" id="{AE9B7D97-28A3-40CD-B193-D8D69344F973}"/>
              </a:ext>
            </a:extLst>
          </p:cNvPr>
          <p:cNvPicPr>
            <a:picLocks noChangeAspect="1"/>
          </p:cNvPicPr>
          <p:nvPr/>
        </p:nvPicPr>
        <p:blipFill>
          <a:blip r:embed="rId5"/>
          <a:stretch>
            <a:fillRect/>
          </a:stretch>
        </p:blipFill>
        <p:spPr>
          <a:xfrm>
            <a:off x="5449403" y="3536860"/>
            <a:ext cx="2414490" cy="1369291"/>
          </a:xfrm>
          <a:prstGeom prst="rect">
            <a:avLst/>
          </a:prstGeom>
        </p:spPr>
      </p:pic>
      <p:sp>
        <p:nvSpPr>
          <p:cNvPr id="11" name="Rectángulo 10">
            <a:extLst>
              <a:ext uri="{FF2B5EF4-FFF2-40B4-BE49-F238E27FC236}">
                <a16:creationId xmlns:a16="http://schemas.microsoft.com/office/drawing/2014/main" id="{C7CC0F1B-C3CE-4C24-9554-DE0D4C0F42B8}"/>
              </a:ext>
            </a:extLst>
          </p:cNvPr>
          <p:cNvSpPr/>
          <p:nvPr/>
        </p:nvSpPr>
        <p:spPr>
          <a:xfrm>
            <a:off x="1475656" y="4955151"/>
            <a:ext cx="6388237" cy="646331"/>
          </a:xfrm>
          <a:prstGeom prst="rect">
            <a:avLst/>
          </a:prstGeom>
        </p:spPr>
        <p:txBody>
          <a:bodyPr wrap="square">
            <a:spAutoFit/>
          </a:bodyPr>
          <a:lstStyle/>
          <a:p>
            <a:r>
              <a:rPr lang="es-MX" dirty="0"/>
              <a:t>Las unidades estacionarias utilizan las siguientes corrientes de magnetización AC, HWDC y FWDC</a:t>
            </a:r>
          </a:p>
        </p:txBody>
      </p:sp>
      <p:pic>
        <p:nvPicPr>
          <p:cNvPr id="12" name="Imagen 11">
            <a:extLst>
              <a:ext uri="{FF2B5EF4-FFF2-40B4-BE49-F238E27FC236}">
                <a16:creationId xmlns:a16="http://schemas.microsoft.com/office/drawing/2014/main" id="{590F6EEF-24EF-4BD5-A21D-2568B477BF3D}"/>
              </a:ext>
            </a:extLst>
          </p:cNvPr>
          <p:cNvPicPr>
            <a:picLocks noChangeAspect="1"/>
          </p:cNvPicPr>
          <p:nvPr/>
        </p:nvPicPr>
        <p:blipFill>
          <a:blip r:embed="rId6"/>
          <a:stretch>
            <a:fillRect/>
          </a:stretch>
        </p:blipFill>
        <p:spPr>
          <a:xfrm>
            <a:off x="-1722" y="0"/>
            <a:ext cx="3273836" cy="847417"/>
          </a:xfrm>
          <a:prstGeom prst="rect">
            <a:avLst/>
          </a:prstGeom>
        </p:spPr>
      </p:pic>
    </p:spTree>
    <p:extLst>
      <p:ext uri="{BB962C8B-B14F-4D97-AF65-F5344CB8AC3E}">
        <p14:creationId xmlns:p14="http://schemas.microsoft.com/office/powerpoint/2010/main" val="171492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heel(1)">
                                      <p:cBhvr>
                                        <p:cTn id="31"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White with Blue Bar Segoe Template_TP10286789">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EEFD162-EDAF-40F1-8DE6-8C07E9AEC8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Diapositivas de presentación de muestra (blanco con diseño de barra azul)</Template>
  <TotalTime>399</TotalTime>
  <Words>616</Words>
  <Application>Microsoft Office PowerPoint</Application>
  <PresentationFormat>Presentación en pantalla (4:3)</PresentationFormat>
  <Paragraphs>86</Paragraphs>
  <Slides>22</Slides>
  <Notes>1</Notes>
  <HiddenSlides>0</HiddenSlides>
  <MMClips>1</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1</vt:i4>
      </vt:variant>
      <vt:variant>
        <vt:lpstr>Títulos de diapositiva</vt:lpstr>
      </vt:variant>
      <vt:variant>
        <vt:i4>22</vt:i4>
      </vt:variant>
    </vt:vector>
  </HeadingPairs>
  <TitlesOfParts>
    <vt:vector size="30" baseType="lpstr">
      <vt:lpstr>Arial</vt:lpstr>
      <vt:lpstr>Calibri</vt:lpstr>
      <vt:lpstr>Courier New</vt:lpstr>
      <vt:lpstr>Segoe</vt:lpstr>
      <vt:lpstr>Wingdings</vt:lpstr>
      <vt:lpstr>1_White with Blue Bar Segoe Template_TP10286789</vt:lpstr>
      <vt:lpstr>White with Courier font for code slides</vt:lpstr>
      <vt:lpstr>Acrobat Document</vt:lpstr>
      <vt:lpstr>Mitos y realidades de la calibración de unidades de inspección por particulas magnéticas.</vt:lpstr>
      <vt:lpstr>Mitos y realidades de la calibración de unidades de inspección por partículas magnéticas.</vt:lpstr>
      <vt:lpstr>El inicio</vt:lpstr>
      <vt:lpstr>El inicio</vt:lpstr>
      <vt:lpstr>El Inicio</vt:lpstr>
      <vt:lpstr>El principio del método</vt:lpstr>
      <vt:lpstr>El principio del método</vt:lpstr>
      <vt:lpstr>Antecedentes</vt:lpstr>
      <vt:lpstr>Antecedentes</vt:lpstr>
      <vt:lpstr>Antecedentes</vt:lpstr>
      <vt:lpstr>Los mitos</vt:lpstr>
      <vt:lpstr>Las referencias</vt:lpstr>
      <vt:lpstr>Otras referencias</vt:lpstr>
      <vt:lpstr>Otras referencias</vt:lpstr>
      <vt:lpstr>La realidad</vt:lpstr>
      <vt:lpstr>La realidad</vt:lpstr>
      <vt:lpstr>La realidad</vt:lpstr>
      <vt:lpstr>La realidad</vt:lpstr>
      <vt:lpstr>La realidad</vt:lpstr>
      <vt:lpstr>La realidad</vt:lpstr>
      <vt:lpstr>Conclusiones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Mitos y realidades de la calibración de unidades inspección por particulas magnéticas.</dc:title>
  <dc:creator>Joaquin Gutierrez</dc:creator>
  <cp:keywords/>
  <cp:lastModifiedBy>Joaquin Gutierrez</cp:lastModifiedBy>
  <cp:revision>37</cp:revision>
  <dcterms:created xsi:type="dcterms:W3CDTF">2017-08-25T19:28:59Z</dcterms:created>
  <dcterms:modified xsi:type="dcterms:W3CDTF">2017-08-28T04:53:42Z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TC102867899990</vt:lpwstr>
  </property>
</Properties>
</file>