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93" r:id="rId15"/>
    <p:sldId id="271" r:id="rId16"/>
    <p:sldId id="272" r:id="rId17"/>
    <p:sldId id="273" r:id="rId18"/>
    <p:sldId id="274" r:id="rId19"/>
    <p:sldId id="290" r:id="rId20"/>
    <p:sldId id="291" r:id="rId21"/>
    <p:sldId id="292" r:id="rId22"/>
    <p:sldId id="275" r:id="rId23"/>
    <p:sldId id="277" r:id="rId24"/>
    <p:sldId id="294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7" r:id="rId37"/>
    <p:sldId id="296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C8BB-3AF6-4F2B-B050-703C0BCCD251}" type="datetimeFigureOut">
              <a:rPr lang="es-MX" smtClean="0"/>
              <a:t>26/09/2023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3708-4F4D-4BB9-82D5-4C12B7A73B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22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3708-4F4D-4BB9-82D5-4C12B7A73B12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9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1B90-6748-4445-8741-245EFD8DAFA9}" type="datetime1">
              <a:rPr lang="es-MX" smtClean="0"/>
              <a:t>26/09/2023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1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1E4E-50EA-4390-B8EF-2C383FFE5FA8}" type="datetime1">
              <a:rPr lang="es-MX" smtClean="0"/>
              <a:t>26/09/2023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3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BA5-D0CC-4A32-9199-3808010A4673}" type="datetime1">
              <a:rPr lang="es-MX" smtClean="0"/>
              <a:t>26/09/2023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0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28C-E916-4CC0-95BD-106C4681DE05}" type="datetime1">
              <a:rPr lang="es-MX" smtClean="0"/>
              <a:t>26/09/2023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0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81BA-5835-4D72-AF2C-001BD1F95839}" type="datetime1">
              <a:rPr lang="es-MX" smtClean="0"/>
              <a:t>26/09/2023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24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DB5-DE99-4D78-ABC8-72387D79494A}" type="datetime1">
              <a:rPr lang="es-MX" smtClean="0"/>
              <a:t>26/09/2023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72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436-133D-401E-A0E6-E8D7E2113DC3}" type="datetime1">
              <a:rPr lang="es-MX" smtClean="0"/>
              <a:t>26/09/2023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25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5456-3B1D-4750-8E70-23D8E2DCD99E}" type="datetime1">
              <a:rPr lang="es-MX" smtClean="0"/>
              <a:t>26/09/2023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3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E577-11B9-4FCA-92DC-BB87073689AF}" type="datetime1">
              <a:rPr lang="es-MX" smtClean="0"/>
              <a:t>26/09/2023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47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3745-0308-4F18-9935-73A52F079062}" type="datetime1">
              <a:rPr lang="es-MX" smtClean="0"/>
              <a:t>26/09/2023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5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D11-5BDB-419D-90B3-1BBDC68EC9EF}" type="datetime1">
              <a:rPr lang="es-MX" smtClean="0"/>
              <a:t>26/09/2023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6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8CE5-066C-4C98-8C4E-34229B089AFC}" type="datetime1">
              <a:rPr lang="es-MX" smtClean="0"/>
              <a:t>26/09/2023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ECF7-D40E-44E3-BE84-43824018B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Estimación de incertidumbre en medidores de espesores por ultrasonido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3645024"/>
            <a:ext cx="6400800" cy="694928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rgbClr val="C00000"/>
                </a:solidFill>
              </a:rPr>
              <a:t>- Caso Practico -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6" y="3479205"/>
            <a:ext cx="4152230" cy="290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/>
              <a:t>Fuentes de incertidumbre:</a:t>
            </a:r>
            <a:endParaRPr lang="es-MX" sz="40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11560" y="1639341"/>
            <a:ext cx="8013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Valores inexactos de los patrones y materiales de referencia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Valores inexactos de constantes y otros parámetros obtenidos de fuentes externas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Aproximaciones incorporadas en el método y procedimiento de calibración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Variaciones en observaciones repetidas realizadas en condiciones aparentemente idénticas.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3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30223" y="171532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 smtClean="0">
                <a:solidFill>
                  <a:srgbClr val="C00000"/>
                </a:solidFill>
              </a:rPr>
              <a:t>Tipo </a:t>
            </a:r>
            <a:r>
              <a:rPr lang="es-MX" sz="2400" b="1" i="1" dirty="0">
                <a:solidFill>
                  <a:srgbClr val="C00000"/>
                </a:solidFill>
              </a:rPr>
              <a:t>A</a:t>
            </a:r>
            <a:r>
              <a:rPr lang="es-MX" sz="24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s-MX" sz="2400" dirty="0" smtClean="0"/>
              <a:t>La </a:t>
            </a:r>
            <a:r>
              <a:rPr lang="es-MX" sz="2400" dirty="0"/>
              <a:t>incertidumbre se determina mediante el análisis estadístico de una serie de </a:t>
            </a:r>
            <a:r>
              <a:rPr lang="es-MX" sz="2400" dirty="0" smtClean="0"/>
              <a:t> observaciones</a:t>
            </a:r>
            <a:r>
              <a:rPr lang="es-MX" sz="2400" dirty="0"/>
              <a:t>. La incertidumbre típica es la desviación típica experimental de la medida.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6" y="386104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 smtClean="0">
                <a:solidFill>
                  <a:srgbClr val="C00000"/>
                </a:solidFill>
              </a:rPr>
              <a:t>Tipo </a:t>
            </a:r>
            <a:r>
              <a:rPr lang="es-MX" sz="2400" b="1" i="1" dirty="0">
                <a:solidFill>
                  <a:srgbClr val="C00000"/>
                </a:solidFill>
              </a:rPr>
              <a:t>B</a:t>
            </a:r>
            <a:r>
              <a:rPr lang="es-MX" sz="24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s-MX" sz="2400" dirty="0" smtClean="0"/>
              <a:t>La </a:t>
            </a:r>
            <a:r>
              <a:rPr lang="es-MX" sz="2400" dirty="0"/>
              <a:t>incertidumbre típica se evalúa mediante un procedimiento distinto al análisis estadístico de una serie de observaciones. La estimación de la incertidumbre típica se basa en otros </a:t>
            </a:r>
            <a:r>
              <a:rPr lang="es-MX" sz="2400" dirty="0" smtClean="0"/>
              <a:t>conocimientos </a:t>
            </a:r>
            <a:r>
              <a:rPr lang="es-MX" sz="2400" dirty="0"/>
              <a:t>científicos.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rgbClr val="0070C0"/>
                </a:solidFill>
              </a:rPr>
              <a:t>Evaluación </a:t>
            </a:r>
            <a:r>
              <a:rPr lang="es-MX" sz="3200" b="1" dirty="0">
                <a:solidFill>
                  <a:srgbClr val="0070C0"/>
                </a:solidFill>
              </a:rPr>
              <a:t>de la incertidumbre </a:t>
            </a:r>
            <a:r>
              <a:rPr lang="es-MX" sz="3200" dirty="0" smtClean="0">
                <a:solidFill>
                  <a:srgbClr val="0070C0"/>
                </a:solidFill>
              </a:rPr>
              <a:t>estándar </a:t>
            </a:r>
            <a:r>
              <a:rPr lang="es-MX" sz="3200" dirty="0">
                <a:solidFill>
                  <a:srgbClr val="0070C0"/>
                </a:solidFill>
              </a:rPr>
              <a:t>combinada</a:t>
            </a:r>
            <a:r>
              <a:rPr lang="es-MX" sz="3200" dirty="0" smtClean="0">
                <a:solidFill>
                  <a:srgbClr val="0070C0"/>
                </a:solidFill>
              </a:rPr>
              <a:t>: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86536"/>
            <a:ext cx="2957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79" y="4022129"/>
            <a:ext cx="215741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076056" y="5487888"/>
            <a:ext cx="296417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 smtClean="0">
                <a:solidFill>
                  <a:srgbClr val="C00000"/>
                </a:solidFill>
              </a:rPr>
              <a:t>Incertidumbre estadística</a:t>
            </a:r>
          </a:p>
          <a:p>
            <a:r>
              <a:rPr lang="es-MX" sz="2000" dirty="0" smtClean="0">
                <a:solidFill>
                  <a:srgbClr val="C00000"/>
                </a:solidFill>
              </a:rPr>
              <a:t>(Tipo A)</a:t>
            </a:r>
            <a:endParaRPr lang="es-MX" sz="2000" dirty="0">
              <a:solidFill>
                <a:srgbClr val="C0000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932040" y="4365104"/>
            <a:ext cx="34563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 smtClean="0">
                <a:solidFill>
                  <a:srgbClr val="C00000"/>
                </a:solidFill>
              </a:rPr>
              <a:t>Desviación típica experimental </a:t>
            </a:r>
            <a:endParaRPr lang="es-MX" sz="2000" dirty="0">
              <a:solidFill>
                <a:srgbClr val="C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9066" y="404664"/>
            <a:ext cx="8013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Evaluación </a:t>
            </a:r>
            <a:r>
              <a:rPr lang="es-MX" sz="2400" b="1" i="1" dirty="0">
                <a:solidFill>
                  <a:srgbClr val="C00000"/>
                </a:solidFill>
              </a:rPr>
              <a:t>Tipo </a:t>
            </a:r>
            <a:r>
              <a:rPr lang="es-MX" sz="2400" b="1" i="1" dirty="0" smtClean="0">
                <a:solidFill>
                  <a:srgbClr val="C00000"/>
                </a:solidFill>
              </a:rPr>
              <a:t>A </a:t>
            </a:r>
            <a:r>
              <a:rPr lang="es-MX" sz="2400" b="1" dirty="0" smtClean="0"/>
              <a:t>de </a:t>
            </a:r>
            <a:r>
              <a:rPr lang="es-MX" sz="2400" b="1" dirty="0"/>
              <a:t>la incertidumbre típica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755576" y="112474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Se </a:t>
            </a:r>
            <a:r>
              <a:rPr lang="es-MX" sz="2400" dirty="0"/>
              <a:t>utiliza cuando se han realizado </a:t>
            </a:r>
            <a:r>
              <a:rPr lang="es-MX" sz="2400" b="1" i="1" dirty="0" smtClean="0"/>
              <a:t>n </a:t>
            </a:r>
            <a:r>
              <a:rPr lang="es-MX" sz="2400" dirty="0" smtClean="0"/>
              <a:t>observaciones </a:t>
            </a:r>
            <a:r>
              <a:rPr lang="es-MX" sz="2400" dirty="0"/>
              <a:t>independientes de una de las </a:t>
            </a:r>
            <a:r>
              <a:rPr lang="es-MX" sz="2400" dirty="0" smtClean="0"/>
              <a:t>magnitudes de </a:t>
            </a:r>
            <a:r>
              <a:rPr lang="es-MX" sz="2400" dirty="0"/>
              <a:t>entrada </a:t>
            </a:r>
            <a:r>
              <a:rPr lang="es-MX" sz="2400" b="1" i="1" dirty="0"/>
              <a:t>Xi</a:t>
            </a:r>
            <a:r>
              <a:rPr lang="es-MX" sz="24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081213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5292080" y="2444934"/>
            <a:ext cx="3456384" cy="596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 smtClean="0">
                <a:solidFill>
                  <a:srgbClr val="C00000"/>
                </a:solidFill>
              </a:rPr>
              <a:t>Media aritmética o promedio de todos los valores observados</a:t>
            </a:r>
            <a:endParaRPr lang="es-MX" sz="2000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168352" cy="118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9066" y="404664"/>
            <a:ext cx="8013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Evaluación </a:t>
            </a:r>
            <a:r>
              <a:rPr lang="es-MX" sz="2400" b="1" i="1" dirty="0">
                <a:solidFill>
                  <a:srgbClr val="C00000"/>
                </a:solidFill>
              </a:rPr>
              <a:t>Tipo </a:t>
            </a:r>
            <a:r>
              <a:rPr lang="es-MX" sz="2400" b="1" i="1" dirty="0" smtClean="0">
                <a:solidFill>
                  <a:srgbClr val="C00000"/>
                </a:solidFill>
              </a:rPr>
              <a:t>B </a:t>
            </a:r>
            <a:r>
              <a:rPr lang="es-MX" sz="2400" b="1" dirty="0" smtClean="0"/>
              <a:t>de </a:t>
            </a:r>
            <a:r>
              <a:rPr lang="es-MX" sz="2400" b="1" dirty="0"/>
              <a:t>la incertidumbre típica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755576" y="11247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La </a:t>
            </a:r>
            <a:r>
              <a:rPr lang="es-MX" sz="2400" dirty="0"/>
              <a:t>incertidumbre típica </a:t>
            </a:r>
            <a:r>
              <a:rPr lang="es-MX" sz="2400" b="1" i="1" dirty="0"/>
              <a:t>u(xi</a:t>
            </a:r>
            <a:r>
              <a:rPr lang="es-MX" sz="2400" b="1" i="1" dirty="0" smtClean="0"/>
              <a:t>) </a:t>
            </a:r>
            <a:r>
              <a:rPr lang="es-MX" sz="2400" dirty="0" smtClean="0"/>
              <a:t>se </a:t>
            </a:r>
            <a:r>
              <a:rPr lang="es-MX" sz="2400" dirty="0"/>
              <a:t>evalúa aplicando un juicio científico basado en toda la información disponible sobre la posible variabilidad </a:t>
            </a:r>
            <a:r>
              <a:rPr lang="es-MX" sz="2400" dirty="0" smtClean="0"/>
              <a:t>de las mediciones.</a:t>
            </a:r>
            <a:endParaRPr lang="es-MX" sz="24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2564905"/>
            <a:ext cx="801357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Especificaciones </a:t>
            </a:r>
            <a:r>
              <a:rPr lang="es-MX" sz="2800" dirty="0">
                <a:solidFill>
                  <a:schemeClr val="tx1"/>
                </a:solidFill>
              </a:rPr>
              <a:t>de los fabricantes o incertidumbres asignadas a los datos de referencia obtenidos de manuales.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Datos </a:t>
            </a:r>
            <a:r>
              <a:rPr lang="es-MX" sz="2800" dirty="0">
                <a:solidFill>
                  <a:schemeClr val="tx1"/>
                </a:solidFill>
              </a:rPr>
              <a:t>obtenidos de mediciones anteriores o de calibraciones u otros certificados.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Experiencia </a:t>
            </a:r>
            <a:r>
              <a:rPr lang="es-MX" sz="2800" dirty="0">
                <a:solidFill>
                  <a:schemeClr val="tx1"/>
                </a:solidFill>
              </a:rPr>
              <a:t>o conocimientos del comportamiento y las propiedades de los materiales e instrumentos.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14</a:t>
            </a:fld>
            <a:endParaRPr lang="es-MX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12576" y="1556792"/>
            <a:ext cx="8301608" cy="2797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Incertidumbre estándar combinada: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incertidumbre </a:t>
            </a:r>
            <a:r>
              <a:rPr lang="es-MX" dirty="0">
                <a:solidFill>
                  <a:schemeClr val="tx1"/>
                </a:solidFill>
              </a:rPr>
              <a:t>típica del resultado de una medición, cuando el resultado se obtiene a partir de los valores de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otras </a:t>
            </a:r>
            <a:r>
              <a:rPr lang="es-MX" dirty="0" smtClean="0">
                <a:solidFill>
                  <a:schemeClr val="tx1"/>
                </a:solidFill>
              </a:rPr>
              <a:t>magnitudes </a:t>
            </a:r>
            <a:r>
              <a:rPr lang="es-MX" dirty="0" smtClean="0">
                <a:solidFill>
                  <a:srgbClr val="C00000"/>
                </a:solidFill>
              </a:rPr>
              <a:t>(tipo A + Tipo B), </a:t>
            </a:r>
            <a:r>
              <a:rPr lang="es-MX" dirty="0">
                <a:solidFill>
                  <a:schemeClr val="tx1"/>
                </a:solidFill>
              </a:rPr>
              <a:t>igual a la raíz cuadrada positiva de una suma de términos,</a:t>
            </a:r>
            <a:endParaRPr lang="es-MX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6477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rgbClr val="C00000"/>
                </a:solidFill>
              </a:rPr>
              <a:t>Incertidumbre </a:t>
            </a:r>
            <a:r>
              <a:rPr lang="es-MX" sz="3200" dirty="0" smtClean="0">
                <a:solidFill>
                  <a:srgbClr val="C00000"/>
                </a:solidFill>
              </a:rPr>
              <a:t>estándar combinada</a:t>
            </a:r>
          </a:p>
          <a:p>
            <a:r>
              <a:rPr lang="es-MX" sz="3200" dirty="0" smtClean="0">
                <a:solidFill>
                  <a:srgbClr val="C00000"/>
                </a:solidFill>
              </a:rPr>
              <a:t> (compuesta)</a:t>
            </a:r>
            <a:endParaRPr lang="es-MX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Incertidumbre </a:t>
            </a:r>
            <a:r>
              <a:rPr lang="es-MX" sz="2800" b="1" dirty="0">
                <a:solidFill>
                  <a:srgbClr val="C00000"/>
                </a:solidFill>
              </a:rPr>
              <a:t>Expandida de Medida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30223" y="11967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La </a:t>
            </a:r>
            <a:r>
              <a:rPr lang="es-MX" sz="2400" dirty="0"/>
              <a:t>incertidumbre expandida de medida </a:t>
            </a:r>
            <a:r>
              <a:rPr lang="es-MX" sz="2400" b="1" i="1" dirty="0"/>
              <a:t>U</a:t>
            </a:r>
            <a:r>
              <a:rPr lang="es-MX" sz="2400" dirty="0"/>
              <a:t>, se calcula multiplicando la incertidumbre </a:t>
            </a:r>
            <a:r>
              <a:rPr lang="es-MX" sz="2400" dirty="0" smtClean="0"/>
              <a:t>combinada </a:t>
            </a:r>
            <a:r>
              <a:rPr lang="es-MX" sz="2400" b="1" i="1" dirty="0"/>
              <a:t>u(y</a:t>
            </a:r>
            <a:r>
              <a:rPr lang="es-MX" sz="2400" b="1" i="1" dirty="0" smtClean="0"/>
              <a:t>) </a:t>
            </a:r>
            <a:r>
              <a:rPr lang="es-MX" sz="2400" dirty="0" smtClean="0"/>
              <a:t>de </a:t>
            </a:r>
            <a:r>
              <a:rPr lang="es-MX" sz="2400" dirty="0"/>
              <a:t>la estimación de salida </a:t>
            </a:r>
            <a:r>
              <a:rPr lang="es-MX" sz="2400" b="1" i="1" dirty="0" smtClean="0"/>
              <a:t>y </a:t>
            </a:r>
            <a:r>
              <a:rPr lang="es-MX" sz="2400" dirty="0" smtClean="0"/>
              <a:t>por </a:t>
            </a:r>
            <a:r>
              <a:rPr lang="es-MX" sz="2400" dirty="0"/>
              <a:t>un factor de cobertura </a:t>
            </a:r>
            <a:r>
              <a:rPr lang="es-MX" sz="2400" b="1" i="1" dirty="0"/>
              <a:t>k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1882775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336221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Si </a:t>
            </a:r>
            <a:r>
              <a:rPr lang="es-MX" sz="2400" dirty="0"/>
              <a:t>la magnitud medida y la incertidumbre </a:t>
            </a:r>
            <a:r>
              <a:rPr lang="es-MX" sz="2400" dirty="0" smtClean="0"/>
              <a:t>combinada </a:t>
            </a:r>
            <a:r>
              <a:rPr lang="es-MX" sz="2400" dirty="0"/>
              <a:t>asociada a la estimación de salida poseen </a:t>
            </a:r>
            <a:r>
              <a:rPr lang="es-MX" sz="2400" b="1" i="1" dirty="0"/>
              <a:t>distribución normal</a:t>
            </a:r>
            <a:r>
              <a:rPr lang="es-MX" sz="2400" dirty="0"/>
              <a:t>, el factor de cobertura más utilizado es </a:t>
            </a:r>
            <a:r>
              <a:rPr lang="es-MX" sz="2400" b="1" i="1" dirty="0"/>
              <a:t>k = 2</a:t>
            </a:r>
            <a:r>
              <a:rPr lang="es-MX" sz="2400" dirty="0"/>
              <a:t>. La incertidumbre expandida asociada </a:t>
            </a:r>
            <a:r>
              <a:rPr lang="es-MX" sz="2400" b="1" i="1" dirty="0" smtClean="0"/>
              <a:t>U </a:t>
            </a:r>
            <a:r>
              <a:rPr lang="es-MX" sz="2400" dirty="0" smtClean="0"/>
              <a:t>corresponde </a:t>
            </a:r>
            <a:r>
              <a:rPr lang="es-MX" sz="2400" dirty="0"/>
              <a:t>a una probabilidad de cobertura de, aproximadamente, un </a:t>
            </a:r>
            <a:r>
              <a:rPr lang="es-MX" sz="2400" b="1" i="1" dirty="0"/>
              <a:t>95%</a:t>
            </a:r>
            <a:r>
              <a:rPr lang="es-MX" sz="2400" dirty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79106" y="5589240"/>
            <a:ext cx="7653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000066"/>
                </a:solidFill>
              </a:rPr>
              <a:t>Hipótesis </a:t>
            </a:r>
            <a:r>
              <a:rPr lang="es-MX" sz="2400" dirty="0">
                <a:solidFill>
                  <a:srgbClr val="000066"/>
                </a:solidFill>
              </a:rPr>
              <a:t>de </a:t>
            </a:r>
            <a:r>
              <a:rPr lang="es-MX" sz="2400" b="1" i="1" dirty="0">
                <a:solidFill>
                  <a:srgbClr val="000066"/>
                </a:solidFill>
              </a:rPr>
              <a:t>distribución </a:t>
            </a:r>
            <a:r>
              <a:rPr lang="es-MX" sz="2400" b="1" i="1" dirty="0" smtClean="0">
                <a:solidFill>
                  <a:srgbClr val="000066"/>
                </a:solidFill>
              </a:rPr>
              <a:t>normal </a:t>
            </a:r>
            <a:r>
              <a:rPr lang="es-MX" sz="2400" dirty="0" smtClean="0">
                <a:solidFill>
                  <a:srgbClr val="000066"/>
                </a:solidFill>
              </a:rPr>
              <a:t>basadas </a:t>
            </a:r>
            <a:r>
              <a:rPr lang="es-MX" sz="2400" dirty="0">
                <a:solidFill>
                  <a:srgbClr val="000066"/>
                </a:solidFill>
              </a:rPr>
              <a:t>en las condiciones del </a:t>
            </a:r>
            <a:r>
              <a:rPr lang="es-MX" sz="2400" b="1" i="1" dirty="0">
                <a:solidFill>
                  <a:srgbClr val="000066"/>
                </a:solidFill>
              </a:rPr>
              <a:t>Teorema del Límite Central</a:t>
            </a:r>
            <a:endParaRPr lang="es-MX" sz="2400" dirty="0">
              <a:solidFill>
                <a:srgbClr val="00006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0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Expresión </a:t>
            </a:r>
            <a:r>
              <a:rPr lang="es-MX" sz="2800" b="1" dirty="0">
                <a:solidFill>
                  <a:srgbClr val="C00000"/>
                </a:solidFill>
              </a:rPr>
              <a:t>de la incertidumbre de medida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30223" y="11967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El </a:t>
            </a:r>
            <a:r>
              <a:rPr lang="es-MX" sz="2400" dirty="0"/>
              <a:t>resultado </a:t>
            </a:r>
            <a:r>
              <a:rPr lang="es-MX" sz="2400" dirty="0" smtClean="0"/>
              <a:t>(una medición), </a:t>
            </a:r>
            <a:r>
              <a:rPr lang="es-MX" sz="2400" dirty="0"/>
              <a:t>que consiste en el estimado </a:t>
            </a:r>
            <a:r>
              <a:rPr lang="es-MX" sz="2400" b="1" i="1" dirty="0" smtClean="0"/>
              <a:t>y </a:t>
            </a:r>
            <a:r>
              <a:rPr lang="es-MX" sz="2400" dirty="0" smtClean="0"/>
              <a:t>de </a:t>
            </a:r>
            <a:r>
              <a:rPr lang="es-MX" sz="2400" dirty="0"/>
              <a:t>la magnitud de salida y la incertidumbre expandida asociada </a:t>
            </a:r>
            <a:r>
              <a:rPr lang="es-MX" sz="2400" b="1" i="1" dirty="0"/>
              <a:t>U</a:t>
            </a:r>
            <a:r>
              <a:rPr lang="es-MX" sz="2400" dirty="0"/>
              <a:t>, se expresa como: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58616"/>
            <a:ext cx="2073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401028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i="1" dirty="0" smtClean="0"/>
              <a:t>“</a:t>
            </a:r>
            <a:r>
              <a:rPr lang="es-MX" sz="2400" i="1" dirty="0"/>
              <a:t>La incertidumbre expandida de medida se ha obtenido multiplicando la incertidumbre típica de medición por el factor de cobertura </a:t>
            </a:r>
            <a:r>
              <a:rPr lang="es-MX" sz="2400" b="1" i="1" dirty="0"/>
              <a:t>k = </a:t>
            </a:r>
            <a:r>
              <a:rPr lang="es-MX" sz="2400" b="1" i="1" dirty="0" smtClean="0"/>
              <a:t>2 </a:t>
            </a:r>
            <a:r>
              <a:rPr lang="es-MX" sz="2400" i="1" dirty="0" smtClean="0"/>
              <a:t>que</a:t>
            </a:r>
            <a:r>
              <a:rPr lang="es-MX" sz="2400" i="1" dirty="0"/>
              <a:t>, para una distribución normal, corresponde a una probabilidad de cobertura de aproximadamente el </a:t>
            </a:r>
            <a:r>
              <a:rPr lang="es-MX" sz="2400" b="1" i="1" dirty="0"/>
              <a:t>95 %</a:t>
            </a:r>
            <a:r>
              <a:rPr lang="es-MX" sz="2400" i="1" dirty="0"/>
              <a:t>.”</a:t>
            </a:r>
            <a:endParaRPr lang="es-MX" sz="2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6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17</a:t>
            </a:fld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836712"/>
            <a:ext cx="7772400" cy="22322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Estimación de incertidumbre en medidores de espesores por ultrasonido</a:t>
            </a:r>
            <a:endParaRPr lang="es-MX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131640" y="3454152"/>
            <a:ext cx="6400800" cy="69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dirty="0" smtClean="0">
                <a:solidFill>
                  <a:srgbClr val="C00000"/>
                </a:solidFill>
              </a:rPr>
              <a:t>- Marco Normativo</a:t>
            </a:r>
            <a:endParaRPr lang="es-MX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36" y="3284453"/>
            <a:ext cx="4183217" cy="295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18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Marco Normativo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30223" y="12687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La </a:t>
            </a:r>
            <a:r>
              <a:rPr lang="es-MX" sz="2400" dirty="0"/>
              <a:t>expresión del resultado de una medición está completa sólo cuando contiene tanto el </a:t>
            </a:r>
            <a:r>
              <a:rPr lang="es-MX" sz="2400" b="1" i="1" dirty="0"/>
              <a:t>Valor </a:t>
            </a:r>
            <a:r>
              <a:rPr lang="es-MX" sz="2400" b="1" i="1" dirty="0" smtClean="0"/>
              <a:t>Medido </a:t>
            </a:r>
            <a:r>
              <a:rPr lang="es-MX" sz="2400" dirty="0" smtClean="0"/>
              <a:t>como </a:t>
            </a:r>
            <a:r>
              <a:rPr lang="es-MX" sz="2400" dirty="0"/>
              <a:t>la </a:t>
            </a:r>
            <a:r>
              <a:rPr lang="es-MX" sz="2400" b="1" i="1" dirty="0" smtClean="0"/>
              <a:t>Incertidumbre </a:t>
            </a:r>
            <a:r>
              <a:rPr lang="es-MX" sz="2400" dirty="0" smtClean="0"/>
              <a:t>de </a:t>
            </a:r>
            <a:r>
              <a:rPr lang="es-MX" sz="2400" dirty="0"/>
              <a:t>medida asociada al mismo.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274201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El procedimiento </a:t>
            </a:r>
            <a:r>
              <a:rPr lang="es-MX" sz="2400" dirty="0"/>
              <a:t>aceptado mundialmente para la expresión de la incertidumbre de </a:t>
            </a:r>
            <a:r>
              <a:rPr lang="es-MX" sz="2400" dirty="0" smtClean="0"/>
              <a:t>medición es:</a:t>
            </a:r>
            <a:endParaRPr lang="es-MX" sz="2400" dirty="0"/>
          </a:p>
        </p:txBody>
      </p:sp>
      <p:sp>
        <p:nvSpPr>
          <p:cNvPr id="6" name="5 Rectángulo"/>
          <p:cNvSpPr/>
          <p:nvPr/>
        </p:nvSpPr>
        <p:spPr>
          <a:xfrm>
            <a:off x="899592" y="409158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BIPM </a:t>
            </a:r>
            <a:r>
              <a:rPr lang="en-US" sz="2400" dirty="0">
                <a:solidFill>
                  <a:srgbClr val="C00000"/>
                </a:solidFill>
              </a:rPr>
              <a:t>(Bureau International des </a:t>
            </a:r>
            <a:r>
              <a:rPr lang="en-US" sz="2400" dirty="0" err="1">
                <a:solidFill>
                  <a:srgbClr val="C00000"/>
                </a:solidFill>
              </a:rPr>
              <a:t>Poidset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Mesures</a:t>
            </a:r>
            <a:r>
              <a:rPr lang="en-US" sz="2400" dirty="0">
                <a:solidFill>
                  <a:srgbClr val="C00000"/>
                </a:solidFill>
              </a:rPr>
              <a:t>), “Evaluation of measurement data. Guide to the Expression of Uncertainty in Measurement”, JCGM 100, First edition. September 2008 (GUM 1995 with minor corrections)</a:t>
            </a:r>
            <a:endParaRPr lang="es-MX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19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Marco Normativo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137386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El procedimiento </a:t>
            </a:r>
            <a:r>
              <a:rPr lang="es-MX" sz="2400" dirty="0"/>
              <a:t>aceptado </a:t>
            </a:r>
            <a:r>
              <a:rPr lang="es-MX" sz="2400" dirty="0" smtClean="0"/>
              <a:t>nacionalmente </a:t>
            </a:r>
            <a:r>
              <a:rPr lang="es-MX" sz="2400" dirty="0"/>
              <a:t>para la expresión de la incertidumbre de </a:t>
            </a:r>
            <a:r>
              <a:rPr lang="es-MX" sz="2400" dirty="0" smtClean="0"/>
              <a:t>medición es:</a:t>
            </a:r>
            <a:endParaRPr lang="es-MX" sz="2400" dirty="0"/>
          </a:p>
        </p:txBody>
      </p:sp>
      <p:sp>
        <p:nvSpPr>
          <p:cNvPr id="7" name="6 Rectángulo"/>
          <p:cNvSpPr/>
          <p:nvPr/>
        </p:nvSpPr>
        <p:spPr>
          <a:xfrm>
            <a:off x="539552" y="288603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“ Guía para la expresión de incertidumbre en las mediciones”</a:t>
            </a:r>
          </a:p>
          <a:p>
            <a:pPr algn="ctr"/>
            <a:r>
              <a:rPr lang="es-MX" sz="2400" dirty="0" smtClean="0">
                <a:solidFill>
                  <a:srgbClr val="C00000"/>
                </a:solidFill>
              </a:rPr>
              <a:t>NMX-CH-140-IMNC-2002</a:t>
            </a:r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430761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“Lineamientos para el uso de los estimados de repetitividad, reproducibilidad y veracidad en la evaluación de la incertidumbre”</a:t>
            </a:r>
          </a:p>
          <a:p>
            <a:pPr algn="ctr"/>
            <a:r>
              <a:rPr lang="es-MX" sz="2400" dirty="0" smtClean="0">
                <a:solidFill>
                  <a:srgbClr val="C00000"/>
                </a:solidFill>
              </a:rPr>
              <a:t>ISO-21748:2004 </a:t>
            </a:r>
            <a:endParaRPr lang="es-MX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3568" y="18423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Estimación de incertidumbre en medidores de espesores por ultrasonido</a:t>
            </a:r>
            <a:endParaRPr lang="es-MX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369368" y="4102224"/>
            <a:ext cx="6400800" cy="213508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s-MX" dirty="0" smtClean="0">
                <a:solidFill>
                  <a:srgbClr val="C00000"/>
                </a:solidFill>
              </a:rPr>
              <a:t>Contexto</a:t>
            </a:r>
          </a:p>
          <a:p>
            <a:pPr marL="457200" indent="-457200">
              <a:buFontTx/>
              <a:buChar char="-"/>
            </a:pPr>
            <a:r>
              <a:rPr lang="es-MX" dirty="0" smtClean="0">
                <a:solidFill>
                  <a:srgbClr val="C00000"/>
                </a:solidFill>
              </a:rPr>
              <a:t>Marco normativo</a:t>
            </a:r>
          </a:p>
          <a:p>
            <a:pPr marL="457200" indent="-457200">
              <a:buFontTx/>
              <a:buChar char="-"/>
            </a:pPr>
            <a:r>
              <a:rPr lang="es-MX" dirty="0" smtClean="0">
                <a:solidFill>
                  <a:srgbClr val="C00000"/>
                </a:solidFill>
              </a:rPr>
              <a:t>Caso practico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8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20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Marco Normativo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2687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La norma mexicana </a:t>
            </a:r>
            <a:r>
              <a:rPr lang="es-MX" sz="2400" dirty="0" smtClean="0">
                <a:solidFill>
                  <a:srgbClr val="C00000"/>
                </a:solidFill>
              </a:rPr>
              <a:t>NMX-EC-17025-IMNC-2018 </a:t>
            </a:r>
            <a:r>
              <a:rPr lang="es-MX" sz="2400" dirty="0" smtClean="0"/>
              <a:t>en la sección </a:t>
            </a:r>
            <a:r>
              <a:rPr lang="es-MX" sz="2400" dirty="0" smtClean="0">
                <a:solidFill>
                  <a:srgbClr val="0070C0"/>
                </a:solidFill>
              </a:rPr>
              <a:t>7.0 requisitos de proceso </a:t>
            </a:r>
            <a:r>
              <a:rPr lang="es-MX" sz="2400" dirty="0" smtClean="0"/>
              <a:t>establece la obligatoriedad de realizar estimaciones de incertidumbre:</a:t>
            </a:r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830423" y="285293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</a:rPr>
              <a:t>7.6 evaluación de la incertidumbre de medición</a:t>
            </a:r>
          </a:p>
          <a:p>
            <a:endParaRPr lang="es-MX" dirty="0"/>
          </a:p>
          <a:p>
            <a:r>
              <a:rPr lang="es-MX" dirty="0" smtClean="0">
                <a:solidFill>
                  <a:srgbClr val="C00000"/>
                </a:solidFill>
              </a:rPr>
              <a:t>7.6.1 </a:t>
            </a:r>
            <a:r>
              <a:rPr lang="es-MX" dirty="0" smtClean="0"/>
              <a:t>los laboratorios deben identificar las contribuciones a la incertidumbre de medición. Cuando se evalúa la incertidumbre de medición, se deben tener en cuenta todas las contribuciones que son significativas, utilizando los métodos apropiados de análisis.</a:t>
            </a:r>
          </a:p>
          <a:p>
            <a:endParaRPr lang="es-MX" dirty="0"/>
          </a:p>
          <a:p>
            <a:r>
              <a:rPr lang="es-MX" dirty="0" smtClean="0">
                <a:solidFill>
                  <a:srgbClr val="C00000"/>
                </a:solidFill>
              </a:rPr>
              <a:t>7.6.2</a:t>
            </a:r>
            <a:r>
              <a:rPr lang="es-MX" dirty="0" smtClean="0"/>
              <a:t> un laboratorio que realiza calibraciones, incluidas las de sus propios equipos, debe evaluar la incertidumbre de medición para todas las calibraciones</a:t>
            </a:r>
          </a:p>
          <a:p>
            <a:endParaRPr lang="es-MX" dirty="0"/>
          </a:p>
          <a:p>
            <a:r>
              <a:rPr lang="es-MX" dirty="0" smtClean="0">
                <a:solidFill>
                  <a:srgbClr val="C00000"/>
                </a:solidFill>
              </a:rPr>
              <a:t>7.6.3 </a:t>
            </a:r>
            <a:r>
              <a:rPr lang="es-MX" dirty="0" smtClean="0"/>
              <a:t>Un laboratorio que realiza ensayos debe evaluar la incertidumbre de medición. Se debe realizar una estimación basada en la comprensión de los principios teóricos o la experiencia practica.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1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21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Marco Normativo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2687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En la actualidad documentos como ASME BPV Sección V ya consideran la importancia de estimar  la incertidumbre de las mediciones en métodos como TOFD(UT).</a:t>
            </a:r>
            <a:endParaRPr lang="es-MX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9962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67" y="2852936"/>
            <a:ext cx="460758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6804248" y="3068960"/>
            <a:ext cx="79208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8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22</a:t>
            </a:fld>
            <a:endParaRPr lang="es-MX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83568" y="1238895"/>
            <a:ext cx="7772400" cy="147002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Estimación de incertidumbre en medidores de espesores por</a:t>
            </a:r>
          </a:p>
          <a:p>
            <a:r>
              <a:rPr lang="es-MX" dirty="0" smtClean="0"/>
              <a:t> ultrasonido</a:t>
            </a:r>
            <a:endParaRPr lang="es-MX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843608" y="3526160"/>
            <a:ext cx="6400800" cy="69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dirty="0" smtClean="0">
                <a:solidFill>
                  <a:srgbClr val="C00000"/>
                </a:solidFill>
              </a:rPr>
              <a:t>- Caso Practico</a:t>
            </a:r>
            <a:endParaRPr lang="es-MX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4226669" cy="282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9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23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Formalización del proceso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30223" y="11967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Considerando los principios físicos sobre los cuales se establece la medición, la relación mínima y que expresa matemáticamente el proceso de medición es: </a:t>
            </a:r>
            <a:endParaRPr lang="es-MX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8964"/>
            <a:ext cx="2492639" cy="11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6630286" cy="15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24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Formalización del proceso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30223" y="1196752"/>
            <a:ext cx="7802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Los </a:t>
            </a:r>
            <a:r>
              <a:rPr lang="es-ES" sz="2800" u="sng" dirty="0">
                <a:solidFill>
                  <a:srgbClr val="0070C0"/>
                </a:solidFill>
              </a:rPr>
              <a:t>factores de influencia </a:t>
            </a:r>
            <a:r>
              <a:rPr lang="es-ES" sz="2800" dirty="0"/>
              <a:t>del proceso </a:t>
            </a:r>
            <a:r>
              <a:rPr lang="es-ES" sz="2800" dirty="0" smtClean="0"/>
              <a:t>de medición son </a:t>
            </a:r>
            <a:r>
              <a:rPr lang="es-ES" sz="2800" dirty="0"/>
              <a:t>listados a continuación: </a:t>
            </a:r>
            <a:endParaRPr lang="es-MX" sz="2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83568" y="2564905"/>
            <a:ext cx="801357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Wingdings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</a:rPr>
              <a:t>Incertidumbre estadística por repetibilidad</a:t>
            </a:r>
            <a:endParaRPr lang="es-MX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</a:rPr>
              <a:t>Incertidumbre del instrumento patrón (obtenida de certificado de calibración).</a:t>
            </a:r>
            <a:endParaRPr lang="es-MX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</a:rPr>
              <a:t>Incertidumbre por efectos de las condiciones ambientales durante el proceso de medición.</a:t>
            </a:r>
            <a:endParaRPr lang="es-MX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</a:rPr>
              <a:t>Incertidumbre por la medición imperfecta de las condiciones ambientales durante el proceso de medición.</a:t>
            </a:r>
            <a:endParaRPr lang="es-MX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</a:rPr>
              <a:t>Incertidumbre por resolución del instrumento.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25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Formalización del proceso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30223" y="105273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proceso de medición expresado matemáticamente es la relación entre el mensurando  </a:t>
            </a:r>
            <a:r>
              <a:rPr lang="es-ES" sz="2400" b="1" dirty="0"/>
              <a:t>M</a:t>
            </a:r>
            <a:r>
              <a:rPr lang="es-ES" sz="2400" dirty="0"/>
              <a:t> y los argumentos que afectan a</a:t>
            </a:r>
            <a:r>
              <a:rPr lang="es-ES" sz="2400" b="1" dirty="0"/>
              <a:t> </a:t>
            </a:r>
            <a:r>
              <a:rPr lang="es-MX" sz="2400" b="1" dirty="0" err="1"/>
              <a:t>L</a:t>
            </a:r>
            <a:r>
              <a:rPr lang="es-MX" sz="2400" b="1" baseline="-25000" dirty="0" err="1"/>
              <a:t>Ref</a:t>
            </a:r>
            <a:r>
              <a:rPr lang="es-MX" sz="2400" b="1" dirty="0"/>
              <a:t>  </a:t>
            </a:r>
            <a:r>
              <a:rPr lang="es-ES" sz="2400" dirty="0"/>
              <a:t>de los cuales depende </a:t>
            </a:r>
            <a:r>
              <a:rPr lang="es-ES" sz="2400" b="1" dirty="0"/>
              <a:t>M, </a:t>
            </a:r>
            <a:r>
              <a:rPr lang="es-ES" sz="2400" dirty="0"/>
              <a:t>por lo que esta expresión será: </a:t>
            </a:r>
            <a:endParaRPr lang="es-MX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7" y="3140968"/>
            <a:ext cx="77168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15816" y="5229200"/>
            <a:ext cx="352839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6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26</a:t>
            </a:fld>
            <a:endParaRPr lang="es-MX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840760" cy="245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46745" y="328498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A la expresión matemática anterior se le aplica la </a:t>
            </a:r>
            <a:r>
              <a:rPr lang="es-ES" sz="2400" dirty="0">
                <a:solidFill>
                  <a:srgbClr val="C00000"/>
                </a:solidFill>
              </a:rPr>
              <a:t>ley de propagación de incertidumbres</a:t>
            </a:r>
            <a:r>
              <a:rPr lang="es-ES" sz="2400" dirty="0"/>
              <a:t>, obteniéndose la siguiente expresión para el mensurando, M: </a:t>
            </a:r>
            <a:endParaRPr lang="es-MX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7" y="4853657"/>
            <a:ext cx="792871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05264"/>
            <a:ext cx="7323137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4725144"/>
            <a:ext cx="8280920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7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27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Cálculos de coeficientes de sensibilidad</a:t>
            </a:r>
            <a:endParaRPr lang="es-MX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82" y="1033790"/>
            <a:ext cx="6430094" cy="5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3203848" y="1844824"/>
            <a:ext cx="79208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>
            <a:off x="4499992" y="2824943"/>
            <a:ext cx="79208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4499992" y="3979711"/>
            <a:ext cx="79208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3635896" y="5157192"/>
            <a:ext cx="79208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3491880" y="6488020"/>
            <a:ext cx="79208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28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Calculo de incertidumbre para cada variable</a:t>
            </a:r>
            <a:endParaRPr lang="es-MX" sz="28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6772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33" y="4496395"/>
            <a:ext cx="72167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29</a:t>
            </a:fld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9" y="1702593"/>
            <a:ext cx="8199437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Calculo de incertidumbre para cada variable</a:t>
            </a:r>
            <a:endParaRPr lang="es-MX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484784"/>
            <a:ext cx="7941568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Incertidumbre</a:t>
            </a:r>
          </a:p>
          <a:p>
            <a:pPr marL="0" indent="0">
              <a:buNone/>
            </a:pPr>
            <a:r>
              <a:rPr lang="es-MX" dirty="0" smtClean="0"/>
              <a:t>La palabra incertidumbre significa “DUDA”</a:t>
            </a:r>
          </a:p>
          <a:p>
            <a:endParaRPr lang="es-MX" dirty="0"/>
          </a:p>
          <a:p>
            <a:r>
              <a:rPr lang="es-MX" dirty="0" smtClean="0"/>
              <a:t>Medición</a:t>
            </a:r>
          </a:p>
          <a:p>
            <a:pPr marL="0" indent="0">
              <a:buNone/>
            </a:pPr>
            <a:r>
              <a:rPr lang="es-MX" dirty="0"/>
              <a:t>proceso que consiste en obtener experimentalmente uno o varios valores que </a:t>
            </a:r>
            <a:r>
              <a:rPr lang="es-MX" dirty="0" smtClean="0"/>
              <a:t>pueden atribuirse </a:t>
            </a:r>
            <a:r>
              <a:rPr lang="es-MX" dirty="0"/>
              <a:t>razonablemente a una </a:t>
            </a:r>
            <a:r>
              <a:rPr lang="es-MX" dirty="0" smtClean="0"/>
              <a:t>magnitud (</a:t>
            </a:r>
            <a:r>
              <a:rPr lang="es-MX" dirty="0" smtClean="0">
                <a:solidFill>
                  <a:srgbClr val="FF0000"/>
                </a:solidFill>
              </a:rPr>
              <a:t>espesor por ultrasonido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5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30</a:t>
            </a:fld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7" y="1228625"/>
            <a:ext cx="763587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Estimación de incertidumbre caso practico</a:t>
            </a:r>
            <a:endParaRPr lang="es-MX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31</a:t>
            </a:fld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124744"/>
            <a:ext cx="77200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Estimación de incertidumbre caso practico</a:t>
            </a:r>
            <a:endParaRPr lang="es-MX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32</a:t>
            </a:fld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" y="1196752"/>
            <a:ext cx="8748713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Estimación de incertidumbre caso practico</a:t>
            </a:r>
            <a:endParaRPr lang="es-MX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33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Estimación de incertidumbre caso practico</a:t>
            </a:r>
            <a:endParaRPr lang="es-MX" sz="28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96752"/>
            <a:ext cx="8161337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34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Estimación de incertidumbre caso practico</a:t>
            </a:r>
            <a:endParaRPr lang="es-MX" sz="28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46597"/>
            <a:ext cx="6934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584799"/>
            <a:ext cx="7186613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35</a:t>
            </a:fld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8" y="1310283"/>
            <a:ext cx="7613650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9066" y="404664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Estimación de incertidumbre caso practico</a:t>
            </a:r>
            <a:endParaRPr lang="es-MX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36</a:t>
            </a:fld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2" y="1326296"/>
            <a:ext cx="8490830" cy="431629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2228" y="544522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X= 2.50 mm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02228" y="575864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+/- 0.05 mm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6065342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U= +/- 0.031 mm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259632" y="407707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2.45 mm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59632" y="2295534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2.55 mm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22508" y="544522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X= 2.40 mm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22508" y="575864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+/- 0.05 mm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87824" y="6065342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U= +/- 0.031 mm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08501" y="33477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2.45 mm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608500" y="191683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2.55 mm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254756" y="544522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X= 2.43 mm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254756" y="575864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+/- 0.05 mm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20072" y="6065342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U= +/- 0.031 mm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342988" y="544522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X= 2.46 mm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342988" y="575864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+/- 0.05 mm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308304" y="6065342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U= +/- 0.031 mm</a:t>
            </a:r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770783" y="2123564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2.55 mm</a:t>
            </a:r>
            <a:endParaRPr lang="es-MX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903425" y="371703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 2.45 mm</a:t>
            </a:r>
            <a:endParaRPr lang="es-MX" dirty="0"/>
          </a:p>
        </p:txBody>
      </p:sp>
      <p:sp>
        <p:nvSpPr>
          <p:cNvPr id="26" name="25 Rectángulo"/>
          <p:cNvSpPr/>
          <p:nvPr/>
        </p:nvSpPr>
        <p:spPr>
          <a:xfrm>
            <a:off x="519066" y="380120"/>
            <a:ext cx="801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Estimación de incertidumbre caso practico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48101" y="118746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N= 2.50 mm</a:t>
            </a:r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807536" y="119675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N= 2.50 mm</a:t>
            </a:r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932040" y="119675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N= 2.50 mm</a:t>
            </a:r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128016" y="119675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N= 2.50 mm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47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37</a:t>
            </a:fld>
            <a:endParaRPr lang="es-MX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83568" y="184239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Por su atención Gracias</a:t>
            </a:r>
            <a:endParaRPr lang="es-MX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369368" y="4102224"/>
            <a:ext cx="6400800" cy="69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solidFill>
                  <a:srgbClr val="C00000"/>
                </a:solidFill>
              </a:rPr>
              <a:t>- Preguntas -</a:t>
            </a: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8864" y="1484784"/>
            <a:ext cx="830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Error: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diferencia entre un valor medido de una magnitud y un valor de referencia</a:t>
            </a:r>
            <a:endParaRPr lang="es-MX" dirty="0" smtClean="0">
              <a:solidFill>
                <a:schemeClr val="tx1"/>
              </a:solidFill>
            </a:endParaRP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Incertidumbre de Medición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parámetro </a:t>
            </a:r>
            <a:r>
              <a:rPr lang="es-MX" dirty="0" smtClean="0">
                <a:solidFill>
                  <a:schemeClr val="tx1"/>
                </a:solidFill>
              </a:rPr>
              <a:t>que </a:t>
            </a:r>
            <a:r>
              <a:rPr lang="es-MX" dirty="0">
                <a:solidFill>
                  <a:schemeClr val="tx1"/>
                </a:solidFill>
              </a:rPr>
              <a:t>caracteriza la dispersión de los valores </a:t>
            </a:r>
            <a:r>
              <a:rPr lang="es-MX" dirty="0" smtClean="0">
                <a:solidFill>
                  <a:schemeClr val="tx1"/>
                </a:solidFill>
              </a:rPr>
              <a:t>que pueden atribuirse razonablemente a la magnitud determinada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7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2" y="1326296"/>
            <a:ext cx="8490830" cy="431629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4253" y="5643906"/>
            <a:ext cx="830160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0000"/>
                </a:solidFill>
              </a:rPr>
              <a:t>Cumple un producto dado con las especificaciones del fabricante? 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(evaluación de la conformidad)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9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8864" y="1567333"/>
            <a:ext cx="8301608" cy="2005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Incertidumbre estándar: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incertidumbre </a:t>
            </a:r>
            <a:r>
              <a:rPr lang="es-MX" dirty="0" smtClean="0">
                <a:solidFill>
                  <a:schemeClr val="tx1"/>
                </a:solidFill>
              </a:rPr>
              <a:t>del resultado de una medición,  </a:t>
            </a:r>
            <a:r>
              <a:rPr lang="es-MX" dirty="0">
                <a:solidFill>
                  <a:schemeClr val="tx1"/>
                </a:solidFill>
              </a:rPr>
              <a:t>expresada </a:t>
            </a:r>
            <a:r>
              <a:rPr lang="es-MX" dirty="0" smtClean="0">
                <a:solidFill>
                  <a:schemeClr val="tx1"/>
                </a:solidFill>
              </a:rPr>
              <a:t>como una </a:t>
            </a:r>
            <a:r>
              <a:rPr lang="es-MX" dirty="0">
                <a:solidFill>
                  <a:srgbClr val="C00000"/>
                </a:solidFill>
              </a:rPr>
              <a:t>desviación </a:t>
            </a:r>
            <a:r>
              <a:rPr lang="es-MX" dirty="0" smtClean="0">
                <a:solidFill>
                  <a:srgbClr val="C00000"/>
                </a:solidFill>
              </a:rPr>
              <a:t>típica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6</a:t>
            </a:fld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948113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6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512576" y="1556792"/>
            <a:ext cx="8301608" cy="2797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Incertidumbre estándar combinada: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incertidumbre </a:t>
            </a:r>
            <a:r>
              <a:rPr lang="es-MX" dirty="0">
                <a:solidFill>
                  <a:schemeClr val="tx1"/>
                </a:solidFill>
              </a:rPr>
              <a:t>típica del resultado de una medición, cuando el resultado se obtiene a partir de los valores de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otras </a:t>
            </a:r>
            <a:r>
              <a:rPr lang="es-MX" dirty="0" smtClean="0">
                <a:solidFill>
                  <a:schemeClr val="tx1"/>
                </a:solidFill>
              </a:rPr>
              <a:t>magnitudes </a:t>
            </a:r>
            <a:r>
              <a:rPr lang="es-MX" dirty="0" smtClean="0">
                <a:solidFill>
                  <a:srgbClr val="C00000"/>
                </a:solidFill>
              </a:rPr>
              <a:t>(tipo A + Tipo B), </a:t>
            </a:r>
            <a:r>
              <a:rPr lang="es-MX" dirty="0">
                <a:solidFill>
                  <a:schemeClr val="tx1"/>
                </a:solidFill>
              </a:rPr>
              <a:t>igual a la raíz cuadrada positiva de una suma de términos,</a:t>
            </a:r>
            <a:endParaRPr lang="es-MX" dirty="0" smtClean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7</a:t>
            </a:fld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Contexto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6477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67544" y="1772816"/>
            <a:ext cx="8301608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Incertidumbre Expandida: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>
                <a:solidFill>
                  <a:schemeClr val="tx1"/>
                </a:solidFill>
              </a:rPr>
              <a:t>magnitud que define un intervalo en torno al resultado de una medición, y en el que se espera encontrar </a:t>
            </a:r>
            <a:r>
              <a:rPr lang="es-MX" dirty="0" smtClean="0">
                <a:solidFill>
                  <a:schemeClr val="tx1"/>
                </a:solidFill>
              </a:rPr>
              <a:t>una fracción </a:t>
            </a:r>
            <a:r>
              <a:rPr lang="es-MX" dirty="0">
                <a:solidFill>
                  <a:schemeClr val="tx1"/>
                </a:solidFill>
              </a:rPr>
              <a:t>importante de la distribución de valores que podrían ser atribuidos razonablemente al mensurando</a:t>
            </a:r>
            <a:endParaRPr lang="es-MX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8</a:t>
            </a:fld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Contexto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29199"/>
            <a:ext cx="219541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2073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7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/>
              <a:t>Fuentes de incertidumbre:</a:t>
            </a:r>
            <a:endParaRPr lang="es-MX" sz="40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11560" y="1639341"/>
            <a:ext cx="8013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Definición incompleta o imperfecta de la magnitud medida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Muestreo no representativo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Efectos no conocidos de las condiciones ambientales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Desviaciones personales en la lecturas de los instrumentos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MX" sz="2800" dirty="0" smtClean="0">
                <a:solidFill>
                  <a:schemeClr val="tx1"/>
                </a:solidFill>
              </a:rPr>
              <a:t>Limites en la resolución del instrumento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ECF7-D40E-44E3-BE84-43824018B3F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5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1347</Words>
  <Application>Microsoft Office PowerPoint</Application>
  <PresentationFormat>Presentación en pantalla (4:3)</PresentationFormat>
  <Paragraphs>182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Estimación de incertidumbre en medidores de espesores por ultrasonido</vt:lpstr>
      <vt:lpstr>Estimación de incertidumbre en medidores de espesores por ultrasonido</vt:lpstr>
      <vt:lpstr>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Estimación de incertidumbre en medidores de espesores por ultrasonido</dc:title>
  <dc:creator>AL</dc:creator>
  <cp:lastModifiedBy>AL</cp:lastModifiedBy>
  <cp:revision>81</cp:revision>
  <dcterms:created xsi:type="dcterms:W3CDTF">2023-09-25T19:19:53Z</dcterms:created>
  <dcterms:modified xsi:type="dcterms:W3CDTF">2023-09-27T02:15:28Z</dcterms:modified>
</cp:coreProperties>
</file>