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256" r:id="rId3"/>
    <p:sldId id="257" r:id="rId4"/>
    <p:sldId id="258" r:id="rId5"/>
    <p:sldId id="259" r:id="rId6"/>
    <p:sldId id="260" r:id="rId7"/>
    <p:sldId id="262" r:id="rId8"/>
    <p:sldId id="265" r:id="rId9"/>
    <p:sldId id="266" r:id="rId10"/>
    <p:sldId id="267" r:id="rId11"/>
    <p:sldId id="268" r:id="rId12"/>
    <p:sldId id="269" r:id="rId13"/>
    <p:sldId id="270" r:id="rId14"/>
    <p:sldId id="271" r:id="rId15"/>
    <p:sldId id="317" r:id="rId16"/>
    <p:sldId id="318" r:id="rId17"/>
    <p:sldId id="273" r:id="rId18"/>
    <p:sldId id="274" r:id="rId19"/>
    <p:sldId id="275" r:id="rId20"/>
    <p:sldId id="276" r:id="rId21"/>
    <p:sldId id="325" r:id="rId22"/>
    <p:sldId id="322" r:id="rId23"/>
    <p:sldId id="277" r:id="rId24"/>
    <p:sldId id="278" r:id="rId25"/>
    <p:sldId id="279" r:id="rId26"/>
    <p:sldId id="280" r:id="rId27"/>
    <p:sldId id="281" r:id="rId28"/>
    <p:sldId id="324" r:id="rId29"/>
    <p:sldId id="283" r:id="rId30"/>
    <p:sldId id="321" r:id="rId31"/>
    <p:sldId id="284"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26" r:id="rId6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90" autoAdjust="0"/>
    <p:restoredTop sz="86415" autoAdjust="0"/>
  </p:normalViewPr>
  <p:slideViewPr>
    <p:cSldViewPr snapToGrid="0">
      <p:cViewPr varScale="1">
        <p:scale>
          <a:sx n="106" d="100"/>
          <a:sy n="106" d="100"/>
        </p:scale>
        <p:origin x="1416" y="184"/>
      </p:cViewPr>
      <p:guideLst/>
    </p:cSldViewPr>
  </p:slideViewPr>
  <p:outlineViewPr>
    <p:cViewPr>
      <p:scale>
        <a:sx n="33" d="100"/>
        <a:sy n="33" d="100"/>
      </p:scale>
      <p:origin x="0" y="-7038"/>
    </p:cViewPr>
  </p:outlineViewPr>
  <p:notesTextViewPr>
    <p:cViewPr>
      <p:scale>
        <a:sx n="1" d="1"/>
        <a:sy n="1" d="1"/>
      </p:scale>
      <p:origin x="0" y="0"/>
    </p:cViewPr>
  </p:notesTextViewPr>
  <p:sorterViewPr>
    <p:cViewPr varScale="1">
      <p:scale>
        <a:sx n="187" d="100"/>
        <a:sy n="187"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C474D8-B526-9143-948D-52A31CA23A65}" type="datetimeFigureOut">
              <a:rPr lang="es-MX" smtClean="0"/>
              <a:t>21/09/23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2FD5C-EC31-D143-979A-29BAFB7275BB}" type="slidenum">
              <a:rPr lang="es-MX" smtClean="0"/>
              <a:t>‹Nº›</a:t>
            </a:fld>
            <a:endParaRPr lang="es-MX"/>
          </a:p>
        </p:txBody>
      </p:sp>
    </p:spTree>
    <p:extLst>
      <p:ext uri="{BB962C8B-B14F-4D97-AF65-F5344CB8AC3E}">
        <p14:creationId xmlns:p14="http://schemas.microsoft.com/office/powerpoint/2010/main" val="455672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1</a:t>
            </a:fld>
            <a:endParaRPr lang="es-MX"/>
          </a:p>
        </p:txBody>
      </p:sp>
    </p:spTree>
    <p:extLst>
      <p:ext uri="{BB962C8B-B14F-4D97-AF65-F5344CB8AC3E}">
        <p14:creationId xmlns:p14="http://schemas.microsoft.com/office/powerpoint/2010/main" val="1002500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23</a:t>
            </a:fld>
            <a:endParaRPr lang="es-MX"/>
          </a:p>
        </p:txBody>
      </p:sp>
    </p:spTree>
    <p:extLst>
      <p:ext uri="{BB962C8B-B14F-4D97-AF65-F5344CB8AC3E}">
        <p14:creationId xmlns:p14="http://schemas.microsoft.com/office/powerpoint/2010/main" val="3040156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31</a:t>
            </a:fld>
            <a:endParaRPr lang="es-MX"/>
          </a:p>
        </p:txBody>
      </p:sp>
    </p:spTree>
    <p:extLst>
      <p:ext uri="{BB962C8B-B14F-4D97-AF65-F5344CB8AC3E}">
        <p14:creationId xmlns:p14="http://schemas.microsoft.com/office/powerpoint/2010/main" val="2867851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40</a:t>
            </a:fld>
            <a:endParaRPr lang="es-MX"/>
          </a:p>
        </p:txBody>
      </p:sp>
    </p:spTree>
    <p:extLst>
      <p:ext uri="{BB962C8B-B14F-4D97-AF65-F5344CB8AC3E}">
        <p14:creationId xmlns:p14="http://schemas.microsoft.com/office/powerpoint/2010/main" val="4137009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41</a:t>
            </a:fld>
            <a:endParaRPr lang="es-MX"/>
          </a:p>
        </p:txBody>
      </p:sp>
    </p:spTree>
    <p:extLst>
      <p:ext uri="{BB962C8B-B14F-4D97-AF65-F5344CB8AC3E}">
        <p14:creationId xmlns:p14="http://schemas.microsoft.com/office/powerpoint/2010/main" val="1437913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45</a:t>
            </a:fld>
            <a:endParaRPr lang="es-MX"/>
          </a:p>
        </p:txBody>
      </p:sp>
    </p:spTree>
    <p:extLst>
      <p:ext uri="{BB962C8B-B14F-4D97-AF65-F5344CB8AC3E}">
        <p14:creationId xmlns:p14="http://schemas.microsoft.com/office/powerpoint/2010/main" val="996516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60</a:t>
            </a:fld>
            <a:endParaRPr lang="es-MX"/>
          </a:p>
        </p:txBody>
      </p:sp>
    </p:spTree>
    <p:extLst>
      <p:ext uri="{BB962C8B-B14F-4D97-AF65-F5344CB8AC3E}">
        <p14:creationId xmlns:p14="http://schemas.microsoft.com/office/powerpoint/2010/main" val="2221333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3</a:t>
            </a:fld>
            <a:endParaRPr lang="es-MX"/>
          </a:p>
        </p:txBody>
      </p:sp>
    </p:spTree>
    <p:extLst>
      <p:ext uri="{BB962C8B-B14F-4D97-AF65-F5344CB8AC3E}">
        <p14:creationId xmlns:p14="http://schemas.microsoft.com/office/powerpoint/2010/main" val="916298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11</a:t>
            </a:fld>
            <a:endParaRPr lang="es-MX"/>
          </a:p>
        </p:txBody>
      </p:sp>
    </p:spTree>
    <p:extLst>
      <p:ext uri="{BB962C8B-B14F-4D97-AF65-F5344CB8AC3E}">
        <p14:creationId xmlns:p14="http://schemas.microsoft.com/office/powerpoint/2010/main" val="244457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12</a:t>
            </a:fld>
            <a:endParaRPr lang="es-MX"/>
          </a:p>
        </p:txBody>
      </p:sp>
    </p:spTree>
    <p:extLst>
      <p:ext uri="{BB962C8B-B14F-4D97-AF65-F5344CB8AC3E}">
        <p14:creationId xmlns:p14="http://schemas.microsoft.com/office/powerpoint/2010/main" val="3180894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2C52FD5C-EC31-D143-979A-29BAFB7275BB}" type="slidenum">
              <a:rPr lang="es-MX" smtClean="0"/>
              <a:t>13</a:t>
            </a:fld>
            <a:endParaRPr lang="es-MX"/>
          </a:p>
        </p:txBody>
      </p:sp>
    </p:spTree>
    <p:extLst>
      <p:ext uri="{BB962C8B-B14F-4D97-AF65-F5344CB8AC3E}">
        <p14:creationId xmlns:p14="http://schemas.microsoft.com/office/powerpoint/2010/main" val="2755140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2C52FD5C-EC31-D143-979A-29BAFB7275BB}" type="slidenum">
              <a:rPr lang="es-MX" smtClean="0"/>
              <a:t>14</a:t>
            </a:fld>
            <a:endParaRPr lang="es-MX"/>
          </a:p>
        </p:txBody>
      </p:sp>
    </p:spTree>
    <p:extLst>
      <p:ext uri="{BB962C8B-B14F-4D97-AF65-F5344CB8AC3E}">
        <p14:creationId xmlns:p14="http://schemas.microsoft.com/office/powerpoint/2010/main" val="3285533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2C52FD5C-EC31-D143-979A-29BAFB7275BB}" type="slidenum">
              <a:rPr lang="es-MX" smtClean="0"/>
              <a:t>17</a:t>
            </a:fld>
            <a:endParaRPr lang="es-MX"/>
          </a:p>
        </p:txBody>
      </p:sp>
    </p:spTree>
    <p:extLst>
      <p:ext uri="{BB962C8B-B14F-4D97-AF65-F5344CB8AC3E}">
        <p14:creationId xmlns:p14="http://schemas.microsoft.com/office/powerpoint/2010/main" val="3392267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21</a:t>
            </a:fld>
            <a:endParaRPr lang="es-MX"/>
          </a:p>
        </p:txBody>
      </p:sp>
    </p:spTree>
    <p:extLst>
      <p:ext uri="{BB962C8B-B14F-4D97-AF65-F5344CB8AC3E}">
        <p14:creationId xmlns:p14="http://schemas.microsoft.com/office/powerpoint/2010/main" val="3712341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C52FD5C-EC31-D143-979A-29BAFB7275BB}" type="slidenum">
              <a:rPr lang="es-MX" smtClean="0"/>
              <a:t>22</a:t>
            </a:fld>
            <a:endParaRPr lang="es-MX"/>
          </a:p>
        </p:txBody>
      </p:sp>
    </p:spTree>
    <p:extLst>
      <p:ext uri="{BB962C8B-B14F-4D97-AF65-F5344CB8AC3E}">
        <p14:creationId xmlns:p14="http://schemas.microsoft.com/office/powerpoint/2010/main" val="1511409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91414-5B5F-EB6E-3BA7-D57C6D6C47B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30098556-7D28-F4FA-947B-B3CD5542D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18DE43CA-1964-4DCD-DD51-4AF55D7EAB74}"/>
              </a:ext>
            </a:extLst>
          </p:cNvPr>
          <p:cNvSpPr>
            <a:spLocks noGrp="1"/>
          </p:cNvSpPr>
          <p:nvPr>
            <p:ph type="dt" sz="half" idx="10"/>
          </p:nvPr>
        </p:nvSpPr>
        <p:spPr/>
        <p:txBody>
          <a:bodyPr/>
          <a:lstStyle/>
          <a:p>
            <a:fld id="{A4FA47CC-3E3E-4B2C-BFF2-37F7AA11E51B}" type="datetimeFigureOut">
              <a:rPr lang="es-MX" smtClean="0"/>
              <a:t>21/09/23</a:t>
            </a:fld>
            <a:endParaRPr lang="es-MX"/>
          </a:p>
        </p:txBody>
      </p:sp>
      <p:sp>
        <p:nvSpPr>
          <p:cNvPr id="5" name="Marcador de pie de página 4">
            <a:extLst>
              <a:ext uri="{FF2B5EF4-FFF2-40B4-BE49-F238E27FC236}">
                <a16:creationId xmlns:a16="http://schemas.microsoft.com/office/drawing/2014/main" id="{B5DECCE0-A1E4-2B04-86FF-72A92C2555F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00FB741-75B9-B48F-F81D-A601C24136FD}"/>
              </a:ext>
            </a:extLst>
          </p:cNvPr>
          <p:cNvSpPr>
            <a:spLocks noGrp="1"/>
          </p:cNvSpPr>
          <p:nvPr>
            <p:ph type="sldNum" sz="quarter" idx="12"/>
          </p:nvPr>
        </p:nvSpPr>
        <p:spPr/>
        <p:txBody>
          <a:bodyPr/>
          <a:lstStyle/>
          <a:p>
            <a:fld id="{2500F7C5-FEEB-47B8-B982-2D7A248AC911}" type="slidenum">
              <a:rPr lang="es-MX" smtClean="0"/>
              <a:t>‹Nº›</a:t>
            </a:fld>
            <a:endParaRPr lang="es-MX"/>
          </a:p>
        </p:txBody>
      </p:sp>
    </p:spTree>
    <p:extLst>
      <p:ext uri="{BB962C8B-B14F-4D97-AF65-F5344CB8AC3E}">
        <p14:creationId xmlns:p14="http://schemas.microsoft.com/office/powerpoint/2010/main" val="3805036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6FFDA5-6D71-F5C4-6A77-E3ADA177E70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010C091-B98B-39E0-FD08-32BA7D7C8BD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8E4A9AF-7D57-F285-B3EC-1F7564648074}"/>
              </a:ext>
            </a:extLst>
          </p:cNvPr>
          <p:cNvSpPr>
            <a:spLocks noGrp="1"/>
          </p:cNvSpPr>
          <p:nvPr>
            <p:ph type="dt" sz="half" idx="10"/>
          </p:nvPr>
        </p:nvSpPr>
        <p:spPr/>
        <p:txBody>
          <a:bodyPr/>
          <a:lstStyle/>
          <a:p>
            <a:fld id="{A4FA47CC-3E3E-4B2C-BFF2-37F7AA11E51B}" type="datetimeFigureOut">
              <a:rPr lang="es-MX" smtClean="0"/>
              <a:t>21/09/23</a:t>
            </a:fld>
            <a:endParaRPr lang="es-MX"/>
          </a:p>
        </p:txBody>
      </p:sp>
      <p:sp>
        <p:nvSpPr>
          <p:cNvPr id="5" name="Marcador de pie de página 4">
            <a:extLst>
              <a:ext uri="{FF2B5EF4-FFF2-40B4-BE49-F238E27FC236}">
                <a16:creationId xmlns:a16="http://schemas.microsoft.com/office/drawing/2014/main" id="{C9CEB9A7-CFF8-D10F-4D81-A55DC4977BA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809C484-B320-1B0E-D62E-E4E55A57A121}"/>
              </a:ext>
            </a:extLst>
          </p:cNvPr>
          <p:cNvSpPr>
            <a:spLocks noGrp="1"/>
          </p:cNvSpPr>
          <p:nvPr>
            <p:ph type="sldNum" sz="quarter" idx="12"/>
          </p:nvPr>
        </p:nvSpPr>
        <p:spPr/>
        <p:txBody>
          <a:bodyPr/>
          <a:lstStyle/>
          <a:p>
            <a:fld id="{2500F7C5-FEEB-47B8-B982-2D7A248AC911}" type="slidenum">
              <a:rPr lang="es-MX" smtClean="0"/>
              <a:t>‹Nº›</a:t>
            </a:fld>
            <a:endParaRPr lang="es-MX"/>
          </a:p>
        </p:txBody>
      </p:sp>
    </p:spTree>
    <p:extLst>
      <p:ext uri="{BB962C8B-B14F-4D97-AF65-F5344CB8AC3E}">
        <p14:creationId xmlns:p14="http://schemas.microsoft.com/office/powerpoint/2010/main" val="1777243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E2389C6-DBF7-88A3-871C-D5C7F3649C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A0D2244-DB85-A32E-29EE-50D3D1FCD7F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60F2B21-9AFA-CCBC-B543-1CD6FAEF09B5}"/>
              </a:ext>
            </a:extLst>
          </p:cNvPr>
          <p:cNvSpPr>
            <a:spLocks noGrp="1"/>
          </p:cNvSpPr>
          <p:nvPr>
            <p:ph type="dt" sz="half" idx="10"/>
          </p:nvPr>
        </p:nvSpPr>
        <p:spPr/>
        <p:txBody>
          <a:bodyPr/>
          <a:lstStyle/>
          <a:p>
            <a:fld id="{A4FA47CC-3E3E-4B2C-BFF2-37F7AA11E51B}" type="datetimeFigureOut">
              <a:rPr lang="es-MX" smtClean="0"/>
              <a:t>21/09/23</a:t>
            </a:fld>
            <a:endParaRPr lang="es-MX"/>
          </a:p>
        </p:txBody>
      </p:sp>
      <p:sp>
        <p:nvSpPr>
          <p:cNvPr id="5" name="Marcador de pie de página 4">
            <a:extLst>
              <a:ext uri="{FF2B5EF4-FFF2-40B4-BE49-F238E27FC236}">
                <a16:creationId xmlns:a16="http://schemas.microsoft.com/office/drawing/2014/main" id="{C59D1C51-CF6A-F7D1-7279-DDDA4A904A4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946F456-6C42-E377-8F71-675E3DC1B720}"/>
              </a:ext>
            </a:extLst>
          </p:cNvPr>
          <p:cNvSpPr>
            <a:spLocks noGrp="1"/>
          </p:cNvSpPr>
          <p:nvPr>
            <p:ph type="sldNum" sz="quarter" idx="12"/>
          </p:nvPr>
        </p:nvSpPr>
        <p:spPr/>
        <p:txBody>
          <a:bodyPr/>
          <a:lstStyle/>
          <a:p>
            <a:fld id="{2500F7C5-FEEB-47B8-B982-2D7A248AC911}" type="slidenum">
              <a:rPr lang="es-MX" smtClean="0"/>
              <a:t>‹Nº›</a:t>
            </a:fld>
            <a:endParaRPr lang="es-MX"/>
          </a:p>
        </p:txBody>
      </p:sp>
    </p:spTree>
    <p:extLst>
      <p:ext uri="{BB962C8B-B14F-4D97-AF65-F5344CB8AC3E}">
        <p14:creationId xmlns:p14="http://schemas.microsoft.com/office/powerpoint/2010/main" val="2058448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7F98E9-947C-5EBA-6812-49991F322094}"/>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351A9D94-89CD-D0E8-2CB6-B6745AA8A9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D39A9709-55B5-5C55-6E79-52849F695598}"/>
              </a:ext>
            </a:extLst>
          </p:cNvPr>
          <p:cNvSpPr>
            <a:spLocks noGrp="1"/>
          </p:cNvSpPr>
          <p:nvPr>
            <p:ph type="dt" sz="half" idx="10"/>
          </p:nvPr>
        </p:nvSpPr>
        <p:spPr/>
        <p:txBody>
          <a:bodyPr/>
          <a:lstStyle/>
          <a:p>
            <a:fld id="{B61BEF0D-F0BB-DE4B-95CE-6DB70DBA9567}" type="datetimeFigureOut">
              <a:rPr lang="en-US" smtClean="0"/>
              <a:pPr/>
              <a:t>9/21/23</a:t>
            </a:fld>
            <a:endParaRPr lang="en-US" dirty="0"/>
          </a:p>
        </p:txBody>
      </p:sp>
      <p:sp>
        <p:nvSpPr>
          <p:cNvPr id="5" name="Marcador de pie de página 4">
            <a:extLst>
              <a:ext uri="{FF2B5EF4-FFF2-40B4-BE49-F238E27FC236}">
                <a16:creationId xmlns:a16="http://schemas.microsoft.com/office/drawing/2014/main" id="{F0E1CA65-AEB3-A898-1BEB-0E6D0F8EFCD6}"/>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ACF843C2-A0F6-284B-7CA3-B59B445918EA}"/>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93937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0DF5BE-108C-9515-99C3-F5EBEB008409}"/>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E691F6D4-8243-536B-5235-25472EE35862}"/>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7779A491-C273-4C39-553B-3CD3830D65D3}"/>
              </a:ext>
            </a:extLst>
          </p:cNvPr>
          <p:cNvSpPr>
            <a:spLocks noGrp="1"/>
          </p:cNvSpPr>
          <p:nvPr>
            <p:ph type="dt" sz="half" idx="10"/>
          </p:nvPr>
        </p:nvSpPr>
        <p:spPr/>
        <p:txBody>
          <a:bodyPr/>
          <a:lstStyle/>
          <a:p>
            <a:fld id="{B61BEF0D-F0BB-DE4B-95CE-6DB70DBA9567}" type="datetimeFigureOut">
              <a:rPr lang="en-US" smtClean="0"/>
              <a:pPr/>
              <a:t>9/21/23</a:t>
            </a:fld>
            <a:endParaRPr lang="en-US" dirty="0"/>
          </a:p>
        </p:txBody>
      </p:sp>
      <p:sp>
        <p:nvSpPr>
          <p:cNvPr id="5" name="Marcador de pie de página 4">
            <a:extLst>
              <a:ext uri="{FF2B5EF4-FFF2-40B4-BE49-F238E27FC236}">
                <a16:creationId xmlns:a16="http://schemas.microsoft.com/office/drawing/2014/main" id="{6AB5DCE6-EBDD-6E0A-79F5-BAD75DE5ED1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DBFA3839-D41C-FAE9-A3F6-541DDC31E719}"/>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4033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E89965-1023-2C0D-F5D8-A94D466C3C6A}"/>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F5D76100-27C9-442A-2458-3C51D3F2CF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87A178A5-2741-BE96-2495-7730F4CFCBF9}"/>
              </a:ext>
            </a:extLst>
          </p:cNvPr>
          <p:cNvSpPr>
            <a:spLocks noGrp="1"/>
          </p:cNvSpPr>
          <p:nvPr>
            <p:ph type="dt" sz="half" idx="10"/>
          </p:nvPr>
        </p:nvSpPr>
        <p:spPr/>
        <p:txBody>
          <a:bodyPr/>
          <a:lstStyle/>
          <a:p>
            <a:fld id="{B61BEF0D-F0BB-DE4B-95CE-6DB70DBA9567}" type="datetimeFigureOut">
              <a:rPr lang="en-US" smtClean="0"/>
              <a:pPr/>
              <a:t>9/21/23</a:t>
            </a:fld>
            <a:endParaRPr lang="en-US" dirty="0"/>
          </a:p>
        </p:txBody>
      </p:sp>
      <p:sp>
        <p:nvSpPr>
          <p:cNvPr id="5" name="Marcador de pie de página 4">
            <a:extLst>
              <a:ext uri="{FF2B5EF4-FFF2-40B4-BE49-F238E27FC236}">
                <a16:creationId xmlns:a16="http://schemas.microsoft.com/office/drawing/2014/main" id="{1BB88182-42B1-F09A-8FCC-E1C179AC4B3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5AE8C40D-9B97-389C-3951-4B965A1B2506}"/>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72053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E13E0-44FA-B55C-2F95-83E8180C59A3}"/>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3D9EC755-9BD8-4688-CD8B-9A1382A10690}"/>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353E084D-DA74-35E8-6056-21963203C755}"/>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504D163F-30F0-673F-91CA-3C4AF4A962D4}"/>
              </a:ext>
            </a:extLst>
          </p:cNvPr>
          <p:cNvSpPr>
            <a:spLocks noGrp="1"/>
          </p:cNvSpPr>
          <p:nvPr>
            <p:ph type="dt" sz="half" idx="10"/>
          </p:nvPr>
        </p:nvSpPr>
        <p:spPr/>
        <p:txBody>
          <a:bodyPr/>
          <a:lstStyle/>
          <a:p>
            <a:fld id="{EB712588-04B1-427B-82EE-E8DB90309F08}" type="datetimeFigureOut">
              <a:rPr lang="en-US" smtClean="0"/>
              <a:t>9/21/23</a:t>
            </a:fld>
            <a:endParaRPr lang="en-US" dirty="0"/>
          </a:p>
        </p:txBody>
      </p:sp>
      <p:sp>
        <p:nvSpPr>
          <p:cNvPr id="6" name="Marcador de pie de página 5">
            <a:extLst>
              <a:ext uri="{FF2B5EF4-FFF2-40B4-BE49-F238E27FC236}">
                <a16:creationId xmlns:a16="http://schemas.microsoft.com/office/drawing/2014/main" id="{ED63F83C-7B80-E8B6-C7FD-585244BF111E}"/>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9E5FA514-EA6E-903F-0DDC-002AEC9B806A}"/>
              </a:ext>
            </a:extLst>
          </p:cNvPr>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3103483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0C2163-FD55-E7BF-2ED9-5C788F9895E6}"/>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210C83DB-328B-3363-20F8-F51E6D0C8F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0CD21AFD-EFBA-CFA3-D1F0-87FED458549B}"/>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19E95D11-9A6C-2438-7765-0CC1487D79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124C5C05-64A4-C7A5-72EF-7EA2982A055D}"/>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433DC750-769A-9D7E-DFFE-51AADC55431E}"/>
              </a:ext>
            </a:extLst>
          </p:cNvPr>
          <p:cNvSpPr>
            <a:spLocks noGrp="1"/>
          </p:cNvSpPr>
          <p:nvPr>
            <p:ph type="dt" sz="half" idx="10"/>
          </p:nvPr>
        </p:nvSpPr>
        <p:spPr/>
        <p:txBody>
          <a:bodyPr/>
          <a:lstStyle/>
          <a:p>
            <a:fld id="{B61BEF0D-F0BB-DE4B-95CE-6DB70DBA9567}" type="datetimeFigureOut">
              <a:rPr lang="en-US" smtClean="0"/>
              <a:pPr/>
              <a:t>9/21/23</a:t>
            </a:fld>
            <a:endParaRPr lang="en-US" dirty="0"/>
          </a:p>
        </p:txBody>
      </p:sp>
      <p:sp>
        <p:nvSpPr>
          <p:cNvPr id="8" name="Marcador de pie de página 7">
            <a:extLst>
              <a:ext uri="{FF2B5EF4-FFF2-40B4-BE49-F238E27FC236}">
                <a16:creationId xmlns:a16="http://schemas.microsoft.com/office/drawing/2014/main" id="{C295EBA2-53BC-8BA9-2260-69A3E81FC808}"/>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AAC597A5-0F00-19B8-F95C-291F03626A33}"/>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37336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E101B4-5D6D-59F3-17DD-9F41121E5B67}"/>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026435AB-806F-82DB-04CA-DDDC16022F80}"/>
              </a:ext>
            </a:extLst>
          </p:cNvPr>
          <p:cNvSpPr>
            <a:spLocks noGrp="1"/>
          </p:cNvSpPr>
          <p:nvPr>
            <p:ph type="dt" sz="half" idx="10"/>
          </p:nvPr>
        </p:nvSpPr>
        <p:spPr/>
        <p:txBody>
          <a:bodyPr/>
          <a:lstStyle/>
          <a:p>
            <a:fld id="{B61BEF0D-F0BB-DE4B-95CE-6DB70DBA9567}" type="datetimeFigureOut">
              <a:rPr lang="en-US" smtClean="0"/>
              <a:pPr/>
              <a:t>9/21/23</a:t>
            </a:fld>
            <a:endParaRPr lang="en-US" dirty="0"/>
          </a:p>
        </p:txBody>
      </p:sp>
      <p:sp>
        <p:nvSpPr>
          <p:cNvPr id="4" name="Marcador de pie de página 3">
            <a:extLst>
              <a:ext uri="{FF2B5EF4-FFF2-40B4-BE49-F238E27FC236}">
                <a16:creationId xmlns:a16="http://schemas.microsoft.com/office/drawing/2014/main" id="{60F401BF-F5A0-92F1-5774-81B2BA11ECD1}"/>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3B8C0964-8C9D-4CEA-8494-6A6229FE268C}"/>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37898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A675040-FC3D-10F8-DDF3-E613BCBE4520}"/>
              </a:ext>
            </a:extLst>
          </p:cNvPr>
          <p:cNvSpPr>
            <a:spLocks noGrp="1"/>
          </p:cNvSpPr>
          <p:nvPr>
            <p:ph type="dt" sz="half" idx="10"/>
          </p:nvPr>
        </p:nvSpPr>
        <p:spPr/>
        <p:txBody>
          <a:bodyPr/>
          <a:lstStyle/>
          <a:p>
            <a:fld id="{B61BEF0D-F0BB-DE4B-95CE-6DB70DBA9567}" type="datetimeFigureOut">
              <a:rPr lang="en-US" smtClean="0"/>
              <a:pPr/>
              <a:t>9/21/23</a:t>
            </a:fld>
            <a:endParaRPr lang="en-US" dirty="0"/>
          </a:p>
        </p:txBody>
      </p:sp>
      <p:sp>
        <p:nvSpPr>
          <p:cNvPr id="3" name="Marcador de pie de página 2">
            <a:extLst>
              <a:ext uri="{FF2B5EF4-FFF2-40B4-BE49-F238E27FC236}">
                <a16:creationId xmlns:a16="http://schemas.microsoft.com/office/drawing/2014/main" id="{03F1D869-6FF5-C6D4-21D3-A4BEC8964129}"/>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91EB1445-00E8-8030-3933-6F38FD6F9945}"/>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80614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853CA9-E3F7-29D4-95F7-0E47FDE0DC6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4C3B0A55-814F-7092-8038-601FA49EF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80FBEE27-2F76-B45A-2730-AEFC96D46B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F9122DC-6CC9-030E-92A1-D1F6EB1DABB5}"/>
              </a:ext>
            </a:extLst>
          </p:cNvPr>
          <p:cNvSpPr>
            <a:spLocks noGrp="1"/>
          </p:cNvSpPr>
          <p:nvPr>
            <p:ph type="dt" sz="half" idx="10"/>
          </p:nvPr>
        </p:nvSpPr>
        <p:spPr/>
        <p:txBody>
          <a:bodyPr/>
          <a:lstStyle/>
          <a:p>
            <a:fld id="{42A54C80-263E-416B-A8E0-580EDEADCBDC}" type="datetimeFigureOut">
              <a:rPr lang="en-US" smtClean="0"/>
              <a:t>9/21/23</a:t>
            </a:fld>
            <a:endParaRPr lang="en-US" dirty="0"/>
          </a:p>
        </p:txBody>
      </p:sp>
      <p:sp>
        <p:nvSpPr>
          <p:cNvPr id="6" name="Marcador de pie de página 5">
            <a:extLst>
              <a:ext uri="{FF2B5EF4-FFF2-40B4-BE49-F238E27FC236}">
                <a16:creationId xmlns:a16="http://schemas.microsoft.com/office/drawing/2014/main" id="{13AB1A4B-E9BB-A15B-16D8-508C55B492ED}"/>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D988556D-5644-8C26-893F-7010C1026076}"/>
              </a:ext>
            </a:extLst>
          </p:cNvPr>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978858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52ED5C-3220-1A0A-5F4E-5CE963B7096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DCAFCC2-5091-19DF-6117-58DA6EB8EB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1F96D08-B857-40A5-7CDB-B013AF6F4A78}"/>
              </a:ext>
            </a:extLst>
          </p:cNvPr>
          <p:cNvSpPr>
            <a:spLocks noGrp="1"/>
          </p:cNvSpPr>
          <p:nvPr>
            <p:ph type="dt" sz="half" idx="10"/>
          </p:nvPr>
        </p:nvSpPr>
        <p:spPr/>
        <p:txBody>
          <a:bodyPr/>
          <a:lstStyle/>
          <a:p>
            <a:fld id="{A4FA47CC-3E3E-4B2C-BFF2-37F7AA11E51B}" type="datetimeFigureOut">
              <a:rPr lang="es-MX" smtClean="0"/>
              <a:t>21/09/23</a:t>
            </a:fld>
            <a:endParaRPr lang="es-MX"/>
          </a:p>
        </p:txBody>
      </p:sp>
      <p:sp>
        <p:nvSpPr>
          <p:cNvPr id="5" name="Marcador de pie de página 4">
            <a:extLst>
              <a:ext uri="{FF2B5EF4-FFF2-40B4-BE49-F238E27FC236}">
                <a16:creationId xmlns:a16="http://schemas.microsoft.com/office/drawing/2014/main" id="{EEBFD6A7-1F9C-8B71-DF3B-9BB5DFF3B29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7D6937E-C57E-5B57-43EE-F1BC70CF9627}"/>
              </a:ext>
            </a:extLst>
          </p:cNvPr>
          <p:cNvSpPr>
            <a:spLocks noGrp="1"/>
          </p:cNvSpPr>
          <p:nvPr>
            <p:ph type="sldNum" sz="quarter" idx="12"/>
          </p:nvPr>
        </p:nvSpPr>
        <p:spPr/>
        <p:txBody>
          <a:bodyPr/>
          <a:lstStyle/>
          <a:p>
            <a:fld id="{2500F7C5-FEEB-47B8-B982-2D7A248AC911}" type="slidenum">
              <a:rPr lang="es-MX" smtClean="0"/>
              <a:t>‹Nº›</a:t>
            </a:fld>
            <a:endParaRPr lang="es-MX"/>
          </a:p>
        </p:txBody>
      </p:sp>
    </p:spTree>
    <p:extLst>
      <p:ext uri="{BB962C8B-B14F-4D97-AF65-F5344CB8AC3E}">
        <p14:creationId xmlns:p14="http://schemas.microsoft.com/office/powerpoint/2010/main" val="2027769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5B05C2-84A3-A503-2AF2-D288CE1938D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5C16C10D-1394-ACEF-7705-1421D5F102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52941EF4-5634-6122-E16F-3A2D5E904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78D8386-3188-3030-11D1-6061E9333E74}"/>
              </a:ext>
            </a:extLst>
          </p:cNvPr>
          <p:cNvSpPr>
            <a:spLocks noGrp="1"/>
          </p:cNvSpPr>
          <p:nvPr>
            <p:ph type="dt" sz="half" idx="10"/>
          </p:nvPr>
        </p:nvSpPr>
        <p:spPr/>
        <p:txBody>
          <a:bodyPr/>
          <a:lstStyle/>
          <a:p>
            <a:fld id="{B61BEF0D-F0BB-DE4B-95CE-6DB70DBA9567}" type="datetimeFigureOut">
              <a:rPr lang="en-US" smtClean="0"/>
              <a:pPr/>
              <a:t>9/21/23</a:t>
            </a:fld>
            <a:endParaRPr lang="en-US" dirty="0"/>
          </a:p>
        </p:txBody>
      </p:sp>
      <p:sp>
        <p:nvSpPr>
          <p:cNvPr id="6" name="Marcador de pie de página 5">
            <a:extLst>
              <a:ext uri="{FF2B5EF4-FFF2-40B4-BE49-F238E27FC236}">
                <a16:creationId xmlns:a16="http://schemas.microsoft.com/office/drawing/2014/main" id="{621E1347-C3E9-7A25-FC01-90AEDAF8F3BF}"/>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B7C67F19-35F1-8C2A-666B-70920899AB85}"/>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67909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299CF-5AB0-BD9A-3070-5E1AC182FABC}"/>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6222A973-1CF1-E86A-F96D-B9D54E965CC7}"/>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FD5C1DAF-66C0-4475-7337-2069C0F116CD}"/>
              </a:ext>
            </a:extLst>
          </p:cNvPr>
          <p:cNvSpPr>
            <a:spLocks noGrp="1"/>
          </p:cNvSpPr>
          <p:nvPr>
            <p:ph type="dt" sz="half" idx="10"/>
          </p:nvPr>
        </p:nvSpPr>
        <p:spPr/>
        <p:txBody>
          <a:bodyPr/>
          <a:lstStyle/>
          <a:p>
            <a:fld id="{55C6B4A9-1611-4792-9094-5F34BCA07E0B}" type="datetimeFigureOut">
              <a:rPr lang="en-US" smtClean="0"/>
              <a:t>9/21/23</a:t>
            </a:fld>
            <a:endParaRPr lang="en-US" dirty="0"/>
          </a:p>
        </p:txBody>
      </p:sp>
      <p:sp>
        <p:nvSpPr>
          <p:cNvPr id="5" name="Marcador de pie de página 4">
            <a:extLst>
              <a:ext uri="{FF2B5EF4-FFF2-40B4-BE49-F238E27FC236}">
                <a16:creationId xmlns:a16="http://schemas.microsoft.com/office/drawing/2014/main" id="{4ECCD10C-2F9E-1BBF-C0CB-B230115A74B3}"/>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7F10889B-4E7D-2319-2C24-7D4F7FDB3BBA}"/>
              </a:ext>
            </a:extLst>
          </p:cNvPr>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78731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2EBB4F-BE7E-E045-0EED-C523A81768C0}"/>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8C5953A1-51AD-E91E-9D2B-A13E05B0703E}"/>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146EAF73-F7A2-7DEE-6D12-E1BC39EF8319}"/>
              </a:ext>
            </a:extLst>
          </p:cNvPr>
          <p:cNvSpPr>
            <a:spLocks noGrp="1"/>
          </p:cNvSpPr>
          <p:nvPr>
            <p:ph type="dt" sz="half" idx="10"/>
          </p:nvPr>
        </p:nvSpPr>
        <p:spPr/>
        <p:txBody>
          <a:bodyPr/>
          <a:lstStyle/>
          <a:p>
            <a:fld id="{B61BEF0D-F0BB-DE4B-95CE-6DB70DBA9567}" type="datetimeFigureOut">
              <a:rPr lang="en-US" smtClean="0"/>
              <a:pPr/>
              <a:t>9/21/23</a:t>
            </a:fld>
            <a:endParaRPr lang="en-US" dirty="0"/>
          </a:p>
        </p:txBody>
      </p:sp>
      <p:sp>
        <p:nvSpPr>
          <p:cNvPr id="5" name="Marcador de pie de página 4">
            <a:extLst>
              <a:ext uri="{FF2B5EF4-FFF2-40B4-BE49-F238E27FC236}">
                <a16:creationId xmlns:a16="http://schemas.microsoft.com/office/drawing/2014/main" id="{BCA2B50B-F914-7B1D-DD0E-D8696AF1BE0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3C54AA41-92D8-0732-54C3-E420509A08FC}"/>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9712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702A44-9ABC-B615-E07A-0DDEEC7CD4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A218059-790E-311F-B917-ABEA3B561A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49CF4C4-9885-B301-43BC-ED6754E4769B}"/>
              </a:ext>
            </a:extLst>
          </p:cNvPr>
          <p:cNvSpPr>
            <a:spLocks noGrp="1"/>
          </p:cNvSpPr>
          <p:nvPr>
            <p:ph type="dt" sz="half" idx="10"/>
          </p:nvPr>
        </p:nvSpPr>
        <p:spPr/>
        <p:txBody>
          <a:bodyPr/>
          <a:lstStyle/>
          <a:p>
            <a:fld id="{A4FA47CC-3E3E-4B2C-BFF2-37F7AA11E51B}" type="datetimeFigureOut">
              <a:rPr lang="es-MX" smtClean="0"/>
              <a:t>21/09/23</a:t>
            </a:fld>
            <a:endParaRPr lang="es-MX"/>
          </a:p>
        </p:txBody>
      </p:sp>
      <p:sp>
        <p:nvSpPr>
          <p:cNvPr id="5" name="Marcador de pie de página 4">
            <a:extLst>
              <a:ext uri="{FF2B5EF4-FFF2-40B4-BE49-F238E27FC236}">
                <a16:creationId xmlns:a16="http://schemas.microsoft.com/office/drawing/2014/main" id="{7838AA9B-4001-92B4-AAA3-5C39BBB59FF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4C66702-8553-64B2-2DA4-16ACF8A3750E}"/>
              </a:ext>
            </a:extLst>
          </p:cNvPr>
          <p:cNvSpPr>
            <a:spLocks noGrp="1"/>
          </p:cNvSpPr>
          <p:nvPr>
            <p:ph type="sldNum" sz="quarter" idx="12"/>
          </p:nvPr>
        </p:nvSpPr>
        <p:spPr/>
        <p:txBody>
          <a:bodyPr/>
          <a:lstStyle/>
          <a:p>
            <a:fld id="{2500F7C5-FEEB-47B8-B982-2D7A248AC911}" type="slidenum">
              <a:rPr lang="es-MX" smtClean="0"/>
              <a:t>‹Nº›</a:t>
            </a:fld>
            <a:endParaRPr lang="es-MX"/>
          </a:p>
        </p:txBody>
      </p:sp>
    </p:spTree>
    <p:extLst>
      <p:ext uri="{BB962C8B-B14F-4D97-AF65-F5344CB8AC3E}">
        <p14:creationId xmlns:p14="http://schemas.microsoft.com/office/powerpoint/2010/main" val="343118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CB7672-996B-BFA6-8533-6BD000E8957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3D87F08-CF95-B3C6-0D4D-C96733A061E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EA929FE5-48B0-D3E9-E80B-592647B16A4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23BC6260-38A3-8610-EC4B-3368B1BD2A97}"/>
              </a:ext>
            </a:extLst>
          </p:cNvPr>
          <p:cNvSpPr>
            <a:spLocks noGrp="1"/>
          </p:cNvSpPr>
          <p:nvPr>
            <p:ph type="dt" sz="half" idx="10"/>
          </p:nvPr>
        </p:nvSpPr>
        <p:spPr/>
        <p:txBody>
          <a:bodyPr/>
          <a:lstStyle/>
          <a:p>
            <a:fld id="{A4FA47CC-3E3E-4B2C-BFF2-37F7AA11E51B}" type="datetimeFigureOut">
              <a:rPr lang="es-MX" smtClean="0"/>
              <a:t>21/09/23</a:t>
            </a:fld>
            <a:endParaRPr lang="es-MX"/>
          </a:p>
        </p:txBody>
      </p:sp>
      <p:sp>
        <p:nvSpPr>
          <p:cNvPr id="6" name="Marcador de pie de página 5">
            <a:extLst>
              <a:ext uri="{FF2B5EF4-FFF2-40B4-BE49-F238E27FC236}">
                <a16:creationId xmlns:a16="http://schemas.microsoft.com/office/drawing/2014/main" id="{1F51C9C8-0BDE-A5ED-F3B3-29AD41E4A67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D6D2D09-280F-45D9-47D9-D394F36A0CA2}"/>
              </a:ext>
            </a:extLst>
          </p:cNvPr>
          <p:cNvSpPr>
            <a:spLocks noGrp="1"/>
          </p:cNvSpPr>
          <p:nvPr>
            <p:ph type="sldNum" sz="quarter" idx="12"/>
          </p:nvPr>
        </p:nvSpPr>
        <p:spPr/>
        <p:txBody>
          <a:bodyPr/>
          <a:lstStyle/>
          <a:p>
            <a:fld id="{2500F7C5-FEEB-47B8-B982-2D7A248AC911}" type="slidenum">
              <a:rPr lang="es-MX" smtClean="0"/>
              <a:t>‹Nº›</a:t>
            </a:fld>
            <a:endParaRPr lang="es-MX"/>
          </a:p>
        </p:txBody>
      </p:sp>
    </p:spTree>
    <p:extLst>
      <p:ext uri="{BB962C8B-B14F-4D97-AF65-F5344CB8AC3E}">
        <p14:creationId xmlns:p14="http://schemas.microsoft.com/office/powerpoint/2010/main" val="385826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B2E85-F62B-A232-218D-F736167A897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DD8AA887-13EC-A88F-4710-78AFB730CD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2AC75E-C1C3-1252-CE9A-BC46A9420FD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C5DA938D-E5EE-E03B-98A1-32AEF50A39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229C493-EEE1-9881-1148-5BECBB73AE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2B90475C-C98D-79A8-5338-552895784B6C}"/>
              </a:ext>
            </a:extLst>
          </p:cNvPr>
          <p:cNvSpPr>
            <a:spLocks noGrp="1"/>
          </p:cNvSpPr>
          <p:nvPr>
            <p:ph type="dt" sz="half" idx="10"/>
          </p:nvPr>
        </p:nvSpPr>
        <p:spPr/>
        <p:txBody>
          <a:bodyPr/>
          <a:lstStyle/>
          <a:p>
            <a:fld id="{A4FA47CC-3E3E-4B2C-BFF2-37F7AA11E51B}" type="datetimeFigureOut">
              <a:rPr lang="es-MX" smtClean="0"/>
              <a:t>21/09/23</a:t>
            </a:fld>
            <a:endParaRPr lang="es-MX"/>
          </a:p>
        </p:txBody>
      </p:sp>
      <p:sp>
        <p:nvSpPr>
          <p:cNvPr id="8" name="Marcador de pie de página 7">
            <a:extLst>
              <a:ext uri="{FF2B5EF4-FFF2-40B4-BE49-F238E27FC236}">
                <a16:creationId xmlns:a16="http://schemas.microsoft.com/office/drawing/2014/main" id="{1B55697E-13B2-A1C4-0EF2-1CAABC23BDEE}"/>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155E1D14-FB10-F154-4DEF-C89EB62B4D95}"/>
              </a:ext>
            </a:extLst>
          </p:cNvPr>
          <p:cNvSpPr>
            <a:spLocks noGrp="1"/>
          </p:cNvSpPr>
          <p:nvPr>
            <p:ph type="sldNum" sz="quarter" idx="12"/>
          </p:nvPr>
        </p:nvSpPr>
        <p:spPr/>
        <p:txBody>
          <a:bodyPr/>
          <a:lstStyle/>
          <a:p>
            <a:fld id="{2500F7C5-FEEB-47B8-B982-2D7A248AC911}" type="slidenum">
              <a:rPr lang="es-MX" smtClean="0"/>
              <a:t>‹Nº›</a:t>
            </a:fld>
            <a:endParaRPr lang="es-MX"/>
          </a:p>
        </p:txBody>
      </p:sp>
    </p:spTree>
    <p:extLst>
      <p:ext uri="{BB962C8B-B14F-4D97-AF65-F5344CB8AC3E}">
        <p14:creationId xmlns:p14="http://schemas.microsoft.com/office/powerpoint/2010/main" val="9175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612BC6-B40B-D2E4-124D-1E6C7F6E9E2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0422641E-2420-8CFC-1245-3FD797F0DD9D}"/>
              </a:ext>
            </a:extLst>
          </p:cNvPr>
          <p:cNvSpPr>
            <a:spLocks noGrp="1"/>
          </p:cNvSpPr>
          <p:nvPr>
            <p:ph type="dt" sz="half" idx="10"/>
          </p:nvPr>
        </p:nvSpPr>
        <p:spPr/>
        <p:txBody>
          <a:bodyPr/>
          <a:lstStyle/>
          <a:p>
            <a:fld id="{A4FA47CC-3E3E-4B2C-BFF2-37F7AA11E51B}" type="datetimeFigureOut">
              <a:rPr lang="es-MX" smtClean="0"/>
              <a:t>21/09/23</a:t>
            </a:fld>
            <a:endParaRPr lang="es-MX"/>
          </a:p>
        </p:txBody>
      </p:sp>
      <p:sp>
        <p:nvSpPr>
          <p:cNvPr id="4" name="Marcador de pie de página 3">
            <a:extLst>
              <a:ext uri="{FF2B5EF4-FFF2-40B4-BE49-F238E27FC236}">
                <a16:creationId xmlns:a16="http://schemas.microsoft.com/office/drawing/2014/main" id="{437DAAC3-E9F5-E273-A519-63804A31F062}"/>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E92CC7D8-0DD1-6E49-EFDF-7D41B42194A4}"/>
              </a:ext>
            </a:extLst>
          </p:cNvPr>
          <p:cNvSpPr>
            <a:spLocks noGrp="1"/>
          </p:cNvSpPr>
          <p:nvPr>
            <p:ph type="sldNum" sz="quarter" idx="12"/>
          </p:nvPr>
        </p:nvSpPr>
        <p:spPr/>
        <p:txBody>
          <a:bodyPr/>
          <a:lstStyle/>
          <a:p>
            <a:fld id="{2500F7C5-FEEB-47B8-B982-2D7A248AC911}" type="slidenum">
              <a:rPr lang="es-MX" smtClean="0"/>
              <a:t>‹Nº›</a:t>
            </a:fld>
            <a:endParaRPr lang="es-MX"/>
          </a:p>
        </p:txBody>
      </p:sp>
    </p:spTree>
    <p:extLst>
      <p:ext uri="{BB962C8B-B14F-4D97-AF65-F5344CB8AC3E}">
        <p14:creationId xmlns:p14="http://schemas.microsoft.com/office/powerpoint/2010/main" val="52604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5CF8CB2-D291-C282-52D4-758DFFE09D37}"/>
              </a:ext>
            </a:extLst>
          </p:cNvPr>
          <p:cNvSpPr>
            <a:spLocks noGrp="1"/>
          </p:cNvSpPr>
          <p:nvPr>
            <p:ph type="dt" sz="half" idx="10"/>
          </p:nvPr>
        </p:nvSpPr>
        <p:spPr/>
        <p:txBody>
          <a:bodyPr/>
          <a:lstStyle/>
          <a:p>
            <a:fld id="{A4FA47CC-3E3E-4B2C-BFF2-37F7AA11E51B}" type="datetimeFigureOut">
              <a:rPr lang="es-MX" smtClean="0"/>
              <a:t>21/09/23</a:t>
            </a:fld>
            <a:endParaRPr lang="es-MX"/>
          </a:p>
        </p:txBody>
      </p:sp>
      <p:sp>
        <p:nvSpPr>
          <p:cNvPr id="3" name="Marcador de pie de página 2">
            <a:extLst>
              <a:ext uri="{FF2B5EF4-FFF2-40B4-BE49-F238E27FC236}">
                <a16:creationId xmlns:a16="http://schemas.microsoft.com/office/drawing/2014/main" id="{1518D402-6CA1-58C2-1F74-742E6C8CA413}"/>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FE82AEF7-E5DC-E5EF-243A-F5371A24D196}"/>
              </a:ext>
            </a:extLst>
          </p:cNvPr>
          <p:cNvSpPr>
            <a:spLocks noGrp="1"/>
          </p:cNvSpPr>
          <p:nvPr>
            <p:ph type="sldNum" sz="quarter" idx="12"/>
          </p:nvPr>
        </p:nvSpPr>
        <p:spPr/>
        <p:txBody>
          <a:bodyPr/>
          <a:lstStyle/>
          <a:p>
            <a:fld id="{2500F7C5-FEEB-47B8-B982-2D7A248AC911}" type="slidenum">
              <a:rPr lang="es-MX" smtClean="0"/>
              <a:t>‹Nº›</a:t>
            </a:fld>
            <a:endParaRPr lang="es-MX"/>
          </a:p>
        </p:txBody>
      </p:sp>
    </p:spTree>
    <p:extLst>
      <p:ext uri="{BB962C8B-B14F-4D97-AF65-F5344CB8AC3E}">
        <p14:creationId xmlns:p14="http://schemas.microsoft.com/office/powerpoint/2010/main" val="2229847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A50306-1570-F1F3-57BA-CEF5F7FD953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64C4B4B-95C3-3EE6-B201-B8DC59ACBB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80B5FF27-21E0-180E-F5FD-81E4004E8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397B928-F214-34FF-DBF2-0CBD1E95E725}"/>
              </a:ext>
            </a:extLst>
          </p:cNvPr>
          <p:cNvSpPr>
            <a:spLocks noGrp="1"/>
          </p:cNvSpPr>
          <p:nvPr>
            <p:ph type="dt" sz="half" idx="10"/>
          </p:nvPr>
        </p:nvSpPr>
        <p:spPr/>
        <p:txBody>
          <a:bodyPr/>
          <a:lstStyle/>
          <a:p>
            <a:fld id="{A4FA47CC-3E3E-4B2C-BFF2-37F7AA11E51B}" type="datetimeFigureOut">
              <a:rPr lang="es-MX" smtClean="0"/>
              <a:t>21/09/23</a:t>
            </a:fld>
            <a:endParaRPr lang="es-MX"/>
          </a:p>
        </p:txBody>
      </p:sp>
      <p:sp>
        <p:nvSpPr>
          <p:cNvPr id="6" name="Marcador de pie de página 5">
            <a:extLst>
              <a:ext uri="{FF2B5EF4-FFF2-40B4-BE49-F238E27FC236}">
                <a16:creationId xmlns:a16="http://schemas.microsoft.com/office/drawing/2014/main" id="{864B2C89-0D8D-AB58-067C-B96E12BAE91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41B85F9-2071-0DC7-75EA-1D47334B740C}"/>
              </a:ext>
            </a:extLst>
          </p:cNvPr>
          <p:cNvSpPr>
            <a:spLocks noGrp="1"/>
          </p:cNvSpPr>
          <p:nvPr>
            <p:ph type="sldNum" sz="quarter" idx="12"/>
          </p:nvPr>
        </p:nvSpPr>
        <p:spPr/>
        <p:txBody>
          <a:bodyPr/>
          <a:lstStyle/>
          <a:p>
            <a:fld id="{2500F7C5-FEEB-47B8-B982-2D7A248AC911}" type="slidenum">
              <a:rPr lang="es-MX" smtClean="0"/>
              <a:t>‹Nº›</a:t>
            </a:fld>
            <a:endParaRPr lang="es-MX"/>
          </a:p>
        </p:txBody>
      </p:sp>
    </p:spTree>
    <p:extLst>
      <p:ext uri="{BB962C8B-B14F-4D97-AF65-F5344CB8AC3E}">
        <p14:creationId xmlns:p14="http://schemas.microsoft.com/office/powerpoint/2010/main" val="263513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9371B9-857B-06D6-EE9B-854388B48FE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54B55E01-9852-2E01-D207-A6C4C7DE47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8E9F3BA4-3DC6-3FA2-FC98-CAA2AB503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FE440A8-103F-5D16-6E10-4C0A794B82E0}"/>
              </a:ext>
            </a:extLst>
          </p:cNvPr>
          <p:cNvSpPr>
            <a:spLocks noGrp="1"/>
          </p:cNvSpPr>
          <p:nvPr>
            <p:ph type="dt" sz="half" idx="10"/>
          </p:nvPr>
        </p:nvSpPr>
        <p:spPr/>
        <p:txBody>
          <a:bodyPr/>
          <a:lstStyle/>
          <a:p>
            <a:fld id="{A4FA47CC-3E3E-4B2C-BFF2-37F7AA11E51B}" type="datetimeFigureOut">
              <a:rPr lang="es-MX" smtClean="0"/>
              <a:t>21/09/23</a:t>
            </a:fld>
            <a:endParaRPr lang="es-MX"/>
          </a:p>
        </p:txBody>
      </p:sp>
      <p:sp>
        <p:nvSpPr>
          <p:cNvPr id="6" name="Marcador de pie de página 5">
            <a:extLst>
              <a:ext uri="{FF2B5EF4-FFF2-40B4-BE49-F238E27FC236}">
                <a16:creationId xmlns:a16="http://schemas.microsoft.com/office/drawing/2014/main" id="{2867ECE9-EBD2-7B38-62BD-656F7B8DE6F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CA2BB73-3015-8C53-3DA8-8312F70A264E}"/>
              </a:ext>
            </a:extLst>
          </p:cNvPr>
          <p:cNvSpPr>
            <a:spLocks noGrp="1"/>
          </p:cNvSpPr>
          <p:nvPr>
            <p:ph type="sldNum" sz="quarter" idx="12"/>
          </p:nvPr>
        </p:nvSpPr>
        <p:spPr/>
        <p:txBody>
          <a:bodyPr/>
          <a:lstStyle/>
          <a:p>
            <a:fld id="{2500F7C5-FEEB-47B8-B982-2D7A248AC911}" type="slidenum">
              <a:rPr lang="es-MX" smtClean="0"/>
              <a:t>‹Nº›</a:t>
            </a:fld>
            <a:endParaRPr lang="es-MX"/>
          </a:p>
        </p:txBody>
      </p:sp>
    </p:spTree>
    <p:extLst>
      <p:ext uri="{BB962C8B-B14F-4D97-AF65-F5344CB8AC3E}">
        <p14:creationId xmlns:p14="http://schemas.microsoft.com/office/powerpoint/2010/main" val="825750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E598A8-D207-D598-DFE4-3A043DD963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D95C276-3E94-F078-8E97-E7080B1490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8F4B692-03C2-D41F-9E5D-C455FCE315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A47CC-3E3E-4B2C-BFF2-37F7AA11E51B}" type="datetimeFigureOut">
              <a:rPr lang="es-MX" smtClean="0"/>
              <a:t>21/09/23</a:t>
            </a:fld>
            <a:endParaRPr lang="es-MX"/>
          </a:p>
        </p:txBody>
      </p:sp>
      <p:sp>
        <p:nvSpPr>
          <p:cNvPr id="5" name="Marcador de pie de página 4">
            <a:extLst>
              <a:ext uri="{FF2B5EF4-FFF2-40B4-BE49-F238E27FC236}">
                <a16:creationId xmlns:a16="http://schemas.microsoft.com/office/drawing/2014/main" id="{60F5DAD3-1356-EFC4-A5D4-ED85DDBE30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2A2EDAE-B1B3-B140-A8F4-3CFF44B06B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0F7C5-FEEB-47B8-B982-2D7A248AC911}" type="slidenum">
              <a:rPr lang="es-MX" smtClean="0"/>
              <a:t>‹Nº›</a:t>
            </a:fld>
            <a:endParaRPr lang="es-MX"/>
          </a:p>
        </p:txBody>
      </p:sp>
    </p:spTree>
    <p:extLst>
      <p:ext uri="{BB962C8B-B14F-4D97-AF65-F5344CB8AC3E}">
        <p14:creationId xmlns:p14="http://schemas.microsoft.com/office/powerpoint/2010/main" val="3132878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278E8B7-A4F8-D2AA-3B8C-00FD462970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9F6A69BD-A365-F641-5182-742B0E3F1C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40C555A4-BDDD-1164-372D-7DA438F0F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9/21/23</a:t>
            </a:fld>
            <a:endParaRPr lang="en-US" dirty="0"/>
          </a:p>
        </p:txBody>
      </p:sp>
      <p:sp>
        <p:nvSpPr>
          <p:cNvPr id="5" name="Marcador de pie de página 4">
            <a:extLst>
              <a:ext uri="{FF2B5EF4-FFF2-40B4-BE49-F238E27FC236}">
                <a16:creationId xmlns:a16="http://schemas.microsoft.com/office/drawing/2014/main" id="{F77396B0-D2AA-13D4-7FF6-4F25BE6B1A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0142E4D9-147C-65D3-C013-77EAFF652D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57945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5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g"/></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g"/><Relationship Id="rId4" Type="http://schemas.openxmlformats.org/officeDocument/2006/relationships/image" Target="../media/image68.jpg"/></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g"/></Relationships>
</file>

<file path=ppt/slides/_rels/slide5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g"/></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g"/></Relationships>
</file>

<file path=ppt/slides/_rels/slide5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5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61.xml.rels><?xml version="1.0" encoding="UTF-8" standalone="yes"?>
<Relationships xmlns="http://schemas.openxmlformats.org/package/2006/relationships"><Relationship Id="rId3" Type="http://schemas.openxmlformats.org/officeDocument/2006/relationships/hyperlink" Target="mailto:bonifacio.alanis@capacitacionypnd.com"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mailto:bat510605@yahoo.com.mx"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75EB871-574C-57E6-57B1-AC3DAF4FD828}"/>
              </a:ext>
            </a:extLst>
          </p:cNvPr>
          <p:cNvSpPr/>
          <p:nvPr/>
        </p:nvSpPr>
        <p:spPr>
          <a:xfrm>
            <a:off x="3383280" y="258378"/>
            <a:ext cx="8431184" cy="3724096"/>
          </a:xfrm>
          <a:prstGeom prst="rect">
            <a:avLst/>
          </a:prstGeom>
          <a:noFill/>
        </p:spPr>
        <p:txBody>
          <a:bodyPr wrap="square" lIns="91440" tIns="45720" rIns="91440" bIns="45720">
            <a:spAutoFit/>
          </a:bodyPr>
          <a:lstStyle/>
          <a:p>
            <a:pPr algn="ctr"/>
            <a:r>
              <a:rPr lang="es-MX" sz="3600" b="1" kern="0" dirty="0">
                <a:ln w="10160">
                  <a:solidFill>
                    <a:srgbClr val="7D7D7D"/>
                  </a:solidFill>
                  <a:prstDash val="solid"/>
                </a:ln>
                <a:solidFill>
                  <a:srgbClr val="FFFFFF"/>
                </a:solidFill>
                <a:latin typeface="Arial"/>
              </a:rPr>
              <a:t>REQUERIMIENTOS DEL ARTÍCULO 14 de ASME Sec. V  y </a:t>
            </a:r>
          </a:p>
          <a:p>
            <a:pPr algn="ctr"/>
            <a:r>
              <a:rPr lang="es-MX" sz="3600" b="1" kern="0" dirty="0">
                <a:ln w="10160">
                  <a:solidFill>
                    <a:srgbClr val="7D7D7D"/>
                  </a:solidFill>
                  <a:prstDash val="solid"/>
                </a:ln>
                <a:solidFill>
                  <a:srgbClr val="FFFFFF"/>
                </a:solidFill>
                <a:latin typeface="Arial"/>
              </a:rPr>
              <a:t>APÉNDICE MANDATORIO II: </a:t>
            </a:r>
          </a:p>
          <a:p>
            <a:pPr algn="ctr"/>
            <a:r>
              <a:rPr lang="es-MX" sz="3200" b="1" i="1" u="sng" kern="0" dirty="0">
                <a:ln w="10160">
                  <a:solidFill>
                    <a:srgbClr val="7D7D7D"/>
                  </a:solidFill>
                  <a:prstDash val="solid"/>
                </a:ln>
                <a:solidFill>
                  <a:srgbClr val="FFFFFF"/>
                </a:solidFill>
                <a:latin typeface="Arial"/>
              </a:rPr>
              <a:t>Criterio para Demostración del Cumplimiento del Procedimiento y Desempeño del Personal Técnico de UT</a:t>
            </a:r>
            <a:r>
              <a:rPr lang="es-MX" sz="3200" b="1" kern="0" dirty="0">
                <a:ln w="10160">
                  <a:solidFill>
                    <a:srgbClr val="7D7D7D"/>
                  </a:solidFill>
                  <a:prstDash val="solid"/>
                </a:ln>
                <a:solidFill>
                  <a:srgbClr val="FFFFFF"/>
                </a:solidFill>
                <a:latin typeface="Arial"/>
              </a:rPr>
              <a:t>.</a:t>
            </a:r>
          </a:p>
          <a:p>
            <a:pPr algn="ctr"/>
            <a:endParaRPr lang="es-ES" sz="3200" b="1" kern="0" dirty="0">
              <a:ln w="10160">
                <a:solidFill>
                  <a:srgbClr val="7D7D7D"/>
                </a:solidFill>
                <a:prstDash val="solid"/>
              </a:ln>
              <a:solidFill>
                <a:srgbClr val="FF0000"/>
              </a:solidFill>
              <a:highlight>
                <a:srgbClr val="FFFF00"/>
              </a:highlight>
              <a:latin typeface="Arial"/>
            </a:endParaRPr>
          </a:p>
        </p:txBody>
      </p:sp>
    </p:spTree>
    <p:extLst>
      <p:ext uri="{BB962C8B-B14F-4D97-AF65-F5344CB8AC3E}">
        <p14:creationId xmlns:p14="http://schemas.microsoft.com/office/powerpoint/2010/main" val="219778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CCF7B757-CD2B-85C1-4E06-17E084B9DDE2}"/>
              </a:ext>
            </a:extLst>
          </p:cNvPr>
          <p:cNvSpPr/>
          <p:nvPr/>
        </p:nvSpPr>
        <p:spPr>
          <a:xfrm>
            <a:off x="477520" y="139171"/>
            <a:ext cx="9836793" cy="954107"/>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cs typeface="Arial" pitchFamily="34" charset="0"/>
              </a:rPr>
              <a:t>Apéndice Mandatorio II</a:t>
            </a:r>
          </a:p>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cs typeface="Arial" pitchFamily="34" charset="0"/>
              </a:rPr>
              <a:t>Criterios de Demostración del Cumplimiento de UT </a:t>
            </a:r>
          </a:p>
        </p:txBody>
      </p:sp>
      <p:sp>
        <p:nvSpPr>
          <p:cNvPr id="5" name="CuadroTexto 4">
            <a:extLst>
              <a:ext uri="{FF2B5EF4-FFF2-40B4-BE49-F238E27FC236}">
                <a16:creationId xmlns:a16="http://schemas.microsoft.com/office/drawing/2014/main" id="{F9574160-1440-FE5B-4892-13491A924232}"/>
              </a:ext>
            </a:extLst>
          </p:cNvPr>
          <p:cNvSpPr txBox="1"/>
          <p:nvPr/>
        </p:nvSpPr>
        <p:spPr>
          <a:xfrm>
            <a:off x="1088569" y="1527356"/>
            <a:ext cx="3465845" cy="461665"/>
          </a:xfrm>
          <a:prstGeom prst="rect">
            <a:avLst/>
          </a:prstGeom>
          <a:noFill/>
        </p:spPr>
        <p:txBody>
          <a:bodyPr wrap="square">
            <a:spAutoFit/>
          </a:bodyPr>
          <a:lstStyle/>
          <a:p>
            <a:pPr algn="just">
              <a:tabLst>
                <a:tab pos="719138" algn="l"/>
              </a:tabLst>
              <a:defRPr/>
            </a:pPr>
            <a:r>
              <a:rPr lang="es-MX" sz="2400" b="1" dirty="0">
                <a:solidFill>
                  <a:srgbClr val="455F51">
                    <a:lumMod val="75000"/>
                  </a:srgbClr>
                </a:solidFill>
                <a:latin typeface="Arial"/>
                <a:ea typeface="Arial Unicode MS"/>
                <a:cs typeface="Arial" pitchFamily="34" charset="0"/>
              </a:rPr>
              <a:t>II-1410 Alcance</a:t>
            </a:r>
            <a:r>
              <a:rPr lang="es-MX" sz="2000" dirty="0">
                <a:solidFill>
                  <a:srgbClr val="455F51">
                    <a:lumMod val="75000"/>
                  </a:srgbClr>
                </a:solidFill>
                <a:latin typeface="Arial"/>
                <a:ea typeface="Arial Unicode MS"/>
                <a:cs typeface="Arial" pitchFamily="34" charset="0"/>
              </a:rPr>
              <a:t>.</a:t>
            </a:r>
          </a:p>
        </p:txBody>
      </p:sp>
      <p:sp>
        <p:nvSpPr>
          <p:cNvPr id="32" name="Forma libre: forma 31">
            <a:extLst>
              <a:ext uri="{FF2B5EF4-FFF2-40B4-BE49-F238E27FC236}">
                <a16:creationId xmlns:a16="http://schemas.microsoft.com/office/drawing/2014/main" id="{B5859919-9488-64A0-C007-CDA2B056FC53}"/>
              </a:ext>
            </a:extLst>
          </p:cNvPr>
          <p:cNvSpPr/>
          <p:nvPr/>
        </p:nvSpPr>
        <p:spPr>
          <a:xfrm>
            <a:off x="1895454" y="2423099"/>
            <a:ext cx="7997998" cy="2484103"/>
          </a:xfrm>
          <a:custGeom>
            <a:avLst/>
            <a:gdLst>
              <a:gd name="connsiteX0" fmla="*/ 252790 w 7997998"/>
              <a:gd name="connsiteY0" fmla="*/ 0 h 2484103"/>
              <a:gd name="connsiteX1" fmla="*/ 7599183 w 7997998"/>
              <a:gd name="connsiteY1" fmla="*/ 0 h 2484103"/>
              <a:gd name="connsiteX2" fmla="*/ 7562429 w 7997998"/>
              <a:gd name="connsiteY2" fmla="*/ 68461 h 2484103"/>
              <a:gd name="connsiteX3" fmla="*/ 7548791 w 7997998"/>
              <a:gd name="connsiteY3" fmla="*/ 146685 h 2484103"/>
              <a:gd name="connsiteX4" fmla="*/ 7958784 w 7997998"/>
              <a:gd name="connsiteY4" fmla="*/ 504324 h 2484103"/>
              <a:gd name="connsiteX5" fmla="*/ 7997998 w 7997998"/>
              <a:gd name="connsiteY5" fmla="*/ 511362 h 2484103"/>
              <a:gd name="connsiteX6" fmla="*/ 7997998 w 7997998"/>
              <a:gd name="connsiteY6" fmla="*/ 2364906 h 2484103"/>
              <a:gd name="connsiteX7" fmla="*/ 7820664 w 7997998"/>
              <a:gd name="connsiteY7" fmla="*/ 2484103 h 2484103"/>
              <a:gd name="connsiteX8" fmla="*/ 255748 w 7997998"/>
              <a:gd name="connsiteY8" fmla="*/ 2484103 h 2484103"/>
              <a:gd name="connsiteX9" fmla="*/ 277884 w 7997998"/>
              <a:gd name="connsiteY9" fmla="*/ 2460522 h 2484103"/>
              <a:gd name="connsiteX10" fmla="*/ 330637 w 7997998"/>
              <a:gd name="connsiteY10" fmla="*/ 2309440 h 2484103"/>
              <a:gd name="connsiteX11" fmla="*/ 34671 w 7997998"/>
              <a:gd name="connsiteY11" fmla="*/ 1987587 h 2484103"/>
              <a:gd name="connsiteX12" fmla="*/ 0 w 7997998"/>
              <a:gd name="connsiteY12" fmla="*/ 1976706 h 2484103"/>
              <a:gd name="connsiteX13" fmla="*/ 0 w 7997998"/>
              <a:gd name="connsiteY13" fmla="*/ 510548 h 2484103"/>
              <a:gd name="connsiteX14" fmla="*/ 34671 w 7997998"/>
              <a:gd name="connsiteY14" fmla="*/ 499667 h 2484103"/>
              <a:gd name="connsiteX15" fmla="*/ 330637 w 7997998"/>
              <a:gd name="connsiteY15" fmla="*/ 177814 h 2484103"/>
              <a:gd name="connsiteX16" fmla="*/ 277884 w 7997998"/>
              <a:gd name="connsiteY16" fmla="*/ 26731 h 248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97998" h="2484103">
                <a:moveTo>
                  <a:pt x="252790" y="0"/>
                </a:moveTo>
                <a:lnTo>
                  <a:pt x="7599183" y="0"/>
                </a:lnTo>
                <a:lnTo>
                  <a:pt x="7562429" y="68461"/>
                </a:lnTo>
                <a:cubicBezTo>
                  <a:pt x="7553486" y="93728"/>
                  <a:pt x="7548791" y="119889"/>
                  <a:pt x="7548791" y="146685"/>
                </a:cubicBezTo>
                <a:cubicBezTo>
                  <a:pt x="7548791" y="307458"/>
                  <a:pt x="7717848" y="445401"/>
                  <a:pt x="7958784" y="504324"/>
                </a:cubicBezTo>
                <a:lnTo>
                  <a:pt x="7997998" y="511362"/>
                </a:lnTo>
                <a:lnTo>
                  <a:pt x="7997998" y="2364906"/>
                </a:lnTo>
                <a:lnTo>
                  <a:pt x="7820664" y="2484103"/>
                </a:lnTo>
                <a:lnTo>
                  <a:pt x="255748" y="2484103"/>
                </a:lnTo>
                <a:lnTo>
                  <a:pt x="277884" y="2460522"/>
                </a:lnTo>
                <a:cubicBezTo>
                  <a:pt x="311854" y="2414085"/>
                  <a:pt x="330637" y="2363031"/>
                  <a:pt x="330637" y="2309440"/>
                </a:cubicBezTo>
                <a:cubicBezTo>
                  <a:pt x="330637" y="2175462"/>
                  <a:pt x="213236" y="2057339"/>
                  <a:pt x="34671" y="1987587"/>
                </a:cubicBezTo>
                <a:lnTo>
                  <a:pt x="0" y="1976706"/>
                </a:lnTo>
                <a:lnTo>
                  <a:pt x="0" y="510548"/>
                </a:lnTo>
                <a:lnTo>
                  <a:pt x="34671" y="499667"/>
                </a:lnTo>
                <a:cubicBezTo>
                  <a:pt x="213236" y="429915"/>
                  <a:pt x="330637" y="311791"/>
                  <a:pt x="330637" y="177814"/>
                </a:cubicBezTo>
                <a:cubicBezTo>
                  <a:pt x="330637" y="124223"/>
                  <a:pt x="311854" y="73168"/>
                  <a:pt x="277884" y="26731"/>
                </a:cubicBezTo>
                <a:close/>
              </a:path>
            </a:pathLst>
          </a:custGeom>
          <a:solidFill>
            <a:srgbClr val="FFFF6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34" name="Forma libre: forma 33">
            <a:extLst>
              <a:ext uri="{FF2B5EF4-FFF2-40B4-BE49-F238E27FC236}">
                <a16:creationId xmlns:a16="http://schemas.microsoft.com/office/drawing/2014/main" id="{3A7DF563-2BE6-BF1C-5985-532D056543F9}"/>
              </a:ext>
            </a:extLst>
          </p:cNvPr>
          <p:cNvSpPr/>
          <p:nvPr/>
        </p:nvSpPr>
        <p:spPr>
          <a:xfrm>
            <a:off x="1895454" y="2508683"/>
            <a:ext cx="7997998" cy="2293257"/>
          </a:xfrm>
          <a:custGeom>
            <a:avLst/>
            <a:gdLst>
              <a:gd name="connsiteX0" fmla="*/ 365891 w 7997998"/>
              <a:gd name="connsiteY0" fmla="*/ 0 h 2293257"/>
              <a:gd name="connsiteX1" fmla="*/ 7595606 w 7997998"/>
              <a:gd name="connsiteY1" fmla="*/ 0 h 2293257"/>
              <a:gd name="connsiteX2" fmla="*/ 7607959 w 7997998"/>
              <a:gd name="connsiteY2" fmla="*/ 75236 h 2293257"/>
              <a:gd name="connsiteX3" fmla="*/ 7937058 w 7997998"/>
              <a:gd name="connsiteY3" fmla="*/ 354452 h 2293257"/>
              <a:gd name="connsiteX4" fmla="*/ 7997998 w 7997998"/>
              <a:gd name="connsiteY4" fmla="*/ 371906 h 2293257"/>
              <a:gd name="connsiteX5" fmla="*/ 7997998 w 7997998"/>
              <a:gd name="connsiteY5" fmla="*/ 2110147 h 2293257"/>
              <a:gd name="connsiteX6" fmla="*/ 7741441 w 7997998"/>
              <a:gd name="connsiteY6" fmla="*/ 2293257 h 2293257"/>
              <a:gd name="connsiteX7" fmla="*/ 251281 w 7997998"/>
              <a:gd name="connsiteY7" fmla="*/ 2293257 h 2293257"/>
              <a:gd name="connsiteX8" fmla="*/ 51269 w 7997998"/>
              <a:gd name="connsiteY8" fmla="*/ 1996797 h 2293257"/>
              <a:gd name="connsiteX9" fmla="*/ 0 w 7997998"/>
              <a:gd name="connsiteY9" fmla="*/ 1970826 h 2293257"/>
              <a:gd name="connsiteX10" fmla="*/ 0 w 7997998"/>
              <a:gd name="connsiteY10" fmla="*/ 364823 h 2293257"/>
              <a:gd name="connsiteX11" fmla="*/ 23857 w 7997998"/>
              <a:gd name="connsiteY11" fmla="*/ 357989 h 2293257"/>
              <a:gd name="connsiteX12" fmla="*/ 352956 w 7997998"/>
              <a:gd name="connsiteY12" fmla="*/ 78773 h 229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97998" h="2293257">
                <a:moveTo>
                  <a:pt x="365891" y="0"/>
                </a:moveTo>
                <a:lnTo>
                  <a:pt x="7595606" y="0"/>
                </a:lnTo>
                <a:lnTo>
                  <a:pt x="7607959" y="75236"/>
                </a:lnTo>
                <a:cubicBezTo>
                  <a:pt x="7647757" y="194642"/>
                  <a:pt x="7770231" y="295557"/>
                  <a:pt x="7937058" y="354452"/>
                </a:cubicBezTo>
                <a:lnTo>
                  <a:pt x="7997998" y="371906"/>
                </a:lnTo>
                <a:lnTo>
                  <a:pt x="7997998" y="2110147"/>
                </a:lnTo>
                <a:lnTo>
                  <a:pt x="7741441" y="2293257"/>
                </a:lnTo>
                <a:lnTo>
                  <a:pt x="251281" y="2293257"/>
                </a:lnTo>
                <a:cubicBezTo>
                  <a:pt x="251281" y="2177482"/>
                  <a:pt x="174847" y="2072668"/>
                  <a:pt x="51269" y="1996797"/>
                </a:cubicBezTo>
                <a:lnTo>
                  <a:pt x="0" y="1970826"/>
                </a:lnTo>
                <a:lnTo>
                  <a:pt x="0" y="364823"/>
                </a:lnTo>
                <a:lnTo>
                  <a:pt x="23857" y="357989"/>
                </a:lnTo>
                <a:cubicBezTo>
                  <a:pt x="190684" y="299094"/>
                  <a:pt x="313159" y="198179"/>
                  <a:pt x="352956" y="78773"/>
                </a:cubicBezTo>
                <a:close/>
              </a:path>
            </a:pathLst>
          </a:cu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26" name="CuadroTexto 25">
            <a:extLst>
              <a:ext uri="{FF2B5EF4-FFF2-40B4-BE49-F238E27FC236}">
                <a16:creationId xmlns:a16="http://schemas.microsoft.com/office/drawing/2014/main" id="{D55FE50D-B3E3-FD22-3D9D-D311234FC227}"/>
              </a:ext>
            </a:extLst>
          </p:cNvPr>
          <p:cNvSpPr txBox="1"/>
          <p:nvPr/>
        </p:nvSpPr>
        <p:spPr>
          <a:xfrm>
            <a:off x="2260074" y="2772598"/>
            <a:ext cx="7445829" cy="2123658"/>
          </a:xfrm>
          <a:prstGeom prst="rect">
            <a:avLst/>
          </a:prstGeom>
          <a:noFill/>
        </p:spPr>
        <p:txBody>
          <a:bodyPr wrap="square">
            <a:spAutoFit/>
          </a:bodyPr>
          <a:lstStyle/>
          <a:p>
            <a:pPr algn="just">
              <a:tabLst>
                <a:tab pos="719138" algn="l"/>
              </a:tabLst>
              <a:defRPr/>
            </a:pPr>
            <a:r>
              <a:rPr lang="es-MX" sz="2200" dirty="0">
                <a:solidFill>
                  <a:schemeClr val="tx1">
                    <a:lumMod val="95000"/>
                    <a:lumOff val="5000"/>
                  </a:schemeClr>
                </a:solidFill>
                <a:latin typeface="Arial"/>
                <a:ea typeface="Arial Unicode MS"/>
                <a:cs typeface="Arial" pitchFamily="34" charset="0"/>
              </a:rPr>
              <a:t>Establece los requisitos para tres niveles de demostración del cumplimiento/desempeño para procedimientos de examen ultrasónico (UT), equipo y personal empleado para detectar y dimensionar fallas en soldaduras y componentes para aplicaciones del Código de Construcción. </a:t>
            </a:r>
          </a:p>
        </p:txBody>
      </p:sp>
    </p:spTree>
    <p:extLst>
      <p:ext uri="{BB962C8B-B14F-4D97-AF65-F5344CB8AC3E}">
        <p14:creationId xmlns:p14="http://schemas.microsoft.com/office/powerpoint/2010/main" val="251351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2" grpId="0" animBg="1"/>
      <p:bldP spid="34"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440BB55A-AB79-26CC-0C0E-7D97D598DCA0}"/>
              </a:ext>
            </a:extLst>
          </p:cNvPr>
          <p:cNvSpPr/>
          <p:nvPr/>
        </p:nvSpPr>
        <p:spPr>
          <a:xfrm>
            <a:off x="720753" y="0"/>
            <a:ext cx="9646492"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Apéndice Mandatorio II.</a:t>
            </a:r>
          </a:p>
        </p:txBody>
      </p:sp>
      <p:sp>
        <p:nvSpPr>
          <p:cNvPr id="5" name="CuadroTexto 4">
            <a:extLst>
              <a:ext uri="{FF2B5EF4-FFF2-40B4-BE49-F238E27FC236}">
                <a16:creationId xmlns:a16="http://schemas.microsoft.com/office/drawing/2014/main" id="{76EEB513-EB18-DF92-999F-2E09F8AE7467}"/>
              </a:ext>
            </a:extLst>
          </p:cNvPr>
          <p:cNvSpPr txBox="1"/>
          <p:nvPr/>
        </p:nvSpPr>
        <p:spPr>
          <a:xfrm>
            <a:off x="720753" y="1063234"/>
            <a:ext cx="9646492" cy="461665"/>
          </a:xfrm>
          <a:prstGeom prst="rect">
            <a:avLst/>
          </a:prstGeom>
          <a:noFill/>
        </p:spPr>
        <p:txBody>
          <a:bodyPr wrap="square">
            <a:spAutoFit/>
          </a:bodyPr>
          <a:lstStyle/>
          <a:p>
            <a:pPr algn="just">
              <a:tabLst>
                <a:tab pos="719138" algn="l"/>
              </a:tabLst>
              <a:defRPr/>
            </a:pPr>
            <a:r>
              <a:rPr lang="es-MX" sz="2400" b="1" dirty="0">
                <a:solidFill>
                  <a:srgbClr val="455F51">
                    <a:lumMod val="75000"/>
                  </a:srgbClr>
                </a:solidFill>
                <a:latin typeface="Arial"/>
                <a:ea typeface="Arial Unicode MS"/>
                <a:cs typeface="Arial" pitchFamily="34" charset="0"/>
              </a:rPr>
              <a:t>II-1420. </a:t>
            </a:r>
            <a:r>
              <a:rPr lang="es-MX" sz="2400" b="1" dirty="0">
                <a:solidFill>
                  <a:schemeClr val="tx1">
                    <a:lumMod val="95000"/>
                    <a:lumOff val="5000"/>
                  </a:schemeClr>
                </a:solidFill>
                <a:latin typeface="Arial"/>
                <a:ea typeface="Arial Unicode MS"/>
                <a:cs typeface="Arial" pitchFamily="34" charset="0"/>
              </a:rPr>
              <a:t>Generalidades.</a:t>
            </a:r>
          </a:p>
        </p:txBody>
      </p:sp>
      <p:sp>
        <p:nvSpPr>
          <p:cNvPr id="6" name="10 Rectángulo">
            <a:extLst>
              <a:ext uri="{FF2B5EF4-FFF2-40B4-BE49-F238E27FC236}">
                <a16:creationId xmlns:a16="http://schemas.microsoft.com/office/drawing/2014/main" id="{F12324BB-DC43-1544-9AF3-E7D09BE73CD8}"/>
              </a:ext>
            </a:extLst>
          </p:cNvPr>
          <p:cNvSpPr/>
          <p:nvPr/>
        </p:nvSpPr>
        <p:spPr>
          <a:xfrm>
            <a:off x="430467" y="470062"/>
            <a:ext cx="9646492"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Criterios de Demostración del Cumplimiento de UT</a:t>
            </a:r>
          </a:p>
        </p:txBody>
      </p:sp>
      <p:sp>
        <p:nvSpPr>
          <p:cNvPr id="19" name="Forma libre: forma 18">
            <a:extLst>
              <a:ext uri="{FF2B5EF4-FFF2-40B4-BE49-F238E27FC236}">
                <a16:creationId xmlns:a16="http://schemas.microsoft.com/office/drawing/2014/main" id="{1ACF2EFB-D5EC-5C6D-4344-2CCEEA263CF6}"/>
              </a:ext>
            </a:extLst>
          </p:cNvPr>
          <p:cNvSpPr/>
          <p:nvPr/>
        </p:nvSpPr>
        <p:spPr>
          <a:xfrm>
            <a:off x="720753" y="1669257"/>
            <a:ext cx="9990790" cy="987563"/>
          </a:xfrm>
          <a:custGeom>
            <a:avLst/>
            <a:gdLst>
              <a:gd name="connsiteX0" fmla="*/ 480882 w 8610160"/>
              <a:gd name="connsiteY0" fmla="*/ 0 h 1117030"/>
              <a:gd name="connsiteX1" fmla="*/ 8610160 w 8610160"/>
              <a:gd name="connsiteY1" fmla="*/ 0 h 1117030"/>
              <a:gd name="connsiteX2" fmla="*/ 8263589 w 8610160"/>
              <a:gd name="connsiteY2" fmla="*/ 1117030 h 1117030"/>
              <a:gd name="connsiteX3" fmla="*/ 0 w 8610160"/>
              <a:gd name="connsiteY3" fmla="*/ 1117030 h 1117030"/>
            </a:gdLst>
            <a:ahLst/>
            <a:cxnLst>
              <a:cxn ang="0">
                <a:pos x="connsiteX0" y="connsiteY0"/>
              </a:cxn>
              <a:cxn ang="0">
                <a:pos x="connsiteX1" y="connsiteY1"/>
              </a:cxn>
              <a:cxn ang="0">
                <a:pos x="connsiteX2" y="connsiteY2"/>
              </a:cxn>
              <a:cxn ang="0">
                <a:pos x="connsiteX3" y="connsiteY3"/>
              </a:cxn>
            </a:cxnLst>
            <a:rect l="l" t="t" r="r" b="b"/>
            <a:pathLst>
              <a:path w="8610160" h="1117030">
                <a:moveTo>
                  <a:pt x="480882" y="0"/>
                </a:moveTo>
                <a:lnTo>
                  <a:pt x="8610160" y="0"/>
                </a:lnTo>
                <a:lnTo>
                  <a:pt x="8263589" y="1117030"/>
                </a:lnTo>
                <a:lnTo>
                  <a:pt x="0" y="1117030"/>
                </a:lnTo>
                <a:close/>
              </a:path>
            </a:pathLst>
          </a:custGeom>
          <a:solidFill>
            <a:schemeClr val="accent6">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p>
        </p:txBody>
      </p:sp>
      <p:sp>
        <p:nvSpPr>
          <p:cNvPr id="20" name="Forma libre: forma 19">
            <a:extLst>
              <a:ext uri="{FF2B5EF4-FFF2-40B4-BE49-F238E27FC236}">
                <a16:creationId xmlns:a16="http://schemas.microsoft.com/office/drawing/2014/main" id="{D3874D2E-2161-A256-DD46-FDD4F56B22C7}"/>
              </a:ext>
            </a:extLst>
          </p:cNvPr>
          <p:cNvSpPr/>
          <p:nvPr/>
        </p:nvSpPr>
        <p:spPr>
          <a:xfrm>
            <a:off x="1596571" y="1794892"/>
            <a:ext cx="8770674" cy="742750"/>
          </a:xfrm>
          <a:custGeom>
            <a:avLst/>
            <a:gdLst>
              <a:gd name="connsiteX0" fmla="*/ 480882 w 8610160"/>
              <a:gd name="connsiteY0" fmla="*/ 0 h 1117030"/>
              <a:gd name="connsiteX1" fmla="*/ 8610160 w 8610160"/>
              <a:gd name="connsiteY1" fmla="*/ 0 h 1117030"/>
              <a:gd name="connsiteX2" fmla="*/ 8263589 w 8610160"/>
              <a:gd name="connsiteY2" fmla="*/ 1117030 h 1117030"/>
              <a:gd name="connsiteX3" fmla="*/ 0 w 8610160"/>
              <a:gd name="connsiteY3" fmla="*/ 1117030 h 1117030"/>
            </a:gdLst>
            <a:ahLst/>
            <a:cxnLst>
              <a:cxn ang="0">
                <a:pos x="connsiteX0" y="connsiteY0"/>
              </a:cxn>
              <a:cxn ang="0">
                <a:pos x="connsiteX1" y="connsiteY1"/>
              </a:cxn>
              <a:cxn ang="0">
                <a:pos x="connsiteX2" y="connsiteY2"/>
              </a:cxn>
              <a:cxn ang="0">
                <a:pos x="connsiteX3" y="connsiteY3"/>
              </a:cxn>
            </a:cxnLst>
            <a:rect l="l" t="t" r="r" b="b"/>
            <a:pathLst>
              <a:path w="8610160" h="1117030">
                <a:moveTo>
                  <a:pt x="480882" y="0"/>
                </a:moveTo>
                <a:lnTo>
                  <a:pt x="8610160" y="0"/>
                </a:lnTo>
                <a:lnTo>
                  <a:pt x="8263589" y="1117030"/>
                </a:lnTo>
                <a:lnTo>
                  <a:pt x="0" y="1117030"/>
                </a:lnTo>
                <a:close/>
              </a:path>
            </a:pathLst>
          </a:cu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21" name="CuadroTexto 20">
            <a:extLst>
              <a:ext uri="{FF2B5EF4-FFF2-40B4-BE49-F238E27FC236}">
                <a16:creationId xmlns:a16="http://schemas.microsoft.com/office/drawing/2014/main" id="{CF3AE8FD-2C26-8705-1A22-87C876E2230B}"/>
              </a:ext>
            </a:extLst>
          </p:cNvPr>
          <p:cNvSpPr txBox="1"/>
          <p:nvPr/>
        </p:nvSpPr>
        <p:spPr>
          <a:xfrm>
            <a:off x="2230560" y="1824853"/>
            <a:ext cx="7730880" cy="707886"/>
          </a:xfrm>
          <a:prstGeom prst="rect">
            <a:avLst/>
          </a:prstGeom>
          <a:noFill/>
        </p:spPr>
        <p:txBody>
          <a:bodyPr wrap="square">
            <a:spAutoFit/>
          </a:bodyPr>
          <a:lstStyle/>
          <a:p>
            <a:pPr algn="just">
              <a:tabLst>
                <a:tab pos="363538" algn="l"/>
                <a:tab pos="719138" algn="l"/>
              </a:tabLst>
              <a:defRPr/>
            </a:pPr>
            <a:r>
              <a:rPr lang="es-MX" sz="2000" dirty="0">
                <a:solidFill>
                  <a:srgbClr val="455F51">
                    <a:lumMod val="75000"/>
                  </a:srgbClr>
                </a:solidFill>
                <a:latin typeface="Arial"/>
                <a:ea typeface="Arial Unicode MS"/>
                <a:cs typeface="Arial" pitchFamily="34" charset="0"/>
              </a:rPr>
              <a:t>El personal técnico debe estar calificado de acuerdo con la práctica escrita del empleador: SNT-TC-1A o CP-189.</a:t>
            </a:r>
          </a:p>
        </p:txBody>
      </p:sp>
      <p:sp>
        <p:nvSpPr>
          <p:cNvPr id="22" name="CuadroTexto 21">
            <a:extLst>
              <a:ext uri="{FF2B5EF4-FFF2-40B4-BE49-F238E27FC236}">
                <a16:creationId xmlns:a16="http://schemas.microsoft.com/office/drawing/2014/main" id="{9774EC9B-6303-AFE8-D40C-195E4B177ECE}"/>
              </a:ext>
            </a:extLst>
          </p:cNvPr>
          <p:cNvSpPr txBox="1"/>
          <p:nvPr/>
        </p:nvSpPr>
        <p:spPr>
          <a:xfrm>
            <a:off x="1214697" y="1880290"/>
            <a:ext cx="577954" cy="523220"/>
          </a:xfrm>
          <a:prstGeom prst="rect">
            <a:avLst/>
          </a:prstGeom>
          <a:noFill/>
        </p:spPr>
        <p:txBody>
          <a:bodyPr wrap="square">
            <a:spAutoFit/>
          </a:bodyPr>
          <a:lstStyle/>
          <a:p>
            <a:pPr marL="261938" indent="-261938" algn="just">
              <a:tabLst>
                <a:tab pos="363538" algn="l"/>
                <a:tab pos="719138" algn="l"/>
              </a:tabLst>
              <a:defRPr/>
            </a:pPr>
            <a:r>
              <a:rPr lang="es-MX" sz="2800" dirty="0">
                <a:solidFill>
                  <a:schemeClr val="tx1">
                    <a:lumMod val="95000"/>
                    <a:lumOff val="5000"/>
                  </a:schemeClr>
                </a:solidFill>
                <a:latin typeface="Arial"/>
                <a:ea typeface="Arial Unicode MS"/>
                <a:cs typeface="Arial" pitchFamily="34" charset="0"/>
              </a:rPr>
              <a:t>1)</a:t>
            </a:r>
          </a:p>
        </p:txBody>
      </p:sp>
      <p:sp>
        <p:nvSpPr>
          <p:cNvPr id="23" name="Forma libre: forma 22">
            <a:extLst>
              <a:ext uri="{FF2B5EF4-FFF2-40B4-BE49-F238E27FC236}">
                <a16:creationId xmlns:a16="http://schemas.microsoft.com/office/drawing/2014/main" id="{47C88E73-B462-F4C8-E8BD-40CFB4647D1B}"/>
              </a:ext>
            </a:extLst>
          </p:cNvPr>
          <p:cNvSpPr/>
          <p:nvPr/>
        </p:nvSpPr>
        <p:spPr>
          <a:xfrm>
            <a:off x="430467" y="2867853"/>
            <a:ext cx="9990790" cy="987563"/>
          </a:xfrm>
          <a:custGeom>
            <a:avLst/>
            <a:gdLst>
              <a:gd name="connsiteX0" fmla="*/ 480882 w 8610160"/>
              <a:gd name="connsiteY0" fmla="*/ 0 h 1117030"/>
              <a:gd name="connsiteX1" fmla="*/ 8610160 w 8610160"/>
              <a:gd name="connsiteY1" fmla="*/ 0 h 1117030"/>
              <a:gd name="connsiteX2" fmla="*/ 8263589 w 8610160"/>
              <a:gd name="connsiteY2" fmla="*/ 1117030 h 1117030"/>
              <a:gd name="connsiteX3" fmla="*/ 0 w 8610160"/>
              <a:gd name="connsiteY3" fmla="*/ 1117030 h 1117030"/>
            </a:gdLst>
            <a:ahLst/>
            <a:cxnLst>
              <a:cxn ang="0">
                <a:pos x="connsiteX0" y="connsiteY0"/>
              </a:cxn>
              <a:cxn ang="0">
                <a:pos x="connsiteX1" y="connsiteY1"/>
              </a:cxn>
              <a:cxn ang="0">
                <a:pos x="connsiteX2" y="connsiteY2"/>
              </a:cxn>
              <a:cxn ang="0">
                <a:pos x="connsiteX3" y="connsiteY3"/>
              </a:cxn>
            </a:cxnLst>
            <a:rect l="l" t="t" r="r" b="b"/>
            <a:pathLst>
              <a:path w="8610160" h="1117030">
                <a:moveTo>
                  <a:pt x="480882" y="0"/>
                </a:moveTo>
                <a:lnTo>
                  <a:pt x="8610160" y="0"/>
                </a:lnTo>
                <a:lnTo>
                  <a:pt x="8263589" y="1117030"/>
                </a:lnTo>
                <a:lnTo>
                  <a:pt x="0" y="1117030"/>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24" name="Forma libre: forma 23">
            <a:extLst>
              <a:ext uri="{FF2B5EF4-FFF2-40B4-BE49-F238E27FC236}">
                <a16:creationId xmlns:a16="http://schemas.microsoft.com/office/drawing/2014/main" id="{9153ED95-9867-0400-963D-AF17982A2BE3}"/>
              </a:ext>
            </a:extLst>
          </p:cNvPr>
          <p:cNvSpPr/>
          <p:nvPr/>
        </p:nvSpPr>
        <p:spPr>
          <a:xfrm>
            <a:off x="1284787" y="2990259"/>
            <a:ext cx="8770674" cy="742750"/>
          </a:xfrm>
          <a:custGeom>
            <a:avLst/>
            <a:gdLst>
              <a:gd name="connsiteX0" fmla="*/ 480882 w 8610160"/>
              <a:gd name="connsiteY0" fmla="*/ 0 h 1117030"/>
              <a:gd name="connsiteX1" fmla="*/ 8610160 w 8610160"/>
              <a:gd name="connsiteY1" fmla="*/ 0 h 1117030"/>
              <a:gd name="connsiteX2" fmla="*/ 8263589 w 8610160"/>
              <a:gd name="connsiteY2" fmla="*/ 1117030 h 1117030"/>
              <a:gd name="connsiteX3" fmla="*/ 0 w 8610160"/>
              <a:gd name="connsiteY3" fmla="*/ 1117030 h 1117030"/>
            </a:gdLst>
            <a:ahLst/>
            <a:cxnLst>
              <a:cxn ang="0">
                <a:pos x="connsiteX0" y="connsiteY0"/>
              </a:cxn>
              <a:cxn ang="0">
                <a:pos x="connsiteX1" y="connsiteY1"/>
              </a:cxn>
              <a:cxn ang="0">
                <a:pos x="connsiteX2" y="connsiteY2"/>
              </a:cxn>
              <a:cxn ang="0">
                <a:pos x="connsiteX3" y="connsiteY3"/>
              </a:cxn>
            </a:cxnLst>
            <a:rect l="l" t="t" r="r" b="b"/>
            <a:pathLst>
              <a:path w="8610160" h="1117030">
                <a:moveTo>
                  <a:pt x="480882" y="0"/>
                </a:moveTo>
                <a:lnTo>
                  <a:pt x="8610160" y="0"/>
                </a:lnTo>
                <a:lnTo>
                  <a:pt x="8263589" y="1117030"/>
                </a:lnTo>
                <a:lnTo>
                  <a:pt x="0" y="1117030"/>
                </a:ln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25" name="CuadroTexto 24">
            <a:extLst>
              <a:ext uri="{FF2B5EF4-FFF2-40B4-BE49-F238E27FC236}">
                <a16:creationId xmlns:a16="http://schemas.microsoft.com/office/drawing/2014/main" id="{26B10E31-3328-11E3-27EA-F8143FDD4EC5}"/>
              </a:ext>
            </a:extLst>
          </p:cNvPr>
          <p:cNvSpPr txBox="1"/>
          <p:nvPr/>
        </p:nvSpPr>
        <p:spPr>
          <a:xfrm>
            <a:off x="1770743" y="3032379"/>
            <a:ext cx="8026400" cy="707886"/>
          </a:xfrm>
          <a:prstGeom prst="rect">
            <a:avLst/>
          </a:prstGeom>
          <a:noFill/>
        </p:spPr>
        <p:txBody>
          <a:bodyPr wrap="square">
            <a:spAutoFit/>
          </a:bodyPr>
          <a:lstStyle/>
          <a:p>
            <a:pPr algn="just">
              <a:tabLst>
                <a:tab pos="719138" algn="l"/>
              </a:tabLst>
              <a:defRPr/>
            </a:pPr>
            <a:r>
              <a:rPr lang="es-MX" sz="2000" dirty="0">
                <a:solidFill>
                  <a:schemeClr val="tx1">
                    <a:lumMod val="95000"/>
                    <a:lumOff val="5000"/>
                  </a:schemeClr>
                </a:solidFill>
                <a:latin typeface="Arial"/>
                <a:ea typeface="Arial Unicode MS"/>
                <a:cs typeface="Arial" pitchFamily="34" charset="0"/>
              </a:rPr>
              <a:t>La selección del nivel de rigor debe estar de acuerdo con la sección del código de referencia o el definido por el usuario/propietario. </a:t>
            </a:r>
          </a:p>
        </p:txBody>
      </p:sp>
      <p:sp>
        <p:nvSpPr>
          <p:cNvPr id="26" name="CuadroTexto 25">
            <a:extLst>
              <a:ext uri="{FF2B5EF4-FFF2-40B4-BE49-F238E27FC236}">
                <a16:creationId xmlns:a16="http://schemas.microsoft.com/office/drawing/2014/main" id="{CD7EB267-BB8F-0207-BF44-510D3D9D1C51}"/>
              </a:ext>
            </a:extLst>
          </p:cNvPr>
          <p:cNvSpPr txBox="1"/>
          <p:nvPr/>
        </p:nvSpPr>
        <p:spPr>
          <a:xfrm>
            <a:off x="913662" y="3082163"/>
            <a:ext cx="602069" cy="461665"/>
          </a:xfrm>
          <a:prstGeom prst="rect">
            <a:avLst/>
          </a:prstGeom>
          <a:noFill/>
        </p:spPr>
        <p:txBody>
          <a:bodyPr wrap="square">
            <a:spAutoFit/>
          </a:bodyPr>
          <a:lstStyle/>
          <a:p>
            <a:pPr algn="just">
              <a:tabLst>
                <a:tab pos="719138" algn="l"/>
              </a:tabLst>
              <a:defRPr/>
            </a:pPr>
            <a:r>
              <a:rPr lang="es-MX" sz="2400" dirty="0">
                <a:solidFill>
                  <a:srgbClr val="455F51">
                    <a:lumMod val="75000"/>
                  </a:srgbClr>
                </a:solidFill>
                <a:latin typeface="Arial"/>
                <a:ea typeface="Arial Unicode MS"/>
                <a:cs typeface="Arial" pitchFamily="34" charset="0"/>
              </a:rPr>
              <a:t>2)</a:t>
            </a:r>
          </a:p>
        </p:txBody>
      </p:sp>
      <p:sp>
        <p:nvSpPr>
          <p:cNvPr id="27" name="Forma libre: forma 26">
            <a:extLst>
              <a:ext uri="{FF2B5EF4-FFF2-40B4-BE49-F238E27FC236}">
                <a16:creationId xmlns:a16="http://schemas.microsoft.com/office/drawing/2014/main" id="{BA5BFF5D-E83C-70F8-D81A-B8CC7A0C1C6A}"/>
              </a:ext>
            </a:extLst>
          </p:cNvPr>
          <p:cNvSpPr/>
          <p:nvPr/>
        </p:nvSpPr>
        <p:spPr>
          <a:xfrm>
            <a:off x="258318" y="4096674"/>
            <a:ext cx="9990790" cy="987563"/>
          </a:xfrm>
          <a:custGeom>
            <a:avLst/>
            <a:gdLst>
              <a:gd name="connsiteX0" fmla="*/ 480882 w 8610160"/>
              <a:gd name="connsiteY0" fmla="*/ 0 h 1117030"/>
              <a:gd name="connsiteX1" fmla="*/ 8610160 w 8610160"/>
              <a:gd name="connsiteY1" fmla="*/ 0 h 1117030"/>
              <a:gd name="connsiteX2" fmla="*/ 8263589 w 8610160"/>
              <a:gd name="connsiteY2" fmla="*/ 1117030 h 1117030"/>
              <a:gd name="connsiteX3" fmla="*/ 0 w 8610160"/>
              <a:gd name="connsiteY3" fmla="*/ 1117030 h 1117030"/>
            </a:gdLst>
            <a:ahLst/>
            <a:cxnLst>
              <a:cxn ang="0">
                <a:pos x="connsiteX0" y="connsiteY0"/>
              </a:cxn>
              <a:cxn ang="0">
                <a:pos x="connsiteX1" y="connsiteY1"/>
              </a:cxn>
              <a:cxn ang="0">
                <a:pos x="connsiteX2" y="connsiteY2"/>
              </a:cxn>
              <a:cxn ang="0">
                <a:pos x="connsiteX3" y="connsiteY3"/>
              </a:cxn>
            </a:cxnLst>
            <a:rect l="l" t="t" r="r" b="b"/>
            <a:pathLst>
              <a:path w="8610160" h="1117030">
                <a:moveTo>
                  <a:pt x="480882" y="0"/>
                </a:moveTo>
                <a:lnTo>
                  <a:pt x="8610160" y="0"/>
                </a:lnTo>
                <a:lnTo>
                  <a:pt x="8263589" y="1117030"/>
                </a:lnTo>
                <a:lnTo>
                  <a:pt x="0" y="1117030"/>
                </a:lnTo>
                <a:close/>
              </a:path>
            </a:pathLst>
          </a:custGeom>
          <a:solidFill>
            <a:schemeClr val="accent1">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29" name="Forma libre: forma 28">
            <a:extLst>
              <a:ext uri="{FF2B5EF4-FFF2-40B4-BE49-F238E27FC236}">
                <a16:creationId xmlns:a16="http://schemas.microsoft.com/office/drawing/2014/main" id="{DD6C974A-438E-B29D-F288-B3929FF2F38A}"/>
              </a:ext>
            </a:extLst>
          </p:cNvPr>
          <p:cNvSpPr/>
          <p:nvPr/>
        </p:nvSpPr>
        <p:spPr>
          <a:xfrm>
            <a:off x="1040525" y="4227664"/>
            <a:ext cx="8770674" cy="742750"/>
          </a:xfrm>
          <a:custGeom>
            <a:avLst/>
            <a:gdLst>
              <a:gd name="connsiteX0" fmla="*/ 480882 w 8610160"/>
              <a:gd name="connsiteY0" fmla="*/ 0 h 1117030"/>
              <a:gd name="connsiteX1" fmla="*/ 8610160 w 8610160"/>
              <a:gd name="connsiteY1" fmla="*/ 0 h 1117030"/>
              <a:gd name="connsiteX2" fmla="*/ 8263589 w 8610160"/>
              <a:gd name="connsiteY2" fmla="*/ 1117030 h 1117030"/>
              <a:gd name="connsiteX3" fmla="*/ 0 w 8610160"/>
              <a:gd name="connsiteY3" fmla="*/ 1117030 h 1117030"/>
            </a:gdLst>
            <a:ahLst/>
            <a:cxnLst>
              <a:cxn ang="0">
                <a:pos x="connsiteX0" y="connsiteY0"/>
              </a:cxn>
              <a:cxn ang="0">
                <a:pos x="connsiteX1" y="connsiteY1"/>
              </a:cxn>
              <a:cxn ang="0">
                <a:pos x="connsiteX2" y="connsiteY2"/>
              </a:cxn>
              <a:cxn ang="0">
                <a:pos x="connsiteX3" y="connsiteY3"/>
              </a:cxn>
            </a:cxnLst>
            <a:rect l="l" t="t" r="r" b="b"/>
            <a:pathLst>
              <a:path w="8610160" h="1117030">
                <a:moveTo>
                  <a:pt x="480882" y="0"/>
                </a:moveTo>
                <a:lnTo>
                  <a:pt x="8610160" y="0"/>
                </a:lnTo>
                <a:lnTo>
                  <a:pt x="8263589" y="1117030"/>
                </a:lnTo>
                <a:lnTo>
                  <a:pt x="0" y="1117030"/>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30" name="CuadroTexto 29">
            <a:extLst>
              <a:ext uri="{FF2B5EF4-FFF2-40B4-BE49-F238E27FC236}">
                <a16:creationId xmlns:a16="http://schemas.microsoft.com/office/drawing/2014/main" id="{384578C4-61EA-532B-FE05-616C04AA8BC7}"/>
              </a:ext>
            </a:extLst>
          </p:cNvPr>
          <p:cNvSpPr txBox="1"/>
          <p:nvPr/>
        </p:nvSpPr>
        <p:spPr>
          <a:xfrm>
            <a:off x="1478434" y="4258895"/>
            <a:ext cx="8034669" cy="707886"/>
          </a:xfrm>
          <a:prstGeom prst="rect">
            <a:avLst/>
          </a:prstGeom>
          <a:noFill/>
        </p:spPr>
        <p:txBody>
          <a:bodyPr wrap="square">
            <a:spAutoFit/>
          </a:bodyPr>
          <a:lstStyle/>
          <a:p>
            <a:pPr algn="just">
              <a:tabLst>
                <a:tab pos="719138" algn="l"/>
              </a:tabLst>
              <a:defRPr/>
            </a:pPr>
            <a:r>
              <a:rPr lang="es-MX" sz="2000" dirty="0">
                <a:solidFill>
                  <a:schemeClr val="tx1">
                    <a:lumMod val="95000"/>
                    <a:lumOff val="5000"/>
                  </a:schemeClr>
                </a:solidFill>
                <a:latin typeface="Arial"/>
                <a:ea typeface="Arial Unicode MS"/>
                <a:cs typeface="Arial" pitchFamily="34" charset="0"/>
              </a:rPr>
              <a:t>Cada organización que realice UT debe calificar sus procedimientos, equipos y personal. </a:t>
            </a:r>
          </a:p>
        </p:txBody>
      </p:sp>
      <p:sp>
        <p:nvSpPr>
          <p:cNvPr id="31" name="CuadroTexto 30">
            <a:extLst>
              <a:ext uri="{FF2B5EF4-FFF2-40B4-BE49-F238E27FC236}">
                <a16:creationId xmlns:a16="http://schemas.microsoft.com/office/drawing/2014/main" id="{A4FADE8D-29C5-E606-7051-8B3184A39217}"/>
              </a:ext>
            </a:extLst>
          </p:cNvPr>
          <p:cNvSpPr txBox="1"/>
          <p:nvPr/>
        </p:nvSpPr>
        <p:spPr>
          <a:xfrm>
            <a:off x="679181" y="4359114"/>
            <a:ext cx="537028" cy="523220"/>
          </a:xfrm>
          <a:prstGeom prst="rect">
            <a:avLst/>
          </a:prstGeom>
          <a:noFill/>
        </p:spPr>
        <p:txBody>
          <a:bodyPr wrap="square">
            <a:spAutoFit/>
          </a:bodyPr>
          <a:lstStyle/>
          <a:p>
            <a:pPr algn="just">
              <a:tabLst>
                <a:tab pos="719138" algn="l"/>
              </a:tabLst>
              <a:defRPr/>
            </a:pPr>
            <a:r>
              <a:rPr lang="es-MX" sz="2800" dirty="0">
                <a:solidFill>
                  <a:schemeClr val="tx1">
                    <a:lumMod val="95000"/>
                    <a:lumOff val="5000"/>
                  </a:schemeClr>
                </a:solidFill>
                <a:latin typeface="Arial"/>
                <a:ea typeface="Arial Unicode MS"/>
                <a:cs typeface="Arial" pitchFamily="34" charset="0"/>
              </a:rPr>
              <a:t>3)</a:t>
            </a:r>
          </a:p>
        </p:txBody>
      </p:sp>
      <p:sp>
        <p:nvSpPr>
          <p:cNvPr id="32" name="Forma libre: forma 31">
            <a:extLst>
              <a:ext uri="{FF2B5EF4-FFF2-40B4-BE49-F238E27FC236}">
                <a16:creationId xmlns:a16="http://schemas.microsoft.com/office/drawing/2014/main" id="{6A270B08-16C2-4AA3-7D23-F6C88E703C28}"/>
              </a:ext>
            </a:extLst>
          </p:cNvPr>
          <p:cNvSpPr/>
          <p:nvPr/>
        </p:nvSpPr>
        <p:spPr>
          <a:xfrm>
            <a:off x="0" y="5304113"/>
            <a:ext cx="9990790" cy="1309214"/>
          </a:xfrm>
          <a:custGeom>
            <a:avLst/>
            <a:gdLst>
              <a:gd name="connsiteX0" fmla="*/ 480882 w 8610160"/>
              <a:gd name="connsiteY0" fmla="*/ 0 h 1117030"/>
              <a:gd name="connsiteX1" fmla="*/ 8610160 w 8610160"/>
              <a:gd name="connsiteY1" fmla="*/ 0 h 1117030"/>
              <a:gd name="connsiteX2" fmla="*/ 8263589 w 8610160"/>
              <a:gd name="connsiteY2" fmla="*/ 1117030 h 1117030"/>
              <a:gd name="connsiteX3" fmla="*/ 0 w 8610160"/>
              <a:gd name="connsiteY3" fmla="*/ 1117030 h 1117030"/>
            </a:gdLst>
            <a:ahLst/>
            <a:cxnLst>
              <a:cxn ang="0">
                <a:pos x="connsiteX0" y="connsiteY0"/>
              </a:cxn>
              <a:cxn ang="0">
                <a:pos x="connsiteX1" y="connsiteY1"/>
              </a:cxn>
              <a:cxn ang="0">
                <a:pos x="connsiteX2" y="connsiteY2"/>
              </a:cxn>
              <a:cxn ang="0">
                <a:pos x="connsiteX3" y="connsiteY3"/>
              </a:cxn>
            </a:cxnLst>
            <a:rect l="l" t="t" r="r" b="b"/>
            <a:pathLst>
              <a:path w="8610160" h="1117030">
                <a:moveTo>
                  <a:pt x="480882" y="0"/>
                </a:moveTo>
                <a:lnTo>
                  <a:pt x="8610160" y="0"/>
                </a:lnTo>
                <a:lnTo>
                  <a:pt x="8263589" y="1117030"/>
                </a:lnTo>
                <a:lnTo>
                  <a:pt x="0" y="1117030"/>
                </a:lnTo>
                <a:close/>
              </a:path>
            </a:pathLst>
          </a:custGeom>
          <a:solidFill>
            <a:srgbClr val="FFFF66"/>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33" name="Forma libre: forma 32">
            <a:extLst>
              <a:ext uri="{FF2B5EF4-FFF2-40B4-BE49-F238E27FC236}">
                <a16:creationId xmlns:a16="http://schemas.microsoft.com/office/drawing/2014/main" id="{CCF39772-A5C8-E55E-3589-DE9D7029C414}"/>
              </a:ext>
            </a:extLst>
          </p:cNvPr>
          <p:cNvSpPr/>
          <p:nvPr/>
        </p:nvSpPr>
        <p:spPr>
          <a:xfrm>
            <a:off x="602248" y="5453370"/>
            <a:ext cx="8770674" cy="1010700"/>
          </a:xfrm>
          <a:custGeom>
            <a:avLst/>
            <a:gdLst>
              <a:gd name="connsiteX0" fmla="*/ 480882 w 8610160"/>
              <a:gd name="connsiteY0" fmla="*/ 0 h 1117030"/>
              <a:gd name="connsiteX1" fmla="*/ 8610160 w 8610160"/>
              <a:gd name="connsiteY1" fmla="*/ 0 h 1117030"/>
              <a:gd name="connsiteX2" fmla="*/ 8263589 w 8610160"/>
              <a:gd name="connsiteY2" fmla="*/ 1117030 h 1117030"/>
              <a:gd name="connsiteX3" fmla="*/ 0 w 8610160"/>
              <a:gd name="connsiteY3" fmla="*/ 1117030 h 1117030"/>
            </a:gdLst>
            <a:ahLst/>
            <a:cxnLst>
              <a:cxn ang="0">
                <a:pos x="connsiteX0" y="connsiteY0"/>
              </a:cxn>
              <a:cxn ang="0">
                <a:pos x="connsiteX1" y="connsiteY1"/>
              </a:cxn>
              <a:cxn ang="0">
                <a:pos x="connsiteX2" y="connsiteY2"/>
              </a:cxn>
              <a:cxn ang="0">
                <a:pos x="connsiteX3" y="connsiteY3"/>
              </a:cxn>
            </a:cxnLst>
            <a:rect l="l" t="t" r="r" b="b"/>
            <a:pathLst>
              <a:path w="8610160" h="1117030">
                <a:moveTo>
                  <a:pt x="480882" y="0"/>
                </a:moveTo>
                <a:lnTo>
                  <a:pt x="8610160" y="0"/>
                </a:lnTo>
                <a:lnTo>
                  <a:pt x="8263589" y="1117030"/>
                </a:lnTo>
                <a:lnTo>
                  <a:pt x="0" y="111703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34" name="CuadroTexto 33">
            <a:extLst>
              <a:ext uri="{FF2B5EF4-FFF2-40B4-BE49-F238E27FC236}">
                <a16:creationId xmlns:a16="http://schemas.microsoft.com/office/drawing/2014/main" id="{4DD02D1A-399E-1EE0-3BC4-AE1E3E386E1A}"/>
              </a:ext>
            </a:extLst>
          </p:cNvPr>
          <p:cNvSpPr txBox="1"/>
          <p:nvPr/>
        </p:nvSpPr>
        <p:spPr>
          <a:xfrm>
            <a:off x="1125244" y="5448407"/>
            <a:ext cx="8036209" cy="1015663"/>
          </a:xfrm>
          <a:prstGeom prst="rect">
            <a:avLst/>
          </a:prstGeom>
          <a:noFill/>
        </p:spPr>
        <p:txBody>
          <a:bodyPr wrap="square">
            <a:spAutoFit/>
          </a:bodyPr>
          <a:lstStyle/>
          <a:p>
            <a:pPr algn="just">
              <a:tabLst>
                <a:tab pos="719138" algn="l"/>
              </a:tabLst>
              <a:defRPr/>
            </a:pPr>
            <a:r>
              <a:rPr lang="es-MX" sz="2000" dirty="0">
                <a:solidFill>
                  <a:schemeClr val="tx1">
                    <a:lumMod val="95000"/>
                    <a:lumOff val="5000"/>
                  </a:schemeClr>
                </a:solidFill>
                <a:latin typeface="Arial"/>
                <a:ea typeface="Arial Unicode MS"/>
                <a:cs typeface="Arial" pitchFamily="34" charset="0"/>
              </a:rPr>
              <a:t>Los requisitos de demostración del cumplimiento son aplicables para todo el personal que detecte, registre o interprete indicaciones o dimensione fallas. </a:t>
            </a:r>
          </a:p>
        </p:txBody>
      </p:sp>
      <p:sp>
        <p:nvSpPr>
          <p:cNvPr id="35" name="CuadroTexto 34">
            <a:extLst>
              <a:ext uri="{FF2B5EF4-FFF2-40B4-BE49-F238E27FC236}">
                <a16:creationId xmlns:a16="http://schemas.microsoft.com/office/drawing/2014/main" id="{15C6A31F-6A5A-8244-1214-38E7139AB573}"/>
              </a:ext>
            </a:extLst>
          </p:cNvPr>
          <p:cNvSpPr txBox="1"/>
          <p:nvPr/>
        </p:nvSpPr>
        <p:spPr>
          <a:xfrm>
            <a:off x="270486" y="5694628"/>
            <a:ext cx="537028" cy="523220"/>
          </a:xfrm>
          <a:prstGeom prst="rect">
            <a:avLst/>
          </a:prstGeom>
          <a:noFill/>
        </p:spPr>
        <p:txBody>
          <a:bodyPr wrap="square">
            <a:spAutoFit/>
          </a:bodyPr>
          <a:lstStyle/>
          <a:p>
            <a:pPr algn="just">
              <a:tabLst>
                <a:tab pos="719138" algn="l"/>
              </a:tabLst>
              <a:defRPr/>
            </a:pPr>
            <a:r>
              <a:rPr lang="es-MX" sz="2800" dirty="0">
                <a:solidFill>
                  <a:schemeClr val="accent6">
                    <a:lumMod val="50000"/>
                  </a:schemeClr>
                </a:solidFill>
                <a:latin typeface="Arial"/>
                <a:ea typeface="Arial Unicode MS"/>
                <a:cs typeface="Arial" pitchFamily="34" charset="0"/>
              </a:rPr>
              <a:t>4)</a:t>
            </a:r>
          </a:p>
        </p:txBody>
      </p:sp>
    </p:spTree>
    <p:extLst>
      <p:ext uri="{BB962C8B-B14F-4D97-AF65-F5344CB8AC3E}">
        <p14:creationId xmlns:p14="http://schemas.microsoft.com/office/powerpoint/2010/main" val="36689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inVertical)">
                                      <p:cBhvr>
                                        <p:cTn id="52" dur="500"/>
                                        <p:tgtEl>
                                          <p:spTgt spid="3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barn(inVertical)">
                                      <p:cBhvr>
                                        <p:cTn id="58" dur="500"/>
                                        <p:tgtEl>
                                          <p:spTgt spid="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arn(inVertical)">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9" grpId="0" animBg="1"/>
      <p:bldP spid="20" grpId="0" animBg="1"/>
      <p:bldP spid="21" grpId="0"/>
      <p:bldP spid="22" grpId="0"/>
      <p:bldP spid="23" grpId="0" animBg="1"/>
      <p:bldP spid="24" grpId="0" animBg="1"/>
      <p:bldP spid="25" grpId="0"/>
      <p:bldP spid="26" grpId="0"/>
      <p:bldP spid="27" grpId="0" animBg="1"/>
      <p:bldP spid="29" grpId="0" animBg="1"/>
      <p:bldP spid="30" grpId="0"/>
      <p:bldP spid="31" grpId="0"/>
      <p:bldP spid="32" grpId="0" animBg="1"/>
      <p:bldP spid="33" grpId="0" animBg="1"/>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ángulo: esquina doblada 15">
            <a:extLst>
              <a:ext uri="{FF2B5EF4-FFF2-40B4-BE49-F238E27FC236}">
                <a16:creationId xmlns:a16="http://schemas.microsoft.com/office/drawing/2014/main" id="{A23FABF1-9197-1261-62CA-D47BDA669FE3}"/>
              </a:ext>
            </a:extLst>
          </p:cNvPr>
          <p:cNvSpPr/>
          <p:nvPr/>
        </p:nvSpPr>
        <p:spPr>
          <a:xfrm>
            <a:off x="126018" y="1959033"/>
            <a:ext cx="4580453" cy="4890183"/>
          </a:xfrm>
          <a:prstGeom prst="foldedCorner">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10 Rectángulo">
            <a:extLst>
              <a:ext uri="{FF2B5EF4-FFF2-40B4-BE49-F238E27FC236}">
                <a16:creationId xmlns:a16="http://schemas.microsoft.com/office/drawing/2014/main" id="{9D0BE560-734E-FD52-6164-ADC78E777F85}"/>
              </a:ext>
            </a:extLst>
          </p:cNvPr>
          <p:cNvSpPr/>
          <p:nvPr/>
        </p:nvSpPr>
        <p:spPr>
          <a:xfrm>
            <a:off x="1040067" y="8784"/>
            <a:ext cx="9646492" cy="461665"/>
          </a:xfrm>
          <a:prstGeom prst="rect">
            <a:avLst/>
          </a:prstGeom>
        </p:spPr>
        <p:txBody>
          <a:bodyPr wrap="square">
            <a:spAutoFit/>
          </a:bodyPr>
          <a:lstStyle/>
          <a:p>
            <a:pPr algn="ctr">
              <a:tabLst>
                <a:tab pos="581025" algn="l"/>
              </a:tabLst>
            </a:pPr>
            <a:r>
              <a:rPr lang="es-ES_tradnl" sz="2400" b="1" dirty="0">
                <a:solidFill>
                  <a:schemeClr val="accent6">
                    <a:lumMod val="50000"/>
                  </a:schemeClr>
                </a:solidFill>
                <a:effectLst>
                  <a:glow rad="228600">
                    <a:srgbClr val="549E39">
                      <a:satMod val="175000"/>
                      <a:alpha val="40000"/>
                    </a:srgbClr>
                  </a:glow>
                </a:effectLst>
                <a:latin typeface="Arial"/>
                <a:cs typeface="Arial" pitchFamily="34" charset="0"/>
              </a:rPr>
              <a:t>Apéndice Mandatorio II.</a:t>
            </a:r>
          </a:p>
        </p:txBody>
      </p:sp>
      <p:sp>
        <p:nvSpPr>
          <p:cNvPr id="5" name="CuadroTexto 4">
            <a:extLst>
              <a:ext uri="{FF2B5EF4-FFF2-40B4-BE49-F238E27FC236}">
                <a16:creationId xmlns:a16="http://schemas.microsoft.com/office/drawing/2014/main" id="{5273277E-38A1-F7C1-C125-8F774B2D6FC9}"/>
              </a:ext>
            </a:extLst>
          </p:cNvPr>
          <p:cNvSpPr txBox="1"/>
          <p:nvPr/>
        </p:nvSpPr>
        <p:spPr>
          <a:xfrm>
            <a:off x="872513" y="845937"/>
            <a:ext cx="9646492" cy="400110"/>
          </a:xfrm>
          <a:prstGeom prst="rect">
            <a:avLst/>
          </a:prstGeom>
          <a:noFill/>
        </p:spPr>
        <p:txBody>
          <a:bodyPr wrap="square">
            <a:spAutoFit/>
          </a:bodyPr>
          <a:lstStyle/>
          <a:p>
            <a:pPr algn="just">
              <a:tabLst>
                <a:tab pos="719138" algn="l"/>
              </a:tabLst>
              <a:defRPr/>
            </a:pPr>
            <a:r>
              <a:rPr lang="es-MX" sz="2000" b="1" dirty="0">
                <a:solidFill>
                  <a:srgbClr val="455F51">
                    <a:lumMod val="75000"/>
                  </a:srgbClr>
                </a:solidFill>
                <a:latin typeface="Arial"/>
                <a:ea typeface="Arial Unicode MS"/>
                <a:cs typeface="Arial" pitchFamily="34" charset="0"/>
              </a:rPr>
              <a:t>II-1434. </a:t>
            </a:r>
            <a:r>
              <a:rPr lang="es-MX" sz="2000" b="1" dirty="0">
                <a:solidFill>
                  <a:schemeClr val="tx1">
                    <a:lumMod val="95000"/>
                    <a:lumOff val="5000"/>
                  </a:schemeClr>
                </a:solidFill>
                <a:latin typeface="Arial"/>
                <a:ea typeface="Arial Unicode MS"/>
                <a:cs typeface="Arial" pitchFamily="34" charset="0"/>
              </a:rPr>
              <a:t>Blocks para Llevar a Cabo la Calificación</a:t>
            </a:r>
            <a:r>
              <a:rPr lang="es-MX" sz="2000" dirty="0">
                <a:solidFill>
                  <a:schemeClr val="tx1">
                    <a:lumMod val="95000"/>
                    <a:lumOff val="5000"/>
                  </a:schemeClr>
                </a:solidFill>
                <a:latin typeface="Arial"/>
                <a:ea typeface="Arial Unicode MS"/>
                <a:cs typeface="Arial" pitchFamily="34" charset="0"/>
              </a:rPr>
              <a:t>.</a:t>
            </a:r>
          </a:p>
        </p:txBody>
      </p:sp>
      <p:sp>
        <p:nvSpPr>
          <p:cNvPr id="6" name="10 Rectángulo">
            <a:extLst>
              <a:ext uri="{FF2B5EF4-FFF2-40B4-BE49-F238E27FC236}">
                <a16:creationId xmlns:a16="http://schemas.microsoft.com/office/drawing/2014/main" id="{58F504B6-3AAE-C93C-39CB-CCA16C09BC9D}"/>
              </a:ext>
            </a:extLst>
          </p:cNvPr>
          <p:cNvSpPr/>
          <p:nvPr/>
        </p:nvSpPr>
        <p:spPr>
          <a:xfrm>
            <a:off x="1040067" y="376250"/>
            <a:ext cx="9646492"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Criterios de Demostración del Cumplimiento/Desempeño de UT</a:t>
            </a:r>
          </a:p>
        </p:txBody>
      </p:sp>
      <p:sp>
        <p:nvSpPr>
          <p:cNvPr id="7" name="CuadroTexto 6">
            <a:extLst>
              <a:ext uri="{FF2B5EF4-FFF2-40B4-BE49-F238E27FC236}">
                <a16:creationId xmlns:a16="http://schemas.microsoft.com/office/drawing/2014/main" id="{E3EC89FB-45E2-6006-AF0C-D34A6BE453A1}"/>
              </a:ext>
            </a:extLst>
          </p:cNvPr>
          <p:cNvSpPr txBox="1"/>
          <p:nvPr/>
        </p:nvSpPr>
        <p:spPr>
          <a:xfrm>
            <a:off x="872513" y="1222176"/>
            <a:ext cx="9646492" cy="400110"/>
          </a:xfrm>
          <a:prstGeom prst="rect">
            <a:avLst/>
          </a:prstGeom>
          <a:noFill/>
        </p:spPr>
        <p:txBody>
          <a:bodyPr wrap="square">
            <a:spAutoFit/>
          </a:bodyPr>
          <a:lstStyle/>
          <a:p>
            <a:pPr algn="just">
              <a:tabLst>
                <a:tab pos="719138" algn="l"/>
              </a:tabLst>
              <a:defRPr/>
            </a:pPr>
            <a:r>
              <a:rPr lang="es-MX" sz="2000" b="1" dirty="0">
                <a:solidFill>
                  <a:srgbClr val="455F51">
                    <a:lumMod val="75000"/>
                  </a:srgbClr>
                </a:solidFill>
                <a:latin typeface="Arial"/>
                <a:ea typeface="Arial Unicode MS"/>
                <a:cs typeface="Arial" pitchFamily="34" charset="0"/>
              </a:rPr>
              <a:t>II 1434.1  Nivel </a:t>
            </a:r>
            <a:r>
              <a:rPr lang="es-MX" sz="2000" b="1" dirty="0">
                <a:solidFill>
                  <a:schemeClr val="tx1">
                    <a:lumMod val="95000"/>
                    <a:lumOff val="5000"/>
                  </a:schemeClr>
                </a:solidFill>
                <a:latin typeface="Arial"/>
                <a:ea typeface="Arial Unicode MS"/>
                <a:cs typeface="Arial" pitchFamily="34" charset="0"/>
              </a:rPr>
              <a:t>de rigor bajo</a:t>
            </a:r>
            <a:r>
              <a:rPr lang="es-MX" sz="2000" dirty="0">
                <a:solidFill>
                  <a:schemeClr val="tx1">
                    <a:lumMod val="95000"/>
                    <a:lumOff val="5000"/>
                  </a:schemeClr>
                </a:solidFill>
                <a:latin typeface="Arial"/>
                <a:ea typeface="Arial Unicode MS"/>
                <a:cs typeface="Arial" pitchFamily="34" charset="0"/>
              </a:rPr>
              <a:t>.</a:t>
            </a:r>
          </a:p>
        </p:txBody>
      </p:sp>
      <p:sp>
        <p:nvSpPr>
          <p:cNvPr id="8" name="CuadroTexto 7">
            <a:extLst>
              <a:ext uri="{FF2B5EF4-FFF2-40B4-BE49-F238E27FC236}">
                <a16:creationId xmlns:a16="http://schemas.microsoft.com/office/drawing/2014/main" id="{3FE47440-F26D-EE79-0500-E34D4A7E7D87}"/>
              </a:ext>
            </a:extLst>
          </p:cNvPr>
          <p:cNvSpPr txBox="1"/>
          <p:nvPr/>
        </p:nvSpPr>
        <p:spPr>
          <a:xfrm>
            <a:off x="1054582" y="1591567"/>
            <a:ext cx="11137418" cy="400110"/>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Los blocks deben ser fabricados como un block básico de calibración, Art. 4 T-434 o Art. 5  T-534 </a:t>
            </a:r>
          </a:p>
        </p:txBody>
      </p:sp>
      <p:pic>
        <p:nvPicPr>
          <p:cNvPr id="19" name="Imagen 18">
            <a:extLst>
              <a:ext uri="{FF2B5EF4-FFF2-40B4-BE49-F238E27FC236}">
                <a16:creationId xmlns:a16="http://schemas.microsoft.com/office/drawing/2014/main" id="{AD40338F-B042-67A2-9315-4AA9BC5FCC7B}"/>
              </a:ext>
            </a:extLst>
          </p:cNvPr>
          <p:cNvPicPr>
            <a:picLocks noChangeAspect="1"/>
          </p:cNvPicPr>
          <p:nvPr/>
        </p:nvPicPr>
        <p:blipFill>
          <a:blip r:embed="rId4"/>
          <a:srcRect/>
          <a:stretch>
            <a:fillRect/>
          </a:stretch>
        </p:blipFill>
        <p:spPr>
          <a:xfrm>
            <a:off x="282388" y="2097065"/>
            <a:ext cx="4283884" cy="4563093"/>
          </a:xfrm>
          <a:custGeom>
            <a:avLst/>
            <a:gdLst>
              <a:gd name="connsiteX0" fmla="*/ 0 w 4343400"/>
              <a:gd name="connsiteY0" fmla="*/ 0 h 4626488"/>
              <a:gd name="connsiteX1" fmla="*/ 4343400 w 4343400"/>
              <a:gd name="connsiteY1" fmla="*/ 0 h 4626488"/>
              <a:gd name="connsiteX2" fmla="*/ 4343400 w 4343400"/>
              <a:gd name="connsiteY2" fmla="*/ 4400991 h 4626488"/>
              <a:gd name="connsiteX3" fmla="*/ 4165824 w 4343400"/>
              <a:gd name="connsiteY3" fmla="*/ 4626488 h 4626488"/>
              <a:gd name="connsiteX4" fmla="*/ 0 w 4343400"/>
              <a:gd name="connsiteY4" fmla="*/ 4626488 h 462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4626488">
                <a:moveTo>
                  <a:pt x="0" y="0"/>
                </a:moveTo>
                <a:lnTo>
                  <a:pt x="4343400" y="0"/>
                </a:lnTo>
                <a:lnTo>
                  <a:pt x="4343400" y="4400991"/>
                </a:lnTo>
                <a:lnTo>
                  <a:pt x="4165824" y="4626488"/>
                </a:lnTo>
                <a:lnTo>
                  <a:pt x="0" y="4626488"/>
                </a:lnTo>
                <a:close/>
              </a:path>
            </a:pathLst>
          </a:custGeom>
        </p:spPr>
      </p:pic>
      <p:sp>
        <p:nvSpPr>
          <p:cNvPr id="12" name="Rectángulo: esquina doblada 11">
            <a:extLst>
              <a:ext uri="{FF2B5EF4-FFF2-40B4-BE49-F238E27FC236}">
                <a16:creationId xmlns:a16="http://schemas.microsoft.com/office/drawing/2014/main" id="{DCD79D99-157A-EB66-5967-C54E158F9B49}"/>
              </a:ext>
            </a:extLst>
          </p:cNvPr>
          <p:cNvSpPr/>
          <p:nvPr/>
        </p:nvSpPr>
        <p:spPr>
          <a:xfrm>
            <a:off x="4909692" y="2097065"/>
            <a:ext cx="7079087" cy="4195637"/>
          </a:xfrm>
          <a:prstGeom prst="foldedCorner">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14">
            <a:extLst>
              <a:ext uri="{FF2B5EF4-FFF2-40B4-BE49-F238E27FC236}">
                <a16:creationId xmlns:a16="http://schemas.microsoft.com/office/drawing/2014/main" id="{29F22373-3C70-6BCC-B00A-33CE3C0ED3CE}"/>
              </a:ext>
            </a:extLst>
          </p:cNvPr>
          <p:cNvPicPr>
            <a:picLocks noChangeAspect="1"/>
          </p:cNvPicPr>
          <p:nvPr/>
        </p:nvPicPr>
        <p:blipFill rotWithShape="1">
          <a:blip r:embed="rId5"/>
          <a:srcRect l="6303" r="5456"/>
          <a:stretch/>
        </p:blipFill>
        <p:spPr>
          <a:xfrm>
            <a:off x="5055561" y="2211796"/>
            <a:ext cx="6807200" cy="3829050"/>
          </a:xfrm>
          <a:custGeom>
            <a:avLst/>
            <a:gdLst>
              <a:gd name="connsiteX0" fmla="*/ 0 w 6807200"/>
              <a:gd name="connsiteY0" fmla="*/ 0 h 3829050"/>
              <a:gd name="connsiteX1" fmla="*/ 6807200 w 6807200"/>
              <a:gd name="connsiteY1" fmla="*/ 0 h 3829050"/>
              <a:gd name="connsiteX2" fmla="*/ 6807200 w 6807200"/>
              <a:gd name="connsiteY2" fmla="*/ 3332982 h 3829050"/>
              <a:gd name="connsiteX3" fmla="*/ 6357657 w 6807200"/>
              <a:gd name="connsiteY3" fmla="*/ 3829050 h 3829050"/>
              <a:gd name="connsiteX4" fmla="*/ 0 w 6807200"/>
              <a:gd name="connsiteY4" fmla="*/ 3829050 h 382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200" h="3829050">
                <a:moveTo>
                  <a:pt x="0" y="0"/>
                </a:moveTo>
                <a:lnTo>
                  <a:pt x="6807200" y="0"/>
                </a:lnTo>
                <a:lnTo>
                  <a:pt x="6807200" y="3332982"/>
                </a:lnTo>
                <a:lnTo>
                  <a:pt x="6357657" y="3829050"/>
                </a:lnTo>
                <a:lnTo>
                  <a:pt x="0" y="3829050"/>
                </a:lnTo>
                <a:close/>
              </a:path>
            </a:pathLst>
          </a:custGeom>
        </p:spPr>
      </p:pic>
    </p:spTree>
    <p:extLst>
      <p:ext uri="{BB962C8B-B14F-4D97-AF65-F5344CB8AC3E}">
        <p14:creationId xmlns:p14="http://schemas.microsoft.com/office/powerpoint/2010/main" val="358324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out)">
                                      <p:cBhvr>
                                        <p:cTn id="7" dur="2000"/>
                                        <p:tgtEl>
                                          <p:spTgt spid="1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out)">
                                      <p:cBhvr>
                                        <p:cTn id="10" dur="2000"/>
                                        <p:tgtEl>
                                          <p:spTgt spid="16"/>
                                        </p:tgtEl>
                                      </p:cBhvr>
                                    </p:animEffect>
                                  </p:childTnLst>
                                </p:cTn>
                              </p:par>
                              <p:par>
                                <p:cTn id="11" presetID="4"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out)">
                                      <p:cBhvr>
                                        <p:cTn id="13" dur="2000"/>
                                        <p:tgtEl>
                                          <p:spTgt spid="15"/>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out)">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95BA965-29B1-13B3-41FE-2E941461C01C}"/>
              </a:ext>
            </a:extLst>
          </p:cNvPr>
          <p:cNvSpPr txBox="1"/>
          <p:nvPr/>
        </p:nvSpPr>
        <p:spPr>
          <a:xfrm>
            <a:off x="4736836" y="551579"/>
            <a:ext cx="5336804"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719138" algn="l"/>
              </a:tabLst>
              <a:defRPr/>
            </a:pPr>
            <a:r>
              <a:rPr kumimoji="0" lang="es-MX" sz="2000" b="1" i="0" u="none" strike="noStrike" kern="1200" cap="none" spc="0" normalizeH="0" baseline="0" noProof="0" dirty="0">
                <a:ln>
                  <a:noFill/>
                </a:ln>
                <a:solidFill>
                  <a:srgbClr val="455F51">
                    <a:lumMod val="75000"/>
                  </a:srgbClr>
                </a:solidFill>
                <a:effectLst/>
                <a:uLnTx/>
                <a:uFillTx/>
                <a:latin typeface="Arial"/>
                <a:ea typeface="Arial Unicode MS"/>
                <a:cs typeface="Arial" pitchFamily="34" charset="0"/>
              </a:rPr>
              <a:t>II-1434.1 Nivel de Rigor Bajo</a:t>
            </a:r>
            <a:r>
              <a:rPr kumimoji="0" lang="es-MX" b="0" i="0" u="none" strike="noStrike" kern="1200" cap="none" spc="0" normalizeH="0" baseline="0" noProof="0" dirty="0">
                <a:ln>
                  <a:noFill/>
                </a:ln>
                <a:solidFill>
                  <a:srgbClr val="455F51">
                    <a:lumMod val="75000"/>
                  </a:srgbClr>
                </a:solidFill>
                <a:effectLst/>
                <a:uLnTx/>
                <a:uFillTx/>
                <a:latin typeface="Arial"/>
                <a:ea typeface="Arial Unicode MS"/>
                <a:cs typeface="Arial" pitchFamily="34" charset="0"/>
              </a:rPr>
              <a:t>.</a:t>
            </a:r>
          </a:p>
        </p:txBody>
      </p:sp>
      <p:pic>
        <p:nvPicPr>
          <p:cNvPr id="6" name="Imagen 5">
            <a:extLst>
              <a:ext uri="{FF2B5EF4-FFF2-40B4-BE49-F238E27FC236}">
                <a16:creationId xmlns:a16="http://schemas.microsoft.com/office/drawing/2014/main" id="{DCA418FE-1A3D-CD6E-94DE-5D33FC19C5EB}"/>
              </a:ext>
            </a:extLst>
          </p:cNvPr>
          <p:cNvPicPr>
            <a:picLocks noChangeAspect="1"/>
          </p:cNvPicPr>
          <p:nvPr/>
        </p:nvPicPr>
        <p:blipFill>
          <a:blip r:embed="rId4"/>
          <a:stretch>
            <a:fillRect/>
          </a:stretch>
        </p:blipFill>
        <p:spPr>
          <a:xfrm>
            <a:off x="80682" y="406917"/>
            <a:ext cx="4474766" cy="5833924"/>
          </a:xfrm>
          <a:prstGeom prst="rect">
            <a:avLst/>
          </a:prstGeom>
        </p:spPr>
      </p:pic>
      <p:pic>
        <p:nvPicPr>
          <p:cNvPr id="7" name="Imagen 6">
            <a:extLst>
              <a:ext uri="{FF2B5EF4-FFF2-40B4-BE49-F238E27FC236}">
                <a16:creationId xmlns:a16="http://schemas.microsoft.com/office/drawing/2014/main" id="{E826A35F-B883-04FA-C931-EED286D175A2}"/>
              </a:ext>
            </a:extLst>
          </p:cNvPr>
          <p:cNvPicPr>
            <a:picLocks noChangeAspect="1"/>
          </p:cNvPicPr>
          <p:nvPr/>
        </p:nvPicPr>
        <p:blipFill>
          <a:blip r:embed="rId5"/>
          <a:stretch>
            <a:fillRect/>
          </a:stretch>
        </p:blipFill>
        <p:spPr>
          <a:xfrm>
            <a:off x="5182681" y="1169020"/>
            <a:ext cx="6861402" cy="5095659"/>
          </a:xfrm>
          <a:prstGeom prst="rect">
            <a:avLst/>
          </a:prstGeom>
        </p:spPr>
      </p:pic>
      <p:sp>
        <p:nvSpPr>
          <p:cNvPr id="8" name="10 Rectángulo">
            <a:extLst>
              <a:ext uri="{FF2B5EF4-FFF2-40B4-BE49-F238E27FC236}">
                <a16:creationId xmlns:a16="http://schemas.microsoft.com/office/drawing/2014/main" id="{9D5AD982-172A-802B-63C5-10AD350E1718}"/>
              </a:ext>
            </a:extLst>
          </p:cNvPr>
          <p:cNvSpPr/>
          <p:nvPr/>
        </p:nvSpPr>
        <p:spPr>
          <a:xfrm>
            <a:off x="3013525" y="-27746"/>
            <a:ext cx="9836793"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cs typeface="Arial" pitchFamily="34" charset="0"/>
              </a:rPr>
              <a:t>II-1434 Blocks para Llevar a Cabo la Calificación </a:t>
            </a:r>
          </a:p>
        </p:txBody>
      </p:sp>
      <p:sp>
        <p:nvSpPr>
          <p:cNvPr id="3" name="CuadroTexto 2">
            <a:extLst>
              <a:ext uri="{FF2B5EF4-FFF2-40B4-BE49-F238E27FC236}">
                <a16:creationId xmlns:a16="http://schemas.microsoft.com/office/drawing/2014/main" id="{13E07952-A9DE-E2AF-2447-87A3BC695C9A}"/>
              </a:ext>
            </a:extLst>
          </p:cNvPr>
          <p:cNvSpPr txBox="1"/>
          <p:nvPr/>
        </p:nvSpPr>
        <p:spPr>
          <a:xfrm rot="10800000" flipV="1">
            <a:off x="5334000" y="5378573"/>
            <a:ext cx="3688080" cy="646331"/>
          </a:xfrm>
          <a:prstGeom prst="rect">
            <a:avLst/>
          </a:prstGeom>
          <a:noFill/>
        </p:spPr>
        <p:txBody>
          <a:bodyPr wrap="square">
            <a:spAutoFit/>
          </a:bodyPr>
          <a:lstStyle/>
          <a:p>
            <a:r>
              <a:rPr lang="es-MX" dirty="0">
                <a:solidFill>
                  <a:schemeClr val="accent6">
                    <a:lumMod val="50000"/>
                  </a:schemeClr>
                </a:solidFill>
                <a:latin typeface="Arial" panose="020B0604020202020204" pitchFamily="34" charset="0"/>
                <a:cs typeface="Arial" panose="020B0604020202020204" pitchFamily="34" charset="0"/>
              </a:rPr>
              <a:t>Block de calibración para  UT de Revestimientos de metal.</a:t>
            </a:r>
          </a:p>
        </p:txBody>
      </p:sp>
    </p:spTree>
    <p:extLst>
      <p:ext uri="{BB962C8B-B14F-4D97-AF65-F5344CB8AC3E}">
        <p14:creationId xmlns:p14="http://schemas.microsoft.com/office/powerpoint/2010/main" val="195304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2000"/>
                                        <p:tgtEl>
                                          <p:spTgt spid="6"/>
                                        </p:tgtEl>
                                      </p:cBhvr>
                                    </p:animEffect>
                                  </p:childTnLst>
                                </p:cTn>
                              </p:par>
                              <p:par>
                                <p:cTn id="8" presetID="8" presetClass="entr" presetSubtype="3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out)">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C80538F-DD51-C0C1-CDE2-88A1E8910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498" y="0"/>
            <a:ext cx="5143501" cy="3442251"/>
          </a:xfrm>
          <a:prstGeom prst="rect">
            <a:avLst/>
          </a:prstGeom>
        </p:spPr>
      </p:pic>
      <p:pic>
        <p:nvPicPr>
          <p:cNvPr id="7" name="Imagen 6">
            <a:extLst>
              <a:ext uri="{FF2B5EF4-FFF2-40B4-BE49-F238E27FC236}">
                <a16:creationId xmlns:a16="http://schemas.microsoft.com/office/drawing/2014/main" id="{D9A742B3-5B6E-95BC-7739-2241B3CB2D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2748" y="1107"/>
            <a:ext cx="5141843" cy="3427894"/>
          </a:xfrm>
          <a:prstGeom prst="rect">
            <a:avLst/>
          </a:prstGeom>
        </p:spPr>
      </p:pic>
      <p:pic>
        <p:nvPicPr>
          <p:cNvPr id="9" name="Imagen 8">
            <a:extLst>
              <a:ext uri="{FF2B5EF4-FFF2-40B4-BE49-F238E27FC236}">
                <a16:creationId xmlns:a16="http://schemas.microsoft.com/office/drawing/2014/main" id="{546934D4-F18B-6C14-CC72-A2E601DBB5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4156" y="3442252"/>
            <a:ext cx="5141843" cy="3427896"/>
          </a:xfrm>
          <a:prstGeom prst="rect">
            <a:avLst/>
          </a:prstGeom>
        </p:spPr>
      </p:pic>
      <p:pic>
        <p:nvPicPr>
          <p:cNvPr id="2" name="Imagen 1">
            <a:extLst>
              <a:ext uri="{FF2B5EF4-FFF2-40B4-BE49-F238E27FC236}">
                <a16:creationId xmlns:a16="http://schemas.microsoft.com/office/drawing/2014/main" id="{B41D1A4C-45B1-5AB2-E098-E836FB17011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200000">
            <a:off x="6952976" y="2554498"/>
            <a:ext cx="3427894" cy="5141843"/>
          </a:xfrm>
          <a:prstGeom prst="rect">
            <a:avLst/>
          </a:prstGeom>
        </p:spPr>
      </p:pic>
      <p:sp>
        <p:nvSpPr>
          <p:cNvPr id="3" name="10 Rectángulo">
            <a:extLst>
              <a:ext uri="{FF2B5EF4-FFF2-40B4-BE49-F238E27FC236}">
                <a16:creationId xmlns:a16="http://schemas.microsoft.com/office/drawing/2014/main" id="{62576546-E45A-25A9-29AF-58B2CC5619FB}"/>
              </a:ext>
            </a:extLst>
          </p:cNvPr>
          <p:cNvSpPr/>
          <p:nvPr/>
        </p:nvSpPr>
        <p:spPr>
          <a:xfrm>
            <a:off x="967409" y="18633"/>
            <a:ext cx="9851706" cy="523220"/>
          </a:xfrm>
          <a:prstGeom prst="rect">
            <a:avLst/>
          </a:prstGeom>
        </p:spPr>
        <p:txBody>
          <a:bodyPr wrap="square">
            <a:spAutoFit/>
          </a:bodyPr>
          <a:lstStyle/>
          <a:p>
            <a:pPr algn="ctr">
              <a:tabLst>
                <a:tab pos="581025" algn="l"/>
              </a:tabLst>
              <a:defRPr/>
            </a:pPr>
            <a:r>
              <a:rPr lang="es-ES_tradnl" sz="2800" b="1" dirty="0">
                <a:solidFill>
                  <a:schemeClr val="bg1"/>
                </a:solidFill>
                <a:effectLst>
                  <a:glow rad="228600">
                    <a:srgbClr val="549E39">
                      <a:satMod val="175000"/>
                      <a:alpha val="40000"/>
                    </a:srgbClr>
                  </a:glow>
                </a:effectLst>
                <a:latin typeface="Arial"/>
                <a:ea typeface="Arial Unicode MS"/>
                <a:cs typeface="Arial" pitchFamily="34" charset="0"/>
              </a:rPr>
              <a:t>II-1434 Blocks para Llevar a Cabo la Calificación </a:t>
            </a:r>
          </a:p>
        </p:txBody>
      </p:sp>
      <p:sp>
        <p:nvSpPr>
          <p:cNvPr id="4" name="CuadroTexto 3">
            <a:extLst>
              <a:ext uri="{FF2B5EF4-FFF2-40B4-BE49-F238E27FC236}">
                <a16:creationId xmlns:a16="http://schemas.microsoft.com/office/drawing/2014/main" id="{B46BD569-C522-66B1-51FC-FC0471534788}"/>
              </a:ext>
            </a:extLst>
          </p:cNvPr>
          <p:cNvSpPr txBox="1"/>
          <p:nvPr/>
        </p:nvSpPr>
        <p:spPr>
          <a:xfrm>
            <a:off x="1270245" y="795155"/>
            <a:ext cx="5141843" cy="461665"/>
          </a:xfrm>
          <a:prstGeom prst="rect">
            <a:avLst/>
          </a:prstGeom>
          <a:noFill/>
        </p:spPr>
        <p:txBody>
          <a:bodyPr wrap="square">
            <a:spAutoFit/>
          </a:bodyPr>
          <a:lstStyle/>
          <a:p>
            <a:pPr algn="just">
              <a:tabLst>
                <a:tab pos="719138" algn="l"/>
              </a:tabLst>
              <a:defRPr/>
            </a:pPr>
            <a:r>
              <a:rPr lang="es-MX" sz="2400" b="1" dirty="0">
                <a:solidFill>
                  <a:schemeClr val="bg1"/>
                </a:solidFill>
                <a:latin typeface="Arial"/>
                <a:ea typeface="Arial Unicode MS"/>
                <a:cs typeface="Arial" pitchFamily="34" charset="0"/>
              </a:rPr>
              <a:t>II-1434.1 Nivel de Rigor Bajo.</a:t>
            </a:r>
            <a:endParaRPr lang="es-MX" sz="2400" dirty="0">
              <a:solidFill>
                <a:schemeClr val="bg1"/>
              </a:solidFill>
              <a:latin typeface="Arial"/>
              <a:ea typeface="Arial Unicode MS"/>
              <a:cs typeface="Arial" pitchFamily="34" charset="0"/>
            </a:endParaRPr>
          </a:p>
        </p:txBody>
      </p:sp>
    </p:spTree>
    <p:extLst>
      <p:ext uri="{BB962C8B-B14F-4D97-AF65-F5344CB8AC3E}">
        <p14:creationId xmlns:p14="http://schemas.microsoft.com/office/powerpoint/2010/main" val="149192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99D1D66-3B90-9BA0-61FF-7B9D10C23F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2498" y="0"/>
            <a:ext cx="5143502" cy="3428999"/>
          </a:xfrm>
          <a:prstGeom prst="rect">
            <a:avLst/>
          </a:prstGeom>
        </p:spPr>
      </p:pic>
      <p:pic>
        <p:nvPicPr>
          <p:cNvPr id="5" name="Imagen 4">
            <a:extLst>
              <a:ext uri="{FF2B5EF4-FFF2-40B4-BE49-F238E27FC236}">
                <a16:creationId xmlns:a16="http://schemas.microsoft.com/office/drawing/2014/main" id="{408CD7F7-EB49-2B9B-5FEC-37D21419F3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3429000"/>
            <a:ext cx="5143500" cy="3429000"/>
          </a:xfrm>
          <a:prstGeom prst="rect">
            <a:avLst/>
          </a:prstGeom>
        </p:spPr>
      </p:pic>
      <p:pic>
        <p:nvPicPr>
          <p:cNvPr id="7" name="Imagen 6">
            <a:extLst>
              <a:ext uri="{FF2B5EF4-FFF2-40B4-BE49-F238E27FC236}">
                <a16:creationId xmlns:a16="http://schemas.microsoft.com/office/drawing/2014/main" id="{120180D8-9584-E873-6884-C26806A2DA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2500" y="3428998"/>
            <a:ext cx="5143502" cy="3429001"/>
          </a:xfrm>
          <a:prstGeom prst="rect">
            <a:avLst/>
          </a:prstGeom>
        </p:spPr>
      </p:pic>
      <p:pic>
        <p:nvPicPr>
          <p:cNvPr id="9" name="Imagen 8">
            <a:extLst>
              <a:ext uri="{FF2B5EF4-FFF2-40B4-BE49-F238E27FC236}">
                <a16:creationId xmlns:a16="http://schemas.microsoft.com/office/drawing/2014/main" id="{3D93E903-D14C-11E0-CC22-5F02B547EE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5998" y="0"/>
            <a:ext cx="5143503" cy="3429002"/>
          </a:xfrm>
          <a:prstGeom prst="rect">
            <a:avLst/>
          </a:prstGeom>
        </p:spPr>
      </p:pic>
      <p:sp>
        <p:nvSpPr>
          <p:cNvPr id="2" name="10 Rectángulo">
            <a:extLst>
              <a:ext uri="{FF2B5EF4-FFF2-40B4-BE49-F238E27FC236}">
                <a16:creationId xmlns:a16="http://schemas.microsoft.com/office/drawing/2014/main" id="{185CF4F9-9FD1-FDE8-59C8-3EFD462A16BA}"/>
              </a:ext>
            </a:extLst>
          </p:cNvPr>
          <p:cNvSpPr/>
          <p:nvPr/>
        </p:nvSpPr>
        <p:spPr>
          <a:xfrm>
            <a:off x="1263916" y="287677"/>
            <a:ext cx="9664171" cy="523220"/>
          </a:xfrm>
          <a:prstGeom prst="rect">
            <a:avLst/>
          </a:prstGeom>
        </p:spPr>
        <p:txBody>
          <a:bodyPr wrap="square">
            <a:spAutoFit/>
          </a:bodyPr>
          <a:lstStyle/>
          <a:p>
            <a:pPr algn="ctr">
              <a:tabLst>
                <a:tab pos="581025" algn="l"/>
              </a:tabLst>
              <a:defRPr/>
            </a:pPr>
            <a:r>
              <a:rPr lang="es-ES_tradnl" sz="2800" b="1" dirty="0">
                <a:solidFill>
                  <a:schemeClr val="bg1"/>
                </a:solidFill>
                <a:effectLst>
                  <a:glow rad="228600">
                    <a:srgbClr val="549E39">
                      <a:satMod val="175000"/>
                      <a:alpha val="40000"/>
                    </a:srgbClr>
                  </a:glow>
                </a:effectLst>
                <a:latin typeface="Arial"/>
                <a:ea typeface="Arial Unicode MS"/>
                <a:cs typeface="Arial" pitchFamily="34" charset="0"/>
              </a:rPr>
              <a:t>II-1434 Blocks para Llevar a Cabo la Calificación </a:t>
            </a:r>
          </a:p>
        </p:txBody>
      </p:sp>
      <p:sp>
        <p:nvSpPr>
          <p:cNvPr id="4" name="CuadroTexto 3">
            <a:extLst>
              <a:ext uri="{FF2B5EF4-FFF2-40B4-BE49-F238E27FC236}">
                <a16:creationId xmlns:a16="http://schemas.microsoft.com/office/drawing/2014/main" id="{5B46F146-3704-60EB-9952-174195DB1A1A}"/>
              </a:ext>
            </a:extLst>
          </p:cNvPr>
          <p:cNvSpPr txBox="1"/>
          <p:nvPr/>
        </p:nvSpPr>
        <p:spPr>
          <a:xfrm>
            <a:off x="1140031" y="3503588"/>
            <a:ext cx="3803032" cy="400110"/>
          </a:xfrm>
          <a:prstGeom prst="rect">
            <a:avLst/>
          </a:prstGeom>
          <a:noFill/>
        </p:spPr>
        <p:txBody>
          <a:bodyPr wrap="square">
            <a:spAutoFit/>
          </a:bodyPr>
          <a:lstStyle/>
          <a:p>
            <a:pPr algn="just">
              <a:tabLst>
                <a:tab pos="719138" algn="l"/>
              </a:tabLst>
              <a:defRPr/>
            </a:pPr>
            <a:r>
              <a:rPr lang="es-MX" sz="2000" b="1" dirty="0">
                <a:solidFill>
                  <a:schemeClr val="bg1"/>
                </a:solidFill>
                <a:latin typeface="Arial"/>
                <a:ea typeface="Arial Unicode MS"/>
                <a:cs typeface="Arial" pitchFamily="34" charset="0"/>
              </a:rPr>
              <a:t>II-1434.1 Nivel de Rigor Bajo.</a:t>
            </a:r>
            <a:endParaRPr lang="es-MX" sz="2000" dirty="0">
              <a:solidFill>
                <a:schemeClr val="bg1"/>
              </a:solidFill>
              <a:latin typeface="Arial"/>
              <a:ea typeface="Arial Unicode MS"/>
              <a:cs typeface="Arial" pitchFamily="34" charset="0"/>
            </a:endParaRPr>
          </a:p>
        </p:txBody>
      </p:sp>
    </p:spTree>
    <p:extLst>
      <p:ext uri="{BB962C8B-B14F-4D97-AF65-F5344CB8AC3E}">
        <p14:creationId xmlns:p14="http://schemas.microsoft.com/office/powerpoint/2010/main" val="290814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DE8041-28A0-4B95-289C-FD90A8309FD7}"/>
              </a:ext>
            </a:extLst>
          </p:cNvPr>
          <p:cNvPicPr>
            <a:picLocks noChangeAspect="1"/>
          </p:cNvPicPr>
          <p:nvPr/>
        </p:nvPicPr>
        <p:blipFill rotWithShape="1">
          <a:blip r:embed="rId3"/>
          <a:srcRect l="6237" t="8325" r="8606"/>
          <a:stretch/>
        </p:blipFill>
        <p:spPr>
          <a:xfrm>
            <a:off x="161364" y="443752"/>
            <a:ext cx="4222377" cy="5627091"/>
          </a:xfrm>
          <a:prstGeom prst="rect">
            <a:avLst/>
          </a:prstGeom>
        </p:spPr>
      </p:pic>
      <p:pic>
        <p:nvPicPr>
          <p:cNvPr id="5" name="Imagen 4">
            <a:extLst>
              <a:ext uri="{FF2B5EF4-FFF2-40B4-BE49-F238E27FC236}">
                <a16:creationId xmlns:a16="http://schemas.microsoft.com/office/drawing/2014/main" id="{B0622CBB-E993-FAB8-A2CE-2BDC3945CBC5}"/>
              </a:ext>
            </a:extLst>
          </p:cNvPr>
          <p:cNvPicPr>
            <a:picLocks noChangeAspect="1"/>
          </p:cNvPicPr>
          <p:nvPr/>
        </p:nvPicPr>
        <p:blipFill>
          <a:blip r:embed="rId4"/>
          <a:stretch>
            <a:fillRect/>
          </a:stretch>
        </p:blipFill>
        <p:spPr>
          <a:xfrm>
            <a:off x="5316071" y="1267225"/>
            <a:ext cx="6598023" cy="4906418"/>
          </a:xfrm>
          <a:prstGeom prst="rect">
            <a:avLst/>
          </a:prstGeom>
        </p:spPr>
      </p:pic>
      <p:sp>
        <p:nvSpPr>
          <p:cNvPr id="6" name="10 Rectángulo">
            <a:extLst>
              <a:ext uri="{FF2B5EF4-FFF2-40B4-BE49-F238E27FC236}">
                <a16:creationId xmlns:a16="http://schemas.microsoft.com/office/drawing/2014/main" id="{8F4D8396-6D98-2B33-9CBA-7D5AC99F50FB}"/>
              </a:ext>
            </a:extLst>
          </p:cNvPr>
          <p:cNvSpPr/>
          <p:nvPr/>
        </p:nvSpPr>
        <p:spPr>
          <a:xfrm>
            <a:off x="2736626" y="38898"/>
            <a:ext cx="9836793"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cs typeface="Arial" pitchFamily="34" charset="0"/>
              </a:rPr>
              <a:t>II-1434 Blocks para Llevar a Cabo la Calificación </a:t>
            </a:r>
          </a:p>
        </p:txBody>
      </p:sp>
      <p:sp>
        <p:nvSpPr>
          <p:cNvPr id="8" name="CuadroTexto 7">
            <a:extLst>
              <a:ext uri="{FF2B5EF4-FFF2-40B4-BE49-F238E27FC236}">
                <a16:creationId xmlns:a16="http://schemas.microsoft.com/office/drawing/2014/main" id="{637F7FDD-045B-4D22-3FDE-1284643C699F}"/>
              </a:ext>
            </a:extLst>
          </p:cNvPr>
          <p:cNvSpPr txBox="1"/>
          <p:nvPr/>
        </p:nvSpPr>
        <p:spPr>
          <a:xfrm>
            <a:off x="6475179" y="562118"/>
            <a:ext cx="6098240"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719138" algn="l"/>
              </a:tabLst>
              <a:defRPr/>
            </a:pPr>
            <a:r>
              <a:rPr kumimoji="0" lang="es-MX" sz="2000" b="1" i="0" u="none" strike="noStrike" kern="1200" cap="none" spc="0" normalizeH="0" baseline="0" noProof="0" dirty="0">
                <a:ln>
                  <a:noFill/>
                </a:ln>
                <a:solidFill>
                  <a:srgbClr val="455F51">
                    <a:lumMod val="75000"/>
                  </a:srgbClr>
                </a:solidFill>
                <a:effectLst/>
                <a:uLnTx/>
                <a:uFillTx/>
                <a:latin typeface="Arial"/>
                <a:ea typeface="Arial Unicode MS"/>
                <a:cs typeface="Arial" pitchFamily="34" charset="0"/>
              </a:rPr>
              <a:t>II-1434.1 Nivel de Rigor Bajo</a:t>
            </a:r>
            <a:endParaRPr kumimoji="0" lang="es-MX" sz="2000" b="0" i="0" u="none" strike="noStrike" kern="1200" cap="none" spc="0" normalizeH="0" baseline="0" noProof="0" dirty="0">
              <a:ln>
                <a:noFill/>
              </a:ln>
              <a:solidFill>
                <a:srgbClr val="455F51">
                  <a:lumMod val="75000"/>
                </a:srgbClr>
              </a:solidFill>
              <a:effectLst/>
              <a:uLnTx/>
              <a:uFillTx/>
              <a:latin typeface="Arial"/>
              <a:ea typeface="Arial Unicode MS"/>
              <a:cs typeface="Arial" pitchFamily="34" charset="0"/>
            </a:endParaRPr>
          </a:p>
        </p:txBody>
      </p:sp>
    </p:spTree>
    <p:extLst>
      <p:ext uri="{BB962C8B-B14F-4D97-AF65-F5344CB8AC3E}">
        <p14:creationId xmlns:p14="http://schemas.microsoft.com/office/powerpoint/2010/main" val="234240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amond(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6000"/>
                    </a14:imgEffect>
                    <a14:imgEffect>
                      <a14:colorTemperature colorTemp="6323"/>
                    </a14:imgEffect>
                    <a14:imgEffect>
                      <a14:saturation sat="43000"/>
                    </a14:imgEffect>
                    <a14:imgEffect>
                      <a14:brightnessContrast bright="21000" contrast="-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8B7BFBF-1F21-EB78-B7AC-811765CD0FB3}"/>
              </a:ext>
            </a:extLst>
          </p:cNvPr>
          <p:cNvSpPr txBox="1"/>
          <p:nvPr/>
        </p:nvSpPr>
        <p:spPr>
          <a:xfrm>
            <a:off x="727251" y="944762"/>
            <a:ext cx="10853532" cy="1015663"/>
          </a:xfrm>
          <a:prstGeom prst="rect">
            <a:avLst/>
          </a:prstGeom>
          <a:noFill/>
        </p:spPr>
        <p:txBody>
          <a:bodyPr wrap="square">
            <a:spAutoFit/>
          </a:bodyPr>
          <a:lstStyle/>
          <a:p>
            <a:pPr marL="1338263" indent="-1338263">
              <a:tabLst>
                <a:tab pos="719138" algn="l"/>
              </a:tabLst>
              <a:defRPr/>
            </a:pPr>
            <a:r>
              <a:rPr lang="es-MX" sz="2000" b="1" dirty="0">
                <a:solidFill>
                  <a:schemeClr val="accent6">
                    <a:lumMod val="50000"/>
                  </a:schemeClr>
                </a:solidFill>
                <a:latin typeface="Arial"/>
                <a:ea typeface="Arial Unicode MS"/>
                <a:cs typeface="Arial" pitchFamily="34" charset="0"/>
              </a:rPr>
              <a:t>II – 1434.2 Nivel de Rigor Intermedio. </a:t>
            </a:r>
          </a:p>
          <a:p>
            <a:pPr marL="1338263" indent="-1338263">
              <a:tabLst>
                <a:tab pos="719138" algn="l"/>
              </a:tabLst>
              <a:defRPr/>
            </a:pPr>
            <a:r>
              <a:rPr lang="es-MX" sz="2000" dirty="0">
                <a:solidFill>
                  <a:schemeClr val="accent6">
                    <a:lumMod val="50000"/>
                  </a:schemeClr>
                </a:solidFill>
                <a:latin typeface="Arial"/>
                <a:ea typeface="Arial Unicode MS"/>
                <a:cs typeface="Arial" pitchFamily="34" charset="0"/>
              </a:rPr>
              <a:t>La selección del material y acabado superficial del block debe estar de acuerdo con el Artículo 4 ASME Sec. V.</a:t>
            </a:r>
          </a:p>
        </p:txBody>
      </p:sp>
      <p:sp>
        <p:nvSpPr>
          <p:cNvPr id="6" name="10 Rectángulo">
            <a:extLst>
              <a:ext uri="{FF2B5EF4-FFF2-40B4-BE49-F238E27FC236}">
                <a16:creationId xmlns:a16="http://schemas.microsoft.com/office/drawing/2014/main" id="{2C42397A-AFBB-54F0-95D1-4CDA2AE5FCE1}"/>
              </a:ext>
            </a:extLst>
          </p:cNvPr>
          <p:cNvSpPr/>
          <p:nvPr/>
        </p:nvSpPr>
        <p:spPr>
          <a:xfrm>
            <a:off x="1235034" y="92976"/>
            <a:ext cx="9823218" cy="584775"/>
          </a:xfrm>
          <a:prstGeom prst="rect">
            <a:avLst/>
          </a:prstGeom>
        </p:spPr>
        <p:txBody>
          <a:bodyPr wrap="square">
            <a:spAutoFit/>
          </a:bodyPr>
          <a:lstStyle/>
          <a:p>
            <a:pPr algn="ctr">
              <a:tabLst>
                <a:tab pos="581025" algn="l"/>
              </a:tabLst>
              <a:defRPr/>
            </a:pPr>
            <a:r>
              <a:rPr lang="es-ES_tradnl" sz="32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II. 1434 Blocks para Llevar a Cabo la Calificación </a:t>
            </a:r>
          </a:p>
        </p:txBody>
      </p:sp>
      <p:sp>
        <p:nvSpPr>
          <p:cNvPr id="7" name="CuadroTexto 6">
            <a:extLst>
              <a:ext uri="{FF2B5EF4-FFF2-40B4-BE49-F238E27FC236}">
                <a16:creationId xmlns:a16="http://schemas.microsoft.com/office/drawing/2014/main" id="{BDF17600-466E-553C-031F-2C71C3D83625}"/>
              </a:ext>
            </a:extLst>
          </p:cNvPr>
          <p:cNvSpPr txBox="1"/>
          <p:nvPr/>
        </p:nvSpPr>
        <p:spPr>
          <a:xfrm>
            <a:off x="727252" y="2094294"/>
            <a:ext cx="10853532" cy="1015663"/>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El </a:t>
            </a:r>
            <a:r>
              <a:rPr lang="es-MX" sz="2000" dirty="0">
                <a:solidFill>
                  <a:schemeClr val="accent6">
                    <a:lumMod val="50000"/>
                  </a:schemeClr>
                </a:solidFill>
                <a:latin typeface="Arial"/>
                <a:ea typeface="Arial Unicode MS"/>
                <a:cs typeface="Arial" pitchFamily="34" charset="0"/>
              </a:rPr>
              <a:t>procedimiento debe ser demostrado que se desempeña aceptablemente en un block (blocks) de calificación que tengan soldaduras con fallas o alternativamente que tenga fallas introducidas por otros procesos que simulen las fallas de interés. </a:t>
            </a:r>
          </a:p>
        </p:txBody>
      </p:sp>
      <p:sp>
        <p:nvSpPr>
          <p:cNvPr id="8" name="CuadroTexto 7">
            <a:extLst>
              <a:ext uri="{FF2B5EF4-FFF2-40B4-BE49-F238E27FC236}">
                <a16:creationId xmlns:a16="http://schemas.microsoft.com/office/drawing/2014/main" id="{CDFCA81F-BF9D-F506-BD66-941CDA071E7F}"/>
              </a:ext>
            </a:extLst>
          </p:cNvPr>
          <p:cNvSpPr txBox="1"/>
          <p:nvPr/>
        </p:nvSpPr>
        <p:spPr>
          <a:xfrm>
            <a:off x="727251" y="3173625"/>
            <a:ext cx="10853532" cy="707886"/>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El block debe tener </a:t>
            </a:r>
            <a:r>
              <a:rPr lang="es-MX" sz="2000" i="1" u="sng" dirty="0">
                <a:solidFill>
                  <a:srgbClr val="455F51">
                    <a:lumMod val="75000"/>
                  </a:srgbClr>
                </a:solidFill>
                <a:latin typeface="Arial"/>
                <a:ea typeface="Arial Unicode MS"/>
                <a:cs typeface="Arial" pitchFamily="34" charset="0"/>
              </a:rPr>
              <a:t>un mínimo de tres fallas axiales</a:t>
            </a:r>
            <a:r>
              <a:rPr lang="es-MX" sz="2000" i="1" dirty="0">
                <a:solidFill>
                  <a:srgbClr val="455F51">
                    <a:lumMod val="75000"/>
                  </a:srgbClr>
                </a:solidFill>
                <a:latin typeface="Arial"/>
                <a:ea typeface="Arial Unicode MS"/>
                <a:cs typeface="Arial" pitchFamily="34" charset="0"/>
              </a:rPr>
              <a:t> </a:t>
            </a:r>
            <a:r>
              <a:rPr lang="es-MX" sz="2000" dirty="0">
                <a:solidFill>
                  <a:srgbClr val="455F51">
                    <a:lumMod val="75000"/>
                  </a:srgbClr>
                </a:solidFill>
                <a:latin typeface="Arial"/>
                <a:ea typeface="Arial Unicode MS"/>
                <a:cs typeface="Arial" pitchFamily="34" charset="0"/>
              </a:rPr>
              <a:t>orientadas paralelamente a la línea de fusión de la soldadura:</a:t>
            </a:r>
          </a:p>
        </p:txBody>
      </p:sp>
      <p:sp>
        <p:nvSpPr>
          <p:cNvPr id="2" name="Rectangle 757">
            <a:extLst>
              <a:ext uri="{FF2B5EF4-FFF2-40B4-BE49-F238E27FC236}">
                <a16:creationId xmlns:a16="http://schemas.microsoft.com/office/drawing/2014/main" id="{66BFB28C-2BCA-E8C0-4D24-33B609DCD8C4}"/>
              </a:ext>
            </a:extLst>
          </p:cNvPr>
          <p:cNvSpPr/>
          <p:nvPr/>
        </p:nvSpPr>
        <p:spPr>
          <a:xfrm>
            <a:off x="916017" y="4291816"/>
            <a:ext cx="5062329" cy="986998"/>
          </a:xfrm>
          <a:prstGeom prst="rect">
            <a:avLst/>
          </a:prstGeom>
          <a:solidFill>
            <a:sysClr val="window" lastClr="FFFFFF"/>
          </a:solidFill>
          <a:ln w="38100" cap="flat" cmpd="sng" algn="ctr">
            <a:solidFill>
              <a:srgbClr val="0680C3"/>
            </a:solid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sp>
        <p:nvSpPr>
          <p:cNvPr id="3" name="Rectangle 758">
            <a:extLst>
              <a:ext uri="{FF2B5EF4-FFF2-40B4-BE49-F238E27FC236}">
                <a16:creationId xmlns:a16="http://schemas.microsoft.com/office/drawing/2014/main" id="{8AAA394C-23BC-5B6A-030B-58460142482E}"/>
              </a:ext>
            </a:extLst>
          </p:cNvPr>
          <p:cNvSpPr/>
          <p:nvPr/>
        </p:nvSpPr>
        <p:spPr>
          <a:xfrm>
            <a:off x="6402420" y="4291816"/>
            <a:ext cx="5062329" cy="986998"/>
          </a:xfrm>
          <a:prstGeom prst="rect">
            <a:avLst/>
          </a:prstGeom>
          <a:solidFill>
            <a:sysClr val="window" lastClr="FFFFFF"/>
          </a:solidFill>
          <a:ln w="38100" cap="flat" cmpd="sng" algn="ctr">
            <a:solidFill>
              <a:srgbClr val="57687C"/>
            </a:solid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grpSp>
        <p:nvGrpSpPr>
          <p:cNvPr id="12" name="Group 763">
            <a:extLst>
              <a:ext uri="{FF2B5EF4-FFF2-40B4-BE49-F238E27FC236}">
                <a16:creationId xmlns:a16="http://schemas.microsoft.com/office/drawing/2014/main" id="{201AC027-8949-289D-40BF-9241C96924B6}"/>
              </a:ext>
            </a:extLst>
          </p:cNvPr>
          <p:cNvGrpSpPr/>
          <p:nvPr/>
        </p:nvGrpSpPr>
        <p:grpSpPr>
          <a:xfrm>
            <a:off x="1118113" y="4202361"/>
            <a:ext cx="660951" cy="1043612"/>
            <a:chOff x="1003853" y="1565545"/>
            <a:chExt cx="660951" cy="1043612"/>
          </a:xfrm>
        </p:grpSpPr>
        <p:sp>
          <p:nvSpPr>
            <p:cNvPr id="13" name="Arrow: Chevron 764">
              <a:extLst>
                <a:ext uri="{FF2B5EF4-FFF2-40B4-BE49-F238E27FC236}">
                  <a16:creationId xmlns:a16="http://schemas.microsoft.com/office/drawing/2014/main" id="{F88BB497-8C2B-831F-7CEB-7083ED6FE4D8}"/>
                </a:ext>
              </a:extLst>
            </p:cNvPr>
            <p:cNvSpPr/>
            <p:nvPr/>
          </p:nvSpPr>
          <p:spPr>
            <a:xfrm rot="16200000">
              <a:off x="1185241" y="2129594"/>
              <a:ext cx="298175" cy="660951"/>
            </a:xfrm>
            <a:prstGeom prst="chevron">
              <a:avLst/>
            </a:prstGeom>
            <a:solidFill>
              <a:srgbClr val="0680C3"/>
            </a:solidFill>
            <a:ln w="12700" cap="flat" cmpd="sng" algn="ctr">
              <a:noFill/>
              <a:prstDash val="solid"/>
              <a:miter lim="800000"/>
            </a:ln>
            <a:effectLst/>
          </p:spPr>
          <p:txBody>
            <a:bodyPr rtlCol="0" anchor="ctr"/>
            <a:lstStyle/>
            <a:p>
              <a:pPr algn="ctr">
                <a:defRPr/>
              </a:pPr>
              <a:endParaRPr lang="en-US" kern="0">
                <a:solidFill>
                  <a:srgbClr val="000000"/>
                </a:solidFill>
                <a:latin typeface="Arial"/>
                <a:ea typeface="Arial Unicode MS"/>
              </a:endParaRPr>
            </a:p>
          </p:txBody>
        </p:sp>
        <p:sp>
          <p:nvSpPr>
            <p:cNvPr id="14" name="Rectangle 765">
              <a:extLst>
                <a:ext uri="{FF2B5EF4-FFF2-40B4-BE49-F238E27FC236}">
                  <a16:creationId xmlns:a16="http://schemas.microsoft.com/office/drawing/2014/main" id="{5DBE94CD-B9E4-D9B5-CA43-424929A3BE61}"/>
                </a:ext>
              </a:extLst>
            </p:cNvPr>
            <p:cNvSpPr/>
            <p:nvPr/>
          </p:nvSpPr>
          <p:spPr>
            <a:xfrm>
              <a:off x="1003854" y="1565545"/>
              <a:ext cx="655982" cy="894525"/>
            </a:xfrm>
            <a:prstGeom prst="rect">
              <a:avLst/>
            </a:prstGeom>
            <a:solidFill>
              <a:srgbClr val="0680C3"/>
            </a:solidFill>
            <a:ln w="12700" cap="flat" cmpd="sng" algn="ctr">
              <a:no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grpSp>
      <p:grpSp>
        <p:nvGrpSpPr>
          <p:cNvPr id="15" name="Group 772">
            <a:extLst>
              <a:ext uri="{FF2B5EF4-FFF2-40B4-BE49-F238E27FC236}">
                <a16:creationId xmlns:a16="http://schemas.microsoft.com/office/drawing/2014/main" id="{3D903CC4-1ED3-DD4C-BE4D-BE0582553971}"/>
              </a:ext>
            </a:extLst>
          </p:cNvPr>
          <p:cNvGrpSpPr/>
          <p:nvPr/>
        </p:nvGrpSpPr>
        <p:grpSpPr>
          <a:xfrm>
            <a:off x="6617765" y="4202361"/>
            <a:ext cx="660951" cy="1043612"/>
            <a:chOff x="1003853" y="1565545"/>
            <a:chExt cx="660951" cy="1043612"/>
          </a:xfrm>
          <a:solidFill>
            <a:srgbClr val="57687C"/>
          </a:solidFill>
        </p:grpSpPr>
        <p:sp>
          <p:nvSpPr>
            <p:cNvPr id="16" name="Arrow: Chevron 773">
              <a:extLst>
                <a:ext uri="{FF2B5EF4-FFF2-40B4-BE49-F238E27FC236}">
                  <a16:creationId xmlns:a16="http://schemas.microsoft.com/office/drawing/2014/main" id="{BE5A93E0-224E-D555-6332-CCAECA908F3F}"/>
                </a:ext>
              </a:extLst>
            </p:cNvPr>
            <p:cNvSpPr/>
            <p:nvPr/>
          </p:nvSpPr>
          <p:spPr>
            <a:xfrm rot="16200000">
              <a:off x="1185241" y="2129594"/>
              <a:ext cx="298175" cy="660951"/>
            </a:xfrm>
            <a:prstGeom prst="chevron">
              <a:avLst/>
            </a:prstGeom>
            <a:grpFill/>
            <a:ln w="12700" cap="flat" cmpd="sng" algn="ctr">
              <a:noFill/>
              <a:prstDash val="solid"/>
              <a:miter lim="800000"/>
            </a:ln>
            <a:effectLst/>
          </p:spPr>
          <p:txBody>
            <a:bodyPr rtlCol="0" anchor="ctr"/>
            <a:lstStyle/>
            <a:p>
              <a:pPr algn="ctr">
                <a:defRPr/>
              </a:pPr>
              <a:endParaRPr lang="en-US" kern="0">
                <a:solidFill>
                  <a:srgbClr val="000000"/>
                </a:solidFill>
                <a:latin typeface="Arial"/>
                <a:ea typeface="Arial Unicode MS"/>
              </a:endParaRPr>
            </a:p>
          </p:txBody>
        </p:sp>
        <p:sp>
          <p:nvSpPr>
            <p:cNvPr id="17" name="Rectangle 774">
              <a:extLst>
                <a:ext uri="{FF2B5EF4-FFF2-40B4-BE49-F238E27FC236}">
                  <a16:creationId xmlns:a16="http://schemas.microsoft.com/office/drawing/2014/main" id="{E7EFDF63-6953-E11F-3FE3-DC6FD3F77092}"/>
                </a:ext>
              </a:extLst>
            </p:cNvPr>
            <p:cNvSpPr/>
            <p:nvPr/>
          </p:nvSpPr>
          <p:spPr>
            <a:xfrm>
              <a:off x="1003854" y="1565545"/>
              <a:ext cx="655982" cy="894525"/>
            </a:xfrm>
            <a:prstGeom prst="rect">
              <a:avLst/>
            </a:prstGeom>
            <a:grpFill/>
            <a:ln w="12700" cap="flat" cmpd="sng" algn="ctr">
              <a:no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grpSp>
      <p:sp>
        <p:nvSpPr>
          <p:cNvPr id="18" name="TextBox 781">
            <a:extLst>
              <a:ext uri="{FF2B5EF4-FFF2-40B4-BE49-F238E27FC236}">
                <a16:creationId xmlns:a16="http://schemas.microsoft.com/office/drawing/2014/main" id="{80C68DC2-925A-7EE3-51D6-66EC165C79B4}"/>
              </a:ext>
            </a:extLst>
          </p:cNvPr>
          <p:cNvSpPr txBox="1"/>
          <p:nvPr/>
        </p:nvSpPr>
        <p:spPr>
          <a:xfrm>
            <a:off x="1123084" y="4401966"/>
            <a:ext cx="655982" cy="584775"/>
          </a:xfrm>
          <a:prstGeom prst="rect">
            <a:avLst/>
          </a:prstGeom>
          <a:noFill/>
        </p:spPr>
        <p:txBody>
          <a:bodyPr wrap="square" rtlCol="0" anchor="ctr">
            <a:spAutoFit/>
          </a:bodyPr>
          <a:lstStyle/>
          <a:p>
            <a:pPr algn="ctr"/>
            <a:r>
              <a:rPr lang="en-US" altLang="ko-KR" sz="3200" b="1" dirty="0">
                <a:solidFill>
                  <a:prstClr val="white"/>
                </a:solidFill>
                <a:latin typeface="Arial"/>
                <a:ea typeface="Arial Unicode MS"/>
                <a:cs typeface="Arial" pitchFamily="34" charset="0"/>
              </a:rPr>
              <a:t>1)</a:t>
            </a:r>
            <a:endParaRPr lang="ko-KR" altLang="en-US" sz="3200" b="1" dirty="0">
              <a:solidFill>
                <a:prstClr val="white"/>
              </a:solidFill>
              <a:latin typeface="Arial"/>
              <a:cs typeface="Arial" pitchFamily="34" charset="0"/>
            </a:endParaRPr>
          </a:p>
        </p:txBody>
      </p:sp>
      <p:sp>
        <p:nvSpPr>
          <p:cNvPr id="19" name="TextBox 784">
            <a:extLst>
              <a:ext uri="{FF2B5EF4-FFF2-40B4-BE49-F238E27FC236}">
                <a16:creationId xmlns:a16="http://schemas.microsoft.com/office/drawing/2014/main" id="{4BDF4B54-8016-338A-7631-3C0C6B91DA72}"/>
              </a:ext>
            </a:extLst>
          </p:cNvPr>
          <p:cNvSpPr txBox="1"/>
          <p:nvPr/>
        </p:nvSpPr>
        <p:spPr>
          <a:xfrm>
            <a:off x="6622735" y="4401966"/>
            <a:ext cx="655982" cy="584775"/>
          </a:xfrm>
          <a:prstGeom prst="rect">
            <a:avLst/>
          </a:prstGeom>
          <a:noFill/>
        </p:spPr>
        <p:txBody>
          <a:bodyPr wrap="square" rtlCol="0" anchor="ctr">
            <a:spAutoFit/>
          </a:bodyPr>
          <a:lstStyle/>
          <a:p>
            <a:pPr algn="ctr"/>
            <a:r>
              <a:rPr lang="en-US" altLang="ko-KR" sz="3200" b="1" dirty="0">
                <a:solidFill>
                  <a:prstClr val="white"/>
                </a:solidFill>
                <a:latin typeface="Arial"/>
                <a:ea typeface="Arial Unicode MS"/>
                <a:cs typeface="Arial" pitchFamily="34" charset="0"/>
              </a:rPr>
              <a:t>2)</a:t>
            </a:r>
            <a:endParaRPr lang="ko-KR" altLang="en-US" sz="3200" b="1" dirty="0">
              <a:solidFill>
                <a:prstClr val="white"/>
              </a:solidFill>
              <a:latin typeface="Arial"/>
              <a:cs typeface="Arial" pitchFamily="34" charset="0"/>
            </a:endParaRPr>
          </a:p>
        </p:txBody>
      </p:sp>
      <p:sp>
        <p:nvSpPr>
          <p:cNvPr id="22" name="CuadroTexto 21">
            <a:extLst>
              <a:ext uri="{FF2B5EF4-FFF2-40B4-BE49-F238E27FC236}">
                <a16:creationId xmlns:a16="http://schemas.microsoft.com/office/drawing/2014/main" id="{43D97D97-FD31-CC75-0806-36C379BE809F}"/>
              </a:ext>
            </a:extLst>
          </p:cNvPr>
          <p:cNvSpPr txBox="1"/>
          <p:nvPr/>
        </p:nvSpPr>
        <p:spPr>
          <a:xfrm>
            <a:off x="1960436" y="4355484"/>
            <a:ext cx="3818321" cy="923330"/>
          </a:xfrm>
          <a:prstGeom prst="rect">
            <a:avLst/>
          </a:prstGeom>
          <a:noFill/>
        </p:spPr>
        <p:txBody>
          <a:bodyPr wrap="square">
            <a:spAutoFit/>
          </a:bodyPr>
          <a:lstStyle/>
          <a:p>
            <a:pPr algn="just">
              <a:tabLst>
                <a:tab pos="719138" algn="l"/>
              </a:tabLst>
              <a:defRPr/>
            </a:pPr>
            <a:r>
              <a:rPr lang="es-MX" dirty="0">
                <a:solidFill>
                  <a:srgbClr val="455F51">
                    <a:lumMod val="75000"/>
                  </a:srgbClr>
                </a:solidFill>
                <a:latin typeface="Arial"/>
                <a:ea typeface="Arial Unicode MS"/>
                <a:cs typeface="Arial" pitchFamily="34" charset="0"/>
              </a:rPr>
              <a:t>Una falla superficial en el lado del block que represente el OD del componente. </a:t>
            </a:r>
          </a:p>
        </p:txBody>
      </p:sp>
      <p:sp>
        <p:nvSpPr>
          <p:cNvPr id="23" name="CuadroTexto 22">
            <a:extLst>
              <a:ext uri="{FF2B5EF4-FFF2-40B4-BE49-F238E27FC236}">
                <a16:creationId xmlns:a16="http://schemas.microsoft.com/office/drawing/2014/main" id="{63ABF23E-A29B-5CDC-2209-2A86FEC21AA2}"/>
              </a:ext>
            </a:extLst>
          </p:cNvPr>
          <p:cNvSpPr txBox="1"/>
          <p:nvPr/>
        </p:nvSpPr>
        <p:spPr>
          <a:xfrm>
            <a:off x="7289279" y="4386992"/>
            <a:ext cx="4019431" cy="923330"/>
          </a:xfrm>
          <a:prstGeom prst="rect">
            <a:avLst/>
          </a:prstGeom>
          <a:noFill/>
        </p:spPr>
        <p:txBody>
          <a:bodyPr wrap="square">
            <a:spAutoFit/>
          </a:bodyPr>
          <a:lstStyle/>
          <a:p>
            <a:pPr algn="just">
              <a:tabLst>
                <a:tab pos="719138" algn="l"/>
              </a:tabLst>
              <a:defRPr/>
            </a:pPr>
            <a:r>
              <a:rPr lang="es-MX" dirty="0">
                <a:solidFill>
                  <a:srgbClr val="455F51">
                    <a:lumMod val="75000"/>
                  </a:srgbClr>
                </a:solidFill>
                <a:latin typeface="Arial"/>
                <a:ea typeface="Arial Unicode MS"/>
                <a:cs typeface="Arial" pitchFamily="34" charset="0"/>
              </a:rPr>
              <a:t>Una falla superficial en el lado del block que represente el ID del componente, y  </a:t>
            </a:r>
          </a:p>
        </p:txBody>
      </p:sp>
      <p:sp>
        <p:nvSpPr>
          <p:cNvPr id="24" name="Rectangle 759">
            <a:extLst>
              <a:ext uri="{FF2B5EF4-FFF2-40B4-BE49-F238E27FC236}">
                <a16:creationId xmlns:a16="http://schemas.microsoft.com/office/drawing/2014/main" id="{BCFF1A28-284B-2D3A-FE54-A7F2F343A6C9}"/>
              </a:ext>
            </a:extLst>
          </p:cNvPr>
          <p:cNvSpPr/>
          <p:nvPr/>
        </p:nvSpPr>
        <p:spPr>
          <a:xfrm>
            <a:off x="3977269" y="5622024"/>
            <a:ext cx="5062329" cy="1143000"/>
          </a:xfrm>
          <a:prstGeom prst="rect">
            <a:avLst/>
          </a:prstGeom>
          <a:solidFill>
            <a:sysClr val="window" lastClr="FFFFFF"/>
          </a:solidFill>
          <a:ln w="38100" cap="flat" cmpd="sng" algn="ctr">
            <a:solidFill>
              <a:srgbClr val="07A398"/>
            </a:solid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grpSp>
        <p:nvGrpSpPr>
          <p:cNvPr id="26" name="Group 766">
            <a:extLst>
              <a:ext uri="{FF2B5EF4-FFF2-40B4-BE49-F238E27FC236}">
                <a16:creationId xmlns:a16="http://schemas.microsoft.com/office/drawing/2014/main" id="{F06EFFD4-6F33-DFA3-5C59-E15DCAECF92F}"/>
              </a:ext>
            </a:extLst>
          </p:cNvPr>
          <p:cNvGrpSpPr/>
          <p:nvPr/>
        </p:nvGrpSpPr>
        <p:grpSpPr>
          <a:xfrm>
            <a:off x="4174397" y="5532572"/>
            <a:ext cx="660951" cy="1043612"/>
            <a:chOff x="1003853" y="1565545"/>
            <a:chExt cx="660951" cy="1043612"/>
          </a:xfrm>
          <a:solidFill>
            <a:srgbClr val="07A398"/>
          </a:solidFill>
        </p:grpSpPr>
        <p:sp>
          <p:nvSpPr>
            <p:cNvPr id="27" name="Arrow: Chevron 767">
              <a:extLst>
                <a:ext uri="{FF2B5EF4-FFF2-40B4-BE49-F238E27FC236}">
                  <a16:creationId xmlns:a16="http://schemas.microsoft.com/office/drawing/2014/main" id="{7531738D-1447-5172-1F6B-258C556DCEE0}"/>
                </a:ext>
              </a:extLst>
            </p:cNvPr>
            <p:cNvSpPr/>
            <p:nvPr/>
          </p:nvSpPr>
          <p:spPr>
            <a:xfrm rot="16200000">
              <a:off x="1185241" y="2129594"/>
              <a:ext cx="298175" cy="660951"/>
            </a:xfrm>
            <a:prstGeom prst="chevron">
              <a:avLst/>
            </a:prstGeom>
            <a:grpFill/>
            <a:ln w="12700" cap="flat" cmpd="sng" algn="ctr">
              <a:noFill/>
              <a:prstDash val="solid"/>
              <a:miter lim="800000"/>
            </a:ln>
            <a:effectLst/>
          </p:spPr>
          <p:txBody>
            <a:bodyPr rtlCol="0" anchor="ctr"/>
            <a:lstStyle/>
            <a:p>
              <a:pPr algn="ctr">
                <a:defRPr/>
              </a:pPr>
              <a:endParaRPr lang="en-US" kern="0">
                <a:solidFill>
                  <a:srgbClr val="000000"/>
                </a:solidFill>
                <a:latin typeface="Arial"/>
                <a:ea typeface="Arial Unicode MS"/>
              </a:endParaRPr>
            </a:p>
          </p:txBody>
        </p:sp>
        <p:sp>
          <p:nvSpPr>
            <p:cNvPr id="28" name="Rectangle 768">
              <a:extLst>
                <a:ext uri="{FF2B5EF4-FFF2-40B4-BE49-F238E27FC236}">
                  <a16:creationId xmlns:a16="http://schemas.microsoft.com/office/drawing/2014/main" id="{019B4BEC-EBDD-0F94-165F-E91A94BE632B}"/>
                </a:ext>
              </a:extLst>
            </p:cNvPr>
            <p:cNvSpPr/>
            <p:nvPr/>
          </p:nvSpPr>
          <p:spPr>
            <a:xfrm>
              <a:off x="1003854" y="1565545"/>
              <a:ext cx="655982" cy="894525"/>
            </a:xfrm>
            <a:prstGeom prst="rect">
              <a:avLst/>
            </a:prstGeom>
            <a:grpFill/>
            <a:ln w="12700" cap="flat" cmpd="sng" algn="ctr">
              <a:no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grpSp>
      <p:sp>
        <p:nvSpPr>
          <p:cNvPr id="32" name="TextBox 782">
            <a:extLst>
              <a:ext uri="{FF2B5EF4-FFF2-40B4-BE49-F238E27FC236}">
                <a16:creationId xmlns:a16="http://schemas.microsoft.com/office/drawing/2014/main" id="{00B76267-26A3-9E50-FD90-841EBC1610D3}"/>
              </a:ext>
            </a:extLst>
          </p:cNvPr>
          <p:cNvSpPr txBox="1"/>
          <p:nvPr/>
        </p:nvSpPr>
        <p:spPr>
          <a:xfrm>
            <a:off x="4184336" y="5740856"/>
            <a:ext cx="655982" cy="584775"/>
          </a:xfrm>
          <a:prstGeom prst="rect">
            <a:avLst/>
          </a:prstGeom>
          <a:noFill/>
        </p:spPr>
        <p:txBody>
          <a:bodyPr wrap="square" rtlCol="0" anchor="ctr">
            <a:spAutoFit/>
          </a:bodyPr>
          <a:lstStyle/>
          <a:p>
            <a:pPr algn="ctr"/>
            <a:r>
              <a:rPr lang="en-US" altLang="ko-KR" sz="3200" b="1" dirty="0">
                <a:solidFill>
                  <a:prstClr val="white"/>
                </a:solidFill>
                <a:latin typeface="Arial"/>
                <a:ea typeface="Arial Unicode MS"/>
                <a:cs typeface="Arial" pitchFamily="34" charset="0"/>
              </a:rPr>
              <a:t>3)</a:t>
            </a:r>
            <a:endParaRPr lang="ko-KR" altLang="en-US" sz="3200" b="1" dirty="0">
              <a:solidFill>
                <a:prstClr val="white"/>
              </a:solidFill>
              <a:latin typeface="Arial"/>
              <a:cs typeface="Arial" pitchFamily="34" charset="0"/>
            </a:endParaRPr>
          </a:p>
        </p:txBody>
      </p:sp>
      <p:sp>
        <p:nvSpPr>
          <p:cNvPr id="36" name="CuadroTexto 35">
            <a:extLst>
              <a:ext uri="{FF2B5EF4-FFF2-40B4-BE49-F238E27FC236}">
                <a16:creationId xmlns:a16="http://schemas.microsoft.com/office/drawing/2014/main" id="{0A568F91-552A-AD29-8CE8-0C01D71A75CF}"/>
              </a:ext>
            </a:extLst>
          </p:cNvPr>
          <p:cNvSpPr txBox="1"/>
          <p:nvPr/>
        </p:nvSpPr>
        <p:spPr>
          <a:xfrm>
            <a:off x="5021687" y="5944669"/>
            <a:ext cx="3682925" cy="707886"/>
          </a:xfrm>
          <a:prstGeom prst="rect">
            <a:avLst/>
          </a:prstGeom>
          <a:noFill/>
        </p:spPr>
        <p:txBody>
          <a:bodyPr wrap="square">
            <a:spAutoFit/>
          </a:bodyPr>
          <a:lstStyle/>
          <a:p>
            <a:pPr algn="just">
              <a:tabLst>
                <a:tab pos="719138" algn="l"/>
              </a:tabLst>
              <a:defRPr/>
            </a:pPr>
            <a:r>
              <a:rPr lang="es-MX" sz="2000" dirty="0">
                <a:solidFill>
                  <a:schemeClr val="accent6">
                    <a:lumMod val="50000"/>
                  </a:schemeClr>
                </a:solidFill>
                <a:latin typeface="Arial"/>
                <a:ea typeface="Arial Unicode MS"/>
                <a:cs typeface="Arial" pitchFamily="34" charset="0"/>
              </a:rPr>
              <a:t>Una falla sub-superficial (abajo de la superficie). </a:t>
            </a:r>
          </a:p>
        </p:txBody>
      </p:sp>
    </p:spTree>
    <p:extLst>
      <p:ext uri="{BB962C8B-B14F-4D97-AF65-F5344CB8AC3E}">
        <p14:creationId xmlns:p14="http://schemas.microsoft.com/office/powerpoint/2010/main" val="165612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 grpId="0" animBg="1"/>
      <p:bldP spid="3" grpId="0" animBg="1"/>
      <p:bldP spid="18" grpId="0"/>
      <p:bldP spid="19" grpId="0"/>
      <p:bldP spid="22" grpId="0"/>
      <p:bldP spid="23" grpId="0"/>
      <p:bldP spid="24" grpId="0" animBg="1"/>
      <p:bldP spid="32"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4A527C1-D84F-65B7-BEBE-81314361D9F2}"/>
              </a:ext>
            </a:extLst>
          </p:cNvPr>
          <p:cNvSpPr txBox="1"/>
          <p:nvPr/>
        </p:nvSpPr>
        <p:spPr>
          <a:xfrm>
            <a:off x="809473" y="1378862"/>
            <a:ext cx="9646492" cy="400110"/>
          </a:xfrm>
          <a:prstGeom prst="rect">
            <a:avLst/>
          </a:prstGeom>
          <a:noFill/>
        </p:spPr>
        <p:txBody>
          <a:bodyPr wrap="square">
            <a:spAutoFit/>
          </a:bodyPr>
          <a:lstStyle/>
          <a:p>
            <a:pPr algn="just">
              <a:tabLst>
                <a:tab pos="719138" algn="l"/>
              </a:tabLst>
              <a:defRPr/>
            </a:pPr>
            <a:r>
              <a:rPr lang="es-MX" sz="2000" b="1" dirty="0">
                <a:solidFill>
                  <a:srgbClr val="455F51">
                    <a:lumMod val="75000"/>
                  </a:srgbClr>
                </a:solidFill>
                <a:latin typeface="Arial"/>
                <a:ea typeface="Arial Unicode MS"/>
                <a:cs typeface="Arial" pitchFamily="34" charset="0"/>
              </a:rPr>
              <a:t>II – </a:t>
            </a:r>
            <a:r>
              <a:rPr lang="es-MX" sz="2000" b="1" dirty="0">
                <a:solidFill>
                  <a:schemeClr val="accent6">
                    <a:lumMod val="50000"/>
                  </a:schemeClr>
                </a:solidFill>
                <a:latin typeface="Arial"/>
                <a:ea typeface="Arial Unicode MS"/>
                <a:cs typeface="Arial" pitchFamily="34" charset="0"/>
              </a:rPr>
              <a:t>1434.2 Nivel de Rigor Intermedio</a:t>
            </a:r>
            <a:r>
              <a:rPr lang="es-MX" sz="2000" dirty="0">
                <a:solidFill>
                  <a:schemeClr val="accent6">
                    <a:lumMod val="50000"/>
                  </a:schemeClr>
                </a:solidFill>
                <a:latin typeface="Arial"/>
                <a:ea typeface="Arial Unicode MS"/>
                <a:cs typeface="Arial" pitchFamily="34" charset="0"/>
              </a:rPr>
              <a:t>.   </a:t>
            </a:r>
          </a:p>
        </p:txBody>
      </p:sp>
      <p:sp>
        <p:nvSpPr>
          <p:cNvPr id="6" name="10 Rectángulo">
            <a:extLst>
              <a:ext uri="{FF2B5EF4-FFF2-40B4-BE49-F238E27FC236}">
                <a16:creationId xmlns:a16="http://schemas.microsoft.com/office/drawing/2014/main" id="{37C7F353-9DFD-68DC-83E3-BF6A0737FA71}"/>
              </a:ext>
            </a:extLst>
          </p:cNvPr>
          <p:cNvSpPr/>
          <p:nvPr/>
        </p:nvSpPr>
        <p:spPr>
          <a:xfrm>
            <a:off x="684552" y="343652"/>
            <a:ext cx="9771413" cy="553998"/>
          </a:xfrm>
          <a:prstGeom prst="rect">
            <a:avLst/>
          </a:prstGeom>
        </p:spPr>
        <p:txBody>
          <a:bodyPr wrap="square">
            <a:spAutoFit/>
          </a:bodyPr>
          <a:lstStyle/>
          <a:p>
            <a:pPr algn="ctr">
              <a:tabLst>
                <a:tab pos="581025" algn="l"/>
              </a:tabLst>
              <a:defRPr/>
            </a:pPr>
            <a:r>
              <a:rPr lang="es-ES_tradnl" sz="30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II. 1434 Blocks para Llevar a Cabo la Calificación </a:t>
            </a:r>
          </a:p>
        </p:txBody>
      </p:sp>
      <p:sp>
        <p:nvSpPr>
          <p:cNvPr id="7" name="CuadroTexto 6">
            <a:extLst>
              <a:ext uri="{FF2B5EF4-FFF2-40B4-BE49-F238E27FC236}">
                <a16:creationId xmlns:a16="http://schemas.microsoft.com/office/drawing/2014/main" id="{DD7CC7B4-489B-704C-6F73-046E582B8A51}"/>
              </a:ext>
            </a:extLst>
          </p:cNvPr>
          <p:cNvSpPr txBox="1"/>
          <p:nvPr/>
        </p:nvSpPr>
        <p:spPr>
          <a:xfrm>
            <a:off x="902525" y="1871682"/>
            <a:ext cx="10010496" cy="400110"/>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Las fallas de los blocks deben ser representativas de las fallas de interés</a:t>
            </a:r>
            <a:r>
              <a:rPr lang="es-MX" sz="2000" dirty="0">
                <a:solidFill>
                  <a:schemeClr val="tx1">
                    <a:lumMod val="95000"/>
                    <a:lumOff val="5000"/>
                  </a:schemeClr>
                </a:solidFill>
                <a:latin typeface="Arial"/>
                <a:ea typeface="Arial Unicode MS"/>
                <a:cs typeface="Arial" pitchFamily="34" charset="0"/>
              </a:rPr>
              <a:t>, ya sea: </a:t>
            </a:r>
          </a:p>
        </p:txBody>
      </p:sp>
      <p:sp>
        <p:nvSpPr>
          <p:cNvPr id="10" name="CuadroTexto 9">
            <a:extLst>
              <a:ext uri="{FF2B5EF4-FFF2-40B4-BE49-F238E27FC236}">
                <a16:creationId xmlns:a16="http://schemas.microsoft.com/office/drawing/2014/main" id="{BAC6D901-81CD-4C67-5579-CD0C375A5023}"/>
              </a:ext>
            </a:extLst>
          </p:cNvPr>
          <p:cNvSpPr txBox="1"/>
          <p:nvPr/>
        </p:nvSpPr>
        <p:spPr>
          <a:xfrm>
            <a:off x="1027446" y="4012256"/>
            <a:ext cx="9428519" cy="1785104"/>
          </a:xfrm>
          <a:prstGeom prst="rect">
            <a:avLst/>
          </a:prstGeom>
          <a:noFill/>
        </p:spPr>
        <p:txBody>
          <a:bodyPr wrap="square">
            <a:spAutoFit/>
          </a:bodyPr>
          <a:lstStyle/>
          <a:p>
            <a:pPr algn="just">
              <a:tabLst>
                <a:tab pos="719138" algn="l"/>
              </a:tabLst>
              <a:defRPr/>
            </a:pPr>
            <a:r>
              <a:rPr lang="es-MX" b="1" dirty="0">
                <a:solidFill>
                  <a:srgbClr val="455F51">
                    <a:lumMod val="75000"/>
                  </a:srgbClr>
                </a:solidFill>
                <a:latin typeface="Arial"/>
                <a:ea typeface="Arial Unicode MS"/>
                <a:cs typeface="Arial" pitchFamily="34" charset="0"/>
              </a:rPr>
              <a:t>Mecanismo de daño/deterioro</a:t>
            </a:r>
            <a:r>
              <a:rPr lang="es-MX" dirty="0">
                <a:solidFill>
                  <a:srgbClr val="455F51">
                    <a:lumMod val="75000"/>
                  </a:srgbClr>
                </a:solidFill>
                <a:latin typeface="Arial"/>
                <a:ea typeface="Arial Unicode MS"/>
                <a:cs typeface="Arial" pitchFamily="34" charset="0"/>
              </a:rPr>
              <a:t> (API 579): </a:t>
            </a:r>
            <a:r>
              <a:rPr lang="es-MX" i="1" dirty="0">
                <a:solidFill>
                  <a:srgbClr val="455F51">
                    <a:lumMod val="75000"/>
                  </a:srgbClr>
                </a:solidFill>
                <a:latin typeface="Arial"/>
                <a:ea typeface="Arial Unicode MS"/>
                <a:cs typeface="Arial" pitchFamily="34" charset="0"/>
              </a:rPr>
              <a:t>Es un fenómeno que induce micro y/o macro </a:t>
            </a:r>
            <a:r>
              <a:rPr lang="es-MX" i="1" dirty="0">
                <a:solidFill>
                  <a:schemeClr val="tx1">
                    <a:lumMod val="95000"/>
                    <a:lumOff val="5000"/>
                  </a:schemeClr>
                </a:solidFill>
                <a:latin typeface="Arial"/>
                <a:ea typeface="Arial Unicode MS"/>
                <a:cs typeface="Arial" pitchFamily="34" charset="0"/>
              </a:rPr>
              <a:t>cambios perjudiciales en las condiciones del material las cuales son dañinos a la condición o propiedades mecánicas del material. Los mecanismos de daño usualmente son incrementales, acumulativos e irrecuperables. Los mecanismos de daño comúnmente están asociados a ataque químico, creep (usualmente ocurre a temperatura elevada), erosión, fatiga, fractura, fragilización y envejecimiento térmico (endurecimiento)</a:t>
            </a:r>
            <a:r>
              <a:rPr lang="es-MX" sz="2000" i="1" dirty="0">
                <a:solidFill>
                  <a:schemeClr val="tx1">
                    <a:lumMod val="95000"/>
                    <a:lumOff val="5000"/>
                  </a:schemeClr>
                </a:solidFill>
                <a:latin typeface="Arial"/>
                <a:ea typeface="Arial Unicode MS"/>
                <a:cs typeface="Arial" pitchFamily="34" charset="0"/>
              </a:rPr>
              <a:t>.  </a:t>
            </a:r>
          </a:p>
        </p:txBody>
      </p:sp>
      <p:sp>
        <p:nvSpPr>
          <p:cNvPr id="2" name="Rectangle 761">
            <a:extLst>
              <a:ext uri="{FF2B5EF4-FFF2-40B4-BE49-F238E27FC236}">
                <a16:creationId xmlns:a16="http://schemas.microsoft.com/office/drawing/2014/main" id="{4B39F2F5-F6D5-045C-8D15-0BC6E6CE7941}"/>
              </a:ext>
            </a:extLst>
          </p:cNvPr>
          <p:cNvSpPr/>
          <p:nvPr/>
        </p:nvSpPr>
        <p:spPr>
          <a:xfrm>
            <a:off x="1027446" y="2460830"/>
            <a:ext cx="5240832" cy="1143000"/>
          </a:xfrm>
          <a:prstGeom prst="rect">
            <a:avLst/>
          </a:prstGeom>
          <a:solidFill>
            <a:sysClr val="window" lastClr="FFFFFF"/>
          </a:solidFill>
          <a:ln w="38100" cap="flat" cmpd="sng" algn="ctr">
            <a:solidFill>
              <a:srgbClr val="E62601"/>
            </a:solid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sp>
        <p:nvSpPr>
          <p:cNvPr id="3" name="Rectangle 762">
            <a:extLst>
              <a:ext uri="{FF2B5EF4-FFF2-40B4-BE49-F238E27FC236}">
                <a16:creationId xmlns:a16="http://schemas.microsoft.com/office/drawing/2014/main" id="{A92D9AFE-810A-BE73-B677-5C16771F9A1E}"/>
              </a:ext>
            </a:extLst>
          </p:cNvPr>
          <p:cNvSpPr/>
          <p:nvPr/>
        </p:nvSpPr>
        <p:spPr>
          <a:xfrm>
            <a:off x="6513849" y="2472618"/>
            <a:ext cx="5386603" cy="1131212"/>
          </a:xfrm>
          <a:prstGeom prst="rect">
            <a:avLst/>
          </a:prstGeom>
          <a:solidFill>
            <a:sysClr val="window" lastClr="FFFFFF"/>
          </a:solidFill>
          <a:ln w="38100" cap="flat" cmpd="sng" algn="ctr">
            <a:solidFill>
              <a:srgbClr val="90C221"/>
            </a:solid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grpSp>
        <p:nvGrpSpPr>
          <p:cNvPr id="11" name="Group 769">
            <a:extLst>
              <a:ext uri="{FF2B5EF4-FFF2-40B4-BE49-F238E27FC236}">
                <a16:creationId xmlns:a16="http://schemas.microsoft.com/office/drawing/2014/main" id="{DB85CB73-B060-14E8-AE94-41733A9A3275}"/>
              </a:ext>
            </a:extLst>
          </p:cNvPr>
          <p:cNvGrpSpPr/>
          <p:nvPr/>
        </p:nvGrpSpPr>
        <p:grpSpPr>
          <a:xfrm>
            <a:off x="1219606" y="2371381"/>
            <a:ext cx="660951" cy="1043612"/>
            <a:chOff x="1003853" y="1565545"/>
            <a:chExt cx="660951" cy="1043612"/>
          </a:xfrm>
          <a:solidFill>
            <a:srgbClr val="E62601"/>
          </a:solidFill>
        </p:grpSpPr>
        <p:sp>
          <p:nvSpPr>
            <p:cNvPr id="12" name="Arrow: Chevron 770">
              <a:extLst>
                <a:ext uri="{FF2B5EF4-FFF2-40B4-BE49-F238E27FC236}">
                  <a16:creationId xmlns:a16="http://schemas.microsoft.com/office/drawing/2014/main" id="{2FD44A58-F653-5621-FB9E-C5959873D9D9}"/>
                </a:ext>
              </a:extLst>
            </p:cNvPr>
            <p:cNvSpPr/>
            <p:nvPr/>
          </p:nvSpPr>
          <p:spPr>
            <a:xfrm rot="16200000">
              <a:off x="1185241" y="2129594"/>
              <a:ext cx="298175" cy="660951"/>
            </a:xfrm>
            <a:prstGeom prst="chevron">
              <a:avLst/>
            </a:prstGeom>
            <a:grpFill/>
            <a:ln w="12700" cap="flat" cmpd="sng" algn="ctr">
              <a:noFill/>
              <a:prstDash val="solid"/>
              <a:miter lim="800000"/>
            </a:ln>
            <a:effectLst/>
          </p:spPr>
          <p:txBody>
            <a:bodyPr rtlCol="0" anchor="ctr"/>
            <a:lstStyle/>
            <a:p>
              <a:pPr algn="ctr">
                <a:defRPr/>
              </a:pPr>
              <a:endParaRPr lang="en-US" kern="0">
                <a:solidFill>
                  <a:srgbClr val="000000"/>
                </a:solidFill>
                <a:latin typeface="Arial"/>
                <a:ea typeface="Arial Unicode MS"/>
              </a:endParaRPr>
            </a:p>
          </p:txBody>
        </p:sp>
        <p:sp>
          <p:nvSpPr>
            <p:cNvPr id="13" name="Rectangle 771">
              <a:extLst>
                <a:ext uri="{FF2B5EF4-FFF2-40B4-BE49-F238E27FC236}">
                  <a16:creationId xmlns:a16="http://schemas.microsoft.com/office/drawing/2014/main" id="{57BE24A6-5C0A-2647-2035-371859001286}"/>
                </a:ext>
              </a:extLst>
            </p:cNvPr>
            <p:cNvSpPr/>
            <p:nvPr/>
          </p:nvSpPr>
          <p:spPr>
            <a:xfrm>
              <a:off x="1003854" y="1565545"/>
              <a:ext cx="655982" cy="894525"/>
            </a:xfrm>
            <a:prstGeom prst="rect">
              <a:avLst/>
            </a:prstGeom>
            <a:grpFill/>
            <a:ln w="12700" cap="flat" cmpd="sng" algn="ctr">
              <a:no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grpSp>
      <p:grpSp>
        <p:nvGrpSpPr>
          <p:cNvPr id="14" name="Group 778">
            <a:extLst>
              <a:ext uri="{FF2B5EF4-FFF2-40B4-BE49-F238E27FC236}">
                <a16:creationId xmlns:a16="http://schemas.microsoft.com/office/drawing/2014/main" id="{618E2415-1638-E0AF-667E-6F60C1227025}"/>
              </a:ext>
            </a:extLst>
          </p:cNvPr>
          <p:cNvGrpSpPr/>
          <p:nvPr/>
        </p:nvGrpSpPr>
        <p:grpSpPr>
          <a:xfrm>
            <a:off x="6719258" y="2371381"/>
            <a:ext cx="660951" cy="1043612"/>
            <a:chOff x="1003853" y="1565545"/>
            <a:chExt cx="660951" cy="1043612"/>
          </a:xfrm>
          <a:solidFill>
            <a:srgbClr val="90C221"/>
          </a:solidFill>
        </p:grpSpPr>
        <p:sp>
          <p:nvSpPr>
            <p:cNvPr id="15" name="Arrow: Chevron 779">
              <a:extLst>
                <a:ext uri="{FF2B5EF4-FFF2-40B4-BE49-F238E27FC236}">
                  <a16:creationId xmlns:a16="http://schemas.microsoft.com/office/drawing/2014/main" id="{0BC2BCFF-9DB0-E63F-E783-4CA8AC3DF077}"/>
                </a:ext>
              </a:extLst>
            </p:cNvPr>
            <p:cNvSpPr/>
            <p:nvPr/>
          </p:nvSpPr>
          <p:spPr>
            <a:xfrm rot="16200000">
              <a:off x="1185241" y="2129594"/>
              <a:ext cx="298175" cy="660951"/>
            </a:xfrm>
            <a:prstGeom prst="chevron">
              <a:avLst/>
            </a:prstGeom>
            <a:grpFill/>
            <a:ln w="12700" cap="flat" cmpd="sng" algn="ctr">
              <a:noFill/>
              <a:prstDash val="solid"/>
              <a:miter lim="800000"/>
            </a:ln>
            <a:effectLst/>
          </p:spPr>
          <p:txBody>
            <a:bodyPr rtlCol="0" anchor="ctr"/>
            <a:lstStyle/>
            <a:p>
              <a:pPr algn="ctr">
                <a:defRPr/>
              </a:pPr>
              <a:endParaRPr lang="en-US" kern="0">
                <a:solidFill>
                  <a:srgbClr val="000000"/>
                </a:solidFill>
                <a:latin typeface="Arial"/>
                <a:ea typeface="Arial Unicode MS"/>
              </a:endParaRPr>
            </a:p>
          </p:txBody>
        </p:sp>
        <p:sp>
          <p:nvSpPr>
            <p:cNvPr id="16" name="Rectangle 780">
              <a:extLst>
                <a:ext uri="{FF2B5EF4-FFF2-40B4-BE49-F238E27FC236}">
                  <a16:creationId xmlns:a16="http://schemas.microsoft.com/office/drawing/2014/main" id="{2DEC7E6F-A518-E55C-7B3A-11C42C907F66}"/>
                </a:ext>
              </a:extLst>
            </p:cNvPr>
            <p:cNvSpPr/>
            <p:nvPr/>
          </p:nvSpPr>
          <p:spPr>
            <a:xfrm>
              <a:off x="1003854" y="1565545"/>
              <a:ext cx="655982" cy="894525"/>
            </a:xfrm>
            <a:prstGeom prst="rect">
              <a:avLst/>
            </a:prstGeom>
            <a:grpFill/>
            <a:ln w="12700" cap="flat" cmpd="sng" algn="ctr">
              <a:no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grpSp>
      <p:sp>
        <p:nvSpPr>
          <p:cNvPr id="17" name="TextBox 783">
            <a:extLst>
              <a:ext uri="{FF2B5EF4-FFF2-40B4-BE49-F238E27FC236}">
                <a16:creationId xmlns:a16="http://schemas.microsoft.com/office/drawing/2014/main" id="{3F106C6D-BE3F-C1F7-DC67-56CD376C6720}"/>
              </a:ext>
            </a:extLst>
          </p:cNvPr>
          <p:cNvSpPr txBox="1"/>
          <p:nvPr/>
        </p:nvSpPr>
        <p:spPr>
          <a:xfrm>
            <a:off x="1234513" y="2588344"/>
            <a:ext cx="655982" cy="584775"/>
          </a:xfrm>
          <a:prstGeom prst="rect">
            <a:avLst/>
          </a:prstGeom>
          <a:noFill/>
        </p:spPr>
        <p:txBody>
          <a:bodyPr wrap="square" rtlCol="0" anchor="ctr">
            <a:spAutoFit/>
          </a:bodyPr>
          <a:lstStyle/>
          <a:p>
            <a:pPr algn="ctr"/>
            <a:r>
              <a:rPr lang="en-US" altLang="ko-KR" sz="3200" b="1" dirty="0">
                <a:solidFill>
                  <a:prstClr val="white"/>
                </a:solidFill>
                <a:latin typeface="Arial"/>
                <a:ea typeface="Arial Unicode MS"/>
                <a:cs typeface="Arial" pitchFamily="34" charset="0"/>
              </a:rPr>
              <a:t>1)</a:t>
            </a:r>
            <a:endParaRPr lang="ko-KR" altLang="en-US" sz="3200" b="1" dirty="0">
              <a:solidFill>
                <a:prstClr val="white"/>
              </a:solidFill>
              <a:latin typeface="Arial"/>
              <a:cs typeface="Arial" pitchFamily="34" charset="0"/>
            </a:endParaRPr>
          </a:p>
        </p:txBody>
      </p:sp>
      <p:sp>
        <p:nvSpPr>
          <p:cNvPr id="18" name="TextBox 786">
            <a:extLst>
              <a:ext uri="{FF2B5EF4-FFF2-40B4-BE49-F238E27FC236}">
                <a16:creationId xmlns:a16="http://schemas.microsoft.com/office/drawing/2014/main" id="{2695F5E7-EF5A-EB78-D7BE-DD6EA8751619}"/>
              </a:ext>
            </a:extLst>
          </p:cNvPr>
          <p:cNvSpPr txBox="1"/>
          <p:nvPr/>
        </p:nvSpPr>
        <p:spPr>
          <a:xfrm>
            <a:off x="6734164" y="2588344"/>
            <a:ext cx="655982" cy="584775"/>
          </a:xfrm>
          <a:prstGeom prst="rect">
            <a:avLst/>
          </a:prstGeom>
          <a:noFill/>
        </p:spPr>
        <p:txBody>
          <a:bodyPr wrap="square" rtlCol="0" anchor="ctr">
            <a:spAutoFit/>
          </a:bodyPr>
          <a:lstStyle/>
          <a:p>
            <a:pPr algn="ctr"/>
            <a:r>
              <a:rPr lang="en-US" altLang="ko-KR" sz="3200" b="1" dirty="0">
                <a:solidFill>
                  <a:prstClr val="white"/>
                </a:solidFill>
                <a:latin typeface="Arial"/>
                <a:ea typeface="Arial Unicode MS"/>
                <a:cs typeface="Arial" pitchFamily="34" charset="0"/>
              </a:rPr>
              <a:t>2)</a:t>
            </a:r>
            <a:endParaRPr lang="ko-KR" altLang="en-US" sz="3200" b="1" dirty="0">
              <a:solidFill>
                <a:prstClr val="white"/>
              </a:solidFill>
              <a:latin typeface="Arial"/>
              <a:cs typeface="Arial" pitchFamily="34" charset="0"/>
            </a:endParaRPr>
          </a:p>
        </p:txBody>
      </p:sp>
      <p:sp>
        <p:nvSpPr>
          <p:cNvPr id="21" name="CuadroTexto 20">
            <a:extLst>
              <a:ext uri="{FF2B5EF4-FFF2-40B4-BE49-F238E27FC236}">
                <a16:creationId xmlns:a16="http://schemas.microsoft.com/office/drawing/2014/main" id="{9EEC3673-096E-92EB-30E4-A97AD80BACE0}"/>
              </a:ext>
            </a:extLst>
          </p:cNvPr>
          <p:cNvSpPr txBox="1"/>
          <p:nvPr/>
        </p:nvSpPr>
        <p:spPr>
          <a:xfrm>
            <a:off x="1890495" y="2530661"/>
            <a:ext cx="4199280" cy="1015663"/>
          </a:xfrm>
          <a:prstGeom prst="rect">
            <a:avLst/>
          </a:prstGeom>
          <a:noFill/>
        </p:spPr>
        <p:txBody>
          <a:bodyPr wrap="square">
            <a:spAutoFit/>
          </a:bodyPr>
          <a:lstStyle/>
          <a:p>
            <a:pPr algn="just">
              <a:tabLst>
                <a:tab pos="719138" algn="l"/>
              </a:tabLst>
              <a:defRPr/>
            </a:pPr>
            <a:r>
              <a:rPr lang="es-MX" sz="2000" b="1" dirty="0">
                <a:solidFill>
                  <a:srgbClr val="455F51">
                    <a:lumMod val="75000"/>
                  </a:srgbClr>
                </a:solidFill>
                <a:latin typeface="Arial"/>
                <a:ea typeface="Arial Unicode MS"/>
                <a:cs typeface="Arial" pitchFamily="34" charset="0"/>
              </a:rPr>
              <a:t>Construcciones nuevas</a:t>
            </a:r>
            <a:r>
              <a:rPr lang="es-MX" sz="2000" dirty="0">
                <a:solidFill>
                  <a:srgbClr val="455F51">
                    <a:lumMod val="75000"/>
                  </a:srgbClr>
                </a:solidFill>
                <a:latin typeface="Arial"/>
                <a:ea typeface="Arial Unicode MS"/>
                <a:cs typeface="Arial" pitchFamily="34" charset="0"/>
              </a:rPr>
              <a:t>: escoria, grietas, zonas de fusión o penetración incompleta, etc</a:t>
            </a:r>
            <a:r>
              <a:rPr lang="es-MX" dirty="0">
                <a:solidFill>
                  <a:srgbClr val="455F51">
                    <a:lumMod val="75000"/>
                  </a:srgbClr>
                </a:solidFill>
                <a:latin typeface="Arial"/>
                <a:ea typeface="Arial Unicode MS"/>
                <a:cs typeface="Arial" pitchFamily="34" charset="0"/>
              </a:rPr>
              <a:t>. </a:t>
            </a:r>
          </a:p>
        </p:txBody>
      </p:sp>
      <p:sp>
        <p:nvSpPr>
          <p:cNvPr id="22" name="CuadroTexto 21">
            <a:extLst>
              <a:ext uri="{FF2B5EF4-FFF2-40B4-BE49-F238E27FC236}">
                <a16:creationId xmlns:a16="http://schemas.microsoft.com/office/drawing/2014/main" id="{91AA86D4-7F11-469A-7C6A-A930CE606445}"/>
              </a:ext>
            </a:extLst>
          </p:cNvPr>
          <p:cNvSpPr txBox="1"/>
          <p:nvPr/>
        </p:nvSpPr>
        <p:spPr>
          <a:xfrm>
            <a:off x="7405051" y="2475287"/>
            <a:ext cx="4376536" cy="1015663"/>
          </a:xfrm>
          <a:prstGeom prst="rect">
            <a:avLst/>
          </a:prstGeom>
          <a:noFill/>
        </p:spPr>
        <p:txBody>
          <a:bodyPr wrap="square">
            <a:spAutoFit/>
          </a:bodyPr>
          <a:lstStyle/>
          <a:p>
            <a:pPr algn="just">
              <a:tabLst>
                <a:tab pos="719138" algn="l"/>
              </a:tabLst>
              <a:defRPr/>
            </a:pPr>
            <a:r>
              <a:rPr lang="es-MX" sz="2000" b="1" dirty="0">
                <a:solidFill>
                  <a:srgbClr val="455F51">
                    <a:lumMod val="75000"/>
                  </a:srgbClr>
                </a:solidFill>
                <a:latin typeface="Arial"/>
                <a:ea typeface="Arial Unicode MS"/>
                <a:cs typeface="Arial" pitchFamily="34" charset="0"/>
              </a:rPr>
              <a:t>Construcciones posteriores</a:t>
            </a:r>
            <a:r>
              <a:rPr lang="es-MX" sz="2000" dirty="0">
                <a:solidFill>
                  <a:srgbClr val="455F51">
                    <a:lumMod val="75000"/>
                  </a:srgbClr>
                </a:solidFill>
                <a:latin typeface="Arial"/>
                <a:ea typeface="Arial Unicode MS"/>
                <a:cs typeface="Arial" pitchFamily="34" charset="0"/>
              </a:rPr>
              <a:t>: fallas que representen los mecanismos de degradación de interés. </a:t>
            </a:r>
          </a:p>
        </p:txBody>
      </p:sp>
    </p:spTree>
    <p:extLst>
      <p:ext uri="{BB962C8B-B14F-4D97-AF65-F5344CB8AC3E}">
        <p14:creationId xmlns:p14="http://schemas.microsoft.com/office/powerpoint/2010/main" val="37922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2" grpId="0" animBg="1"/>
      <p:bldP spid="3" grpId="0" animBg="1"/>
      <p:bldP spid="17" grpId="0"/>
      <p:bldP spid="18"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9" name="Freeform: Shape 2963">
            <a:extLst>
              <a:ext uri="{FF2B5EF4-FFF2-40B4-BE49-F238E27FC236}">
                <a16:creationId xmlns:a16="http://schemas.microsoft.com/office/drawing/2014/main" id="{72EA838C-D10B-DDB9-C03A-C0E8464EA51F}"/>
              </a:ext>
            </a:extLst>
          </p:cNvPr>
          <p:cNvSpPr/>
          <p:nvPr/>
        </p:nvSpPr>
        <p:spPr>
          <a:xfrm rot="10411499" flipH="1" flipV="1">
            <a:off x="3576086" y="6081371"/>
            <a:ext cx="1292841" cy="470761"/>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rgbClr val="A2D368"/>
          </a:solidFill>
          <a:ln w="7945" cap="flat">
            <a:noFill/>
            <a:prstDash val="solid"/>
            <a:miter/>
          </a:ln>
        </p:spPr>
        <p:txBody>
          <a:bodyPr rtlCol="0" anchor="ctr"/>
          <a:lstStyle/>
          <a:p>
            <a:pPr>
              <a:defRPr/>
            </a:pPr>
            <a:endParaRPr lang="en-US" kern="0">
              <a:solidFill>
                <a:prstClr val="black"/>
              </a:solidFill>
              <a:latin typeface="Arial"/>
              <a:ea typeface="Arial Unicode MS"/>
            </a:endParaRPr>
          </a:p>
        </p:txBody>
      </p:sp>
      <p:sp>
        <p:nvSpPr>
          <p:cNvPr id="48" name="Freeform: Shape 2973">
            <a:extLst>
              <a:ext uri="{FF2B5EF4-FFF2-40B4-BE49-F238E27FC236}">
                <a16:creationId xmlns:a16="http://schemas.microsoft.com/office/drawing/2014/main" id="{83FD3E26-C7B9-989B-4E96-D6CE67E2EEF5}"/>
              </a:ext>
            </a:extLst>
          </p:cNvPr>
          <p:cNvSpPr/>
          <p:nvPr/>
        </p:nvSpPr>
        <p:spPr>
          <a:xfrm rot="10411499" flipH="1" flipV="1">
            <a:off x="2631456" y="5255609"/>
            <a:ext cx="1132218" cy="413925"/>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rgbClr val="0684BF"/>
          </a:solidFill>
          <a:ln w="7945" cap="flat">
            <a:noFill/>
            <a:prstDash val="solid"/>
            <a:miter/>
          </a:ln>
        </p:spPr>
        <p:txBody>
          <a:bodyPr rtlCol="0" anchor="ctr"/>
          <a:lstStyle/>
          <a:p>
            <a:pPr>
              <a:defRPr/>
            </a:pPr>
            <a:endParaRPr lang="en-US" kern="0">
              <a:solidFill>
                <a:prstClr val="black"/>
              </a:solidFill>
              <a:latin typeface="Arial"/>
              <a:ea typeface="Arial Unicode MS"/>
            </a:endParaRPr>
          </a:p>
        </p:txBody>
      </p:sp>
      <p:pic>
        <p:nvPicPr>
          <p:cNvPr id="46" name="Imagen 45">
            <a:extLst>
              <a:ext uri="{FF2B5EF4-FFF2-40B4-BE49-F238E27FC236}">
                <a16:creationId xmlns:a16="http://schemas.microsoft.com/office/drawing/2014/main" id="{2D028E48-E35A-18A6-ABC0-20E45230821A}"/>
              </a:ext>
            </a:extLst>
          </p:cNvPr>
          <p:cNvPicPr>
            <a:picLocks noChangeAspect="1"/>
          </p:cNvPicPr>
          <p:nvPr/>
        </p:nvPicPr>
        <p:blipFill>
          <a:blip r:embed="rId3"/>
          <a:stretch>
            <a:fillRect/>
          </a:stretch>
        </p:blipFill>
        <p:spPr>
          <a:xfrm>
            <a:off x="1795499" y="4395983"/>
            <a:ext cx="1127857" cy="466384"/>
          </a:xfrm>
          <a:prstGeom prst="rect">
            <a:avLst/>
          </a:prstGeom>
        </p:spPr>
      </p:pic>
      <p:sp>
        <p:nvSpPr>
          <p:cNvPr id="5" name="CuadroTexto 4">
            <a:extLst>
              <a:ext uri="{FF2B5EF4-FFF2-40B4-BE49-F238E27FC236}">
                <a16:creationId xmlns:a16="http://schemas.microsoft.com/office/drawing/2014/main" id="{F50FEEDB-B3B4-24F4-B715-1F79E3E4BF72}"/>
              </a:ext>
            </a:extLst>
          </p:cNvPr>
          <p:cNvSpPr txBox="1"/>
          <p:nvPr/>
        </p:nvSpPr>
        <p:spPr>
          <a:xfrm>
            <a:off x="891020" y="926306"/>
            <a:ext cx="9381292" cy="1354217"/>
          </a:xfrm>
          <a:prstGeom prst="rect">
            <a:avLst/>
          </a:prstGeom>
          <a:noFill/>
        </p:spPr>
        <p:txBody>
          <a:bodyPr wrap="square">
            <a:spAutoFit/>
          </a:bodyPr>
          <a:lstStyle/>
          <a:p>
            <a:pPr marL="1431925" indent="-1431925" algn="just">
              <a:tabLst>
                <a:tab pos="719138" algn="l"/>
              </a:tabLst>
              <a:defRPr/>
            </a:pPr>
            <a:r>
              <a:rPr lang="es-MX" sz="2000" b="1" dirty="0">
                <a:solidFill>
                  <a:srgbClr val="455F51">
                    <a:lumMod val="75000"/>
                  </a:srgbClr>
                </a:solidFill>
                <a:latin typeface="Arial"/>
                <a:ea typeface="Arial Unicode MS"/>
                <a:cs typeface="Arial" pitchFamily="34" charset="0"/>
              </a:rPr>
              <a:t>II - 1434.2 </a:t>
            </a:r>
            <a:r>
              <a:rPr lang="es-MX" sz="2000" b="1" dirty="0">
                <a:solidFill>
                  <a:schemeClr val="tx1">
                    <a:lumMod val="95000"/>
                    <a:lumOff val="5000"/>
                  </a:schemeClr>
                </a:solidFill>
                <a:latin typeface="Arial"/>
                <a:ea typeface="Arial Unicode MS"/>
                <a:cs typeface="Arial" pitchFamily="34" charset="0"/>
              </a:rPr>
              <a:t>Nivel de Rigor Intermedio. </a:t>
            </a:r>
            <a:r>
              <a:rPr lang="es-MX" sz="2000" dirty="0">
                <a:solidFill>
                  <a:schemeClr val="tx1">
                    <a:lumMod val="95000"/>
                    <a:lumOff val="5000"/>
                  </a:schemeClr>
                </a:solidFill>
                <a:latin typeface="Arial"/>
                <a:ea typeface="Arial Unicode MS"/>
                <a:cs typeface="Arial" pitchFamily="34" charset="0"/>
              </a:rPr>
              <a:t>Los blocks de calificación deben incluir fallas que tengan una </a:t>
            </a:r>
            <a:r>
              <a:rPr lang="es-MX" sz="2000" i="1" u="sng" dirty="0">
                <a:solidFill>
                  <a:schemeClr val="tx1">
                    <a:lumMod val="95000"/>
                    <a:lumOff val="5000"/>
                  </a:schemeClr>
                </a:solidFill>
                <a:latin typeface="Arial"/>
                <a:ea typeface="Arial Unicode MS"/>
                <a:cs typeface="Arial" pitchFamily="34" charset="0"/>
              </a:rPr>
              <a:t>longitud no superio</a:t>
            </a:r>
            <a:r>
              <a:rPr lang="es-MX" sz="2000" dirty="0">
                <a:solidFill>
                  <a:schemeClr val="tx1">
                    <a:lumMod val="95000"/>
                    <a:lumOff val="5000"/>
                  </a:schemeClr>
                </a:solidFill>
                <a:latin typeface="Arial"/>
                <a:ea typeface="Arial Unicode MS"/>
                <a:cs typeface="Arial" pitchFamily="34" charset="0"/>
              </a:rPr>
              <a:t>r a la que se indica a continuación con una </a:t>
            </a:r>
            <a:r>
              <a:rPr lang="es-MX" sz="2000" u="sng" dirty="0">
                <a:solidFill>
                  <a:schemeClr val="tx1">
                    <a:lumMod val="95000"/>
                    <a:lumOff val="5000"/>
                  </a:schemeClr>
                </a:solidFill>
                <a:latin typeface="Arial"/>
                <a:ea typeface="Arial Unicode MS"/>
                <a:cs typeface="Arial" pitchFamily="34" charset="0"/>
              </a:rPr>
              <a:t>altura de la falla no mayor al 25%</a:t>
            </a:r>
            <a:r>
              <a:rPr lang="es-MX" sz="2200" b="1" u="sng" dirty="0">
                <a:solidFill>
                  <a:schemeClr val="tx1">
                    <a:lumMod val="95000"/>
                    <a:lumOff val="5000"/>
                  </a:schemeClr>
                </a:solidFill>
                <a:latin typeface="Arial"/>
                <a:ea typeface="Arial Unicode MS"/>
                <a:cs typeface="Arial" pitchFamily="34" charset="0"/>
              </a:rPr>
              <a:t>t</a:t>
            </a:r>
            <a:r>
              <a:rPr lang="es-MX" sz="2000" b="1" u="sng" dirty="0">
                <a:solidFill>
                  <a:schemeClr val="tx1">
                    <a:lumMod val="95000"/>
                    <a:lumOff val="5000"/>
                  </a:schemeClr>
                </a:solidFill>
                <a:latin typeface="Arial"/>
                <a:ea typeface="Arial Unicode MS"/>
                <a:cs typeface="Arial" pitchFamily="34" charset="0"/>
              </a:rPr>
              <a:t> </a:t>
            </a:r>
            <a:r>
              <a:rPr lang="es-MX" sz="2000" u="sng" dirty="0">
                <a:solidFill>
                  <a:schemeClr val="tx1">
                    <a:lumMod val="95000"/>
                    <a:lumOff val="5000"/>
                  </a:schemeClr>
                </a:solidFill>
                <a:latin typeface="Arial"/>
                <a:ea typeface="Arial Unicode MS"/>
                <a:cs typeface="Arial" pitchFamily="34" charset="0"/>
              </a:rPr>
              <a:t>o ¼ pulg (6 mm), la que sea menor. </a:t>
            </a:r>
          </a:p>
        </p:txBody>
      </p:sp>
      <p:sp>
        <p:nvSpPr>
          <p:cNvPr id="6" name="10 Rectángulo">
            <a:extLst>
              <a:ext uri="{FF2B5EF4-FFF2-40B4-BE49-F238E27FC236}">
                <a16:creationId xmlns:a16="http://schemas.microsoft.com/office/drawing/2014/main" id="{74E1BF1B-6B05-F36D-DF1A-43E109B961FC}"/>
              </a:ext>
            </a:extLst>
          </p:cNvPr>
          <p:cNvSpPr/>
          <p:nvPr/>
        </p:nvSpPr>
        <p:spPr>
          <a:xfrm>
            <a:off x="696745" y="159033"/>
            <a:ext cx="9857923" cy="523220"/>
          </a:xfrm>
          <a:prstGeom prst="rect">
            <a:avLst/>
          </a:prstGeom>
        </p:spPr>
        <p:txBody>
          <a:bodyPr wrap="square">
            <a:spAutoFit/>
          </a:bodyPr>
          <a:lstStyle/>
          <a:p>
            <a:pPr algn="ctr">
              <a:tabLst>
                <a:tab pos="581025" algn="l"/>
              </a:tabLst>
              <a:defRPr/>
            </a:pPr>
            <a:r>
              <a:rPr lang="es-ES_tradnl" sz="28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II. 1434 Blocks para Llevar a Cabo de Calificación </a:t>
            </a:r>
          </a:p>
        </p:txBody>
      </p:sp>
      <p:sp>
        <p:nvSpPr>
          <p:cNvPr id="8" name="CuadroTexto 7">
            <a:extLst>
              <a:ext uri="{FF2B5EF4-FFF2-40B4-BE49-F238E27FC236}">
                <a16:creationId xmlns:a16="http://schemas.microsoft.com/office/drawing/2014/main" id="{0ACC0152-6C87-53AF-2E69-404B26D7E151}"/>
              </a:ext>
            </a:extLst>
          </p:cNvPr>
          <p:cNvSpPr txBox="1"/>
          <p:nvPr/>
        </p:nvSpPr>
        <p:spPr>
          <a:xfrm>
            <a:off x="2923356" y="5243212"/>
            <a:ext cx="7400599" cy="400110"/>
          </a:xfrm>
          <a:prstGeom prst="rect">
            <a:avLst/>
          </a:prstGeom>
          <a:noFill/>
        </p:spPr>
        <p:txBody>
          <a:bodyPr wrap="square">
            <a:spAutoFit/>
          </a:bodyPr>
          <a:lstStyle/>
          <a:p>
            <a:pPr marL="268288" indent="-268288" algn="just">
              <a:tabLst>
                <a:tab pos="719138" algn="l"/>
              </a:tabLst>
              <a:defRPr/>
            </a:pPr>
            <a:r>
              <a:rPr lang="es-MX" dirty="0">
                <a:solidFill>
                  <a:srgbClr val="455F51">
                    <a:lumMod val="75000"/>
                  </a:srgbClr>
                </a:solidFill>
                <a:latin typeface="Arial"/>
                <a:ea typeface="Arial Unicode MS"/>
                <a:cs typeface="Arial" pitchFamily="34" charset="0"/>
              </a:rPr>
              <a:t>b) 1/3 </a:t>
            </a:r>
            <a:r>
              <a:rPr lang="es-MX" sz="2000" b="1" dirty="0">
                <a:solidFill>
                  <a:srgbClr val="455F51">
                    <a:lumMod val="75000"/>
                  </a:srgbClr>
                </a:solidFill>
                <a:latin typeface="Arial"/>
                <a:ea typeface="Arial Unicode MS"/>
                <a:cs typeface="Arial" pitchFamily="34" charset="0"/>
              </a:rPr>
              <a:t>t</a:t>
            </a:r>
            <a:r>
              <a:rPr lang="es-MX" dirty="0">
                <a:solidFill>
                  <a:srgbClr val="455F51">
                    <a:lumMod val="75000"/>
                  </a:srgbClr>
                </a:solidFill>
                <a:latin typeface="Arial"/>
                <a:ea typeface="Arial Unicode MS"/>
                <a:cs typeface="Arial" pitchFamily="34" charset="0"/>
              </a:rPr>
              <a:t> para </a:t>
            </a:r>
            <a:r>
              <a:rPr lang="es-MX" sz="2000" b="1" dirty="0">
                <a:solidFill>
                  <a:srgbClr val="455F51">
                    <a:lumMod val="75000"/>
                  </a:srgbClr>
                </a:solidFill>
                <a:latin typeface="Arial"/>
                <a:ea typeface="Arial Unicode MS"/>
                <a:cs typeface="Arial" pitchFamily="34" charset="0"/>
              </a:rPr>
              <a:t>t </a:t>
            </a:r>
            <a:r>
              <a:rPr lang="es-MX" dirty="0">
                <a:solidFill>
                  <a:srgbClr val="455F51">
                    <a:lumMod val="75000"/>
                  </a:srgbClr>
                </a:solidFill>
                <a:latin typeface="Arial"/>
                <a:ea typeface="Arial Unicode MS"/>
                <a:cs typeface="Arial" pitchFamily="34" charset="0"/>
              </a:rPr>
              <a:t>desde ¾ pulg (19 mm) hasta 2 ¼ pulg (57 mm)</a:t>
            </a:r>
          </a:p>
        </p:txBody>
      </p:sp>
      <p:sp>
        <p:nvSpPr>
          <p:cNvPr id="10" name="CuadroTexto 9">
            <a:extLst>
              <a:ext uri="{FF2B5EF4-FFF2-40B4-BE49-F238E27FC236}">
                <a16:creationId xmlns:a16="http://schemas.microsoft.com/office/drawing/2014/main" id="{1F8C78BB-66AA-2125-57DD-7CE6942B34A2}"/>
              </a:ext>
            </a:extLst>
          </p:cNvPr>
          <p:cNvSpPr txBox="1"/>
          <p:nvPr/>
        </p:nvSpPr>
        <p:spPr>
          <a:xfrm>
            <a:off x="2014087" y="4466596"/>
            <a:ext cx="5328747" cy="400110"/>
          </a:xfrm>
          <a:prstGeom prst="rect">
            <a:avLst/>
          </a:prstGeom>
          <a:noFill/>
        </p:spPr>
        <p:txBody>
          <a:bodyPr wrap="square">
            <a:spAutoFit/>
          </a:bodyPr>
          <a:lstStyle/>
          <a:p>
            <a:pPr marL="457200" indent="-457200" algn="just">
              <a:buFontTx/>
              <a:buAutoNum type="alphaLcParenR"/>
              <a:tabLst>
                <a:tab pos="719138" algn="l"/>
              </a:tabLst>
              <a:defRPr/>
            </a:pPr>
            <a:r>
              <a:rPr lang="es-MX" dirty="0">
                <a:solidFill>
                  <a:srgbClr val="455F51">
                    <a:lumMod val="75000"/>
                  </a:srgbClr>
                </a:solidFill>
                <a:latin typeface="Arial"/>
                <a:ea typeface="Arial Unicode MS"/>
                <a:cs typeface="Arial" pitchFamily="34" charset="0"/>
              </a:rPr>
              <a:t>¼ pulg (6 mm) para </a:t>
            </a:r>
            <a:r>
              <a:rPr lang="es-MX" sz="2000" b="1" dirty="0">
                <a:solidFill>
                  <a:srgbClr val="455F51">
                    <a:lumMod val="75000"/>
                  </a:srgbClr>
                </a:solidFill>
                <a:latin typeface="Arial"/>
                <a:ea typeface="Arial Unicode MS"/>
                <a:cs typeface="Arial" pitchFamily="34" charset="0"/>
              </a:rPr>
              <a:t>t</a:t>
            </a:r>
            <a:r>
              <a:rPr lang="es-MX" dirty="0">
                <a:solidFill>
                  <a:srgbClr val="455F51">
                    <a:lumMod val="75000"/>
                  </a:srgbClr>
                </a:solidFill>
                <a:latin typeface="Arial"/>
                <a:ea typeface="Arial Unicode MS"/>
                <a:cs typeface="Arial" pitchFamily="34" charset="0"/>
              </a:rPr>
              <a:t> hasta 3/4 pulg (19 mm)</a:t>
            </a:r>
          </a:p>
        </p:txBody>
      </p:sp>
      <p:sp>
        <p:nvSpPr>
          <p:cNvPr id="11" name="CuadroTexto 10">
            <a:extLst>
              <a:ext uri="{FF2B5EF4-FFF2-40B4-BE49-F238E27FC236}">
                <a16:creationId xmlns:a16="http://schemas.microsoft.com/office/drawing/2014/main" id="{BE30DB45-60EF-3278-EF53-5FDA5248D6E9}"/>
              </a:ext>
            </a:extLst>
          </p:cNvPr>
          <p:cNvSpPr txBox="1"/>
          <p:nvPr/>
        </p:nvSpPr>
        <p:spPr>
          <a:xfrm>
            <a:off x="3703882" y="6111314"/>
            <a:ext cx="7171901" cy="400110"/>
          </a:xfrm>
          <a:prstGeom prst="rect">
            <a:avLst/>
          </a:prstGeom>
          <a:noFill/>
        </p:spPr>
        <p:txBody>
          <a:bodyPr wrap="square">
            <a:spAutoFit/>
          </a:bodyPr>
          <a:lstStyle/>
          <a:p>
            <a:pPr algn="just">
              <a:tabLst>
                <a:tab pos="719138" algn="l"/>
              </a:tabLst>
              <a:defRPr/>
            </a:pPr>
            <a:r>
              <a:rPr lang="es-MX" dirty="0">
                <a:solidFill>
                  <a:srgbClr val="455F51">
                    <a:lumMod val="75000"/>
                  </a:srgbClr>
                </a:solidFill>
                <a:latin typeface="Arial"/>
                <a:ea typeface="Arial Unicode MS"/>
                <a:cs typeface="Arial" pitchFamily="34" charset="0"/>
              </a:rPr>
              <a:t>c) ¾ pulg (19 mm) para </a:t>
            </a:r>
            <a:r>
              <a:rPr lang="es-MX" sz="2000" b="1" dirty="0">
                <a:solidFill>
                  <a:srgbClr val="455F51">
                    <a:lumMod val="75000"/>
                  </a:srgbClr>
                </a:solidFill>
                <a:latin typeface="Arial"/>
                <a:ea typeface="Arial Unicode MS"/>
                <a:cs typeface="Arial" pitchFamily="34" charset="0"/>
              </a:rPr>
              <a:t>t</a:t>
            </a:r>
            <a:r>
              <a:rPr lang="es-MX" dirty="0">
                <a:solidFill>
                  <a:srgbClr val="455F51">
                    <a:lumMod val="75000"/>
                  </a:srgbClr>
                </a:solidFill>
                <a:latin typeface="Arial"/>
                <a:ea typeface="Arial Unicode MS"/>
                <a:cs typeface="Arial" pitchFamily="34" charset="0"/>
              </a:rPr>
              <a:t> de 2 ¼ pulg (57 mm) a 4 pulg (100 mm). </a:t>
            </a:r>
          </a:p>
        </p:txBody>
      </p:sp>
      <p:sp>
        <p:nvSpPr>
          <p:cNvPr id="2" name="Rectangle 671">
            <a:extLst>
              <a:ext uri="{FF2B5EF4-FFF2-40B4-BE49-F238E27FC236}">
                <a16:creationId xmlns:a16="http://schemas.microsoft.com/office/drawing/2014/main" id="{198F4C8D-3C55-9963-0075-7D98D1E1A820}"/>
              </a:ext>
            </a:extLst>
          </p:cNvPr>
          <p:cNvSpPr/>
          <p:nvPr/>
        </p:nvSpPr>
        <p:spPr>
          <a:xfrm>
            <a:off x="6456475" y="2665548"/>
            <a:ext cx="4419307" cy="1440961"/>
          </a:xfrm>
          <a:prstGeom prst="rect">
            <a:avLst/>
          </a:prstGeom>
          <a:solidFill>
            <a:srgbClr val="07A398">
              <a:lumMod val="20000"/>
              <a:lumOff val="80000"/>
            </a:srgb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ko-KR" altLang="en-US" sz="2700" kern="0" dirty="0">
              <a:solidFill>
                <a:prstClr val="white"/>
              </a:solidFill>
              <a:latin typeface="Arial"/>
            </a:endParaRPr>
          </a:p>
        </p:txBody>
      </p:sp>
      <p:grpSp>
        <p:nvGrpSpPr>
          <p:cNvPr id="15" name="Group 674">
            <a:extLst>
              <a:ext uri="{FF2B5EF4-FFF2-40B4-BE49-F238E27FC236}">
                <a16:creationId xmlns:a16="http://schemas.microsoft.com/office/drawing/2014/main" id="{28741EC6-B649-7976-350A-B11425F99F7F}"/>
              </a:ext>
            </a:extLst>
          </p:cNvPr>
          <p:cNvGrpSpPr/>
          <p:nvPr/>
        </p:nvGrpSpPr>
        <p:grpSpPr>
          <a:xfrm>
            <a:off x="6229420" y="2665548"/>
            <a:ext cx="2436995" cy="477517"/>
            <a:chOff x="590530" y="2152783"/>
            <a:chExt cx="2473307" cy="695077"/>
          </a:xfrm>
        </p:grpSpPr>
        <p:sp>
          <p:nvSpPr>
            <p:cNvPr id="16" name="Right Triangle 675">
              <a:extLst>
                <a:ext uri="{FF2B5EF4-FFF2-40B4-BE49-F238E27FC236}">
                  <a16:creationId xmlns:a16="http://schemas.microsoft.com/office/drawing/2014/main" id="{DFEEE433-5041-2BAB-9F9A-7E068096E38F}"/>
                </a:ext>
              </a:extLst>
            </p:cNvPr>
            <p:cNvSpPr/>
            <p:nvPr/>
          </p:nvSpPr>
          <p:spPr>
            <a:xfrm rot="10800000">
              <a:off x="590530" y="2642931"/>
              <a:ext cx="204929" cy="204929"/>
            </a:xfrm>
            <a:prstGeom prst="rtTriangle">
              <a:avLst/>
            </a:prstGeom>
            <a:solidFill>
              <a:srgbClr val="07A398">
                <a:lumMod val="75000"/>
              </a:srgbClr>
            </a:solidFill>
            <a:ln w="12700" cap="flat" cmpd="sng" algn="ctr">
              <a:noFill/>
              <a:prstDash val="solid"/>
              <a:miter lim="800000"/>
            </a:ln>
            <a:effectLst/>
          </p:spPr>
          <p:txBody>
            <a:bodyPr rtlCol="0" anchor="ctr"/>
            <a:lstStyle/>
            <a:p>
              <a:pPr algn="ctr">
                <a:defRPr/>
              </a:pPr>
              <a:endParaRPr lang="ko-KR" altLang="en-US" sz="2700" kern="0">
                <a:solidFill>
                  <a:prstClr val="white"/>
                </a:solidFill>
                <a:latin typeface="Arial"/>
              </a:endParaRPr>
            </a:p>
          </p:txBody>
        </p:sp>
        <p:sp>
          <p:nvSpPr>
            <p:cNvPr id="17" name="Pentagon 10">
              <a:extLst>
                <a:ext uri="{FF2B5EF4-FFF2-40B4-BE49-F238E27FC236}">
                  <a16:creationId xmlns:a16="http://schemas.microsoft.com/office/drawing/2014/main" id="{155EF92D-7767-7361-9E1B-5DB2043BEAF5}"/>
                </a:ext>
              </a:extLst>
            </p:cNvPr>
            <p:cNvSpPr/>
            <p:nvPr/>
          </p:nvSpPr>
          <p:spPr>
            <a:xfrm>
              <a:off x="611560" y="2158299"/>
              <a:ext cx="1944216" cy="484632"/>
            </a:xfrm>
            <a:prstGeom prst="homePlate">
              <a:avLst/>
            </a:prstGeom>
            <a:solidFill>
              <a:srgbClr val="07A39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prstClr val="white"/>
                </a:solidFill>
                <a:latin typeface="Arial"/>
              </a:endParaRPr>
            </a:p>
          </p:txBody>
        </p:sp>
        <p:sp>
          <p:nvSpPr>
            <p:cNvPr id="18" name="Chevron 11">
              <a:extLst>
                <a:ext uri="{FF2B5EF4-FFF2-40B4-BE49-F238E27FC236}">
                  <a16:creationId xmlns:a16="http://schemas.microsoft.com/office/drawing/2014/main" id="{03D13A34-0181-C8E4-CDF0-8771C5E4963F}"/>
                </a:ext>
              </a:extLst>
            </p:cNvPr>
            <p:cNvSpPr/>
            <p:nvPr/>
          </p:nvSpPr>
          <p:spPr>
            <a:xfrm>
              <a:off x="2418617" y="2158299"/>
              <a:ext cx="385189" cy="484632"/>
            </a:xfrm>
            <a:prstGeom prst="chevron">
              <a:avLst>
                <a:gd name="adj" fmla="val 52447"/>
              </a:avLst>
            </a:prstGeom>
            <a:solidFill>
              <a:srgbClr val="07A39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srgbClr val="000000"/>
                </a:solidFill>
                <a:latin typeface="Arial"/>
              </a:endParaRPr>
            </a:p>
          </p:txBody>
        </p:sp>
        <p:sp>
          <p:nvSpPr>
            <p:cNvPr id="19" name="Chevron 12">
              <a:extLst>
                <a:ext uri="{FF2B5EF4-FFF2-40B4-BE49-F238E27FC236}">
                  <a16:creationId xmlns:a16="http://schemas.microsoft.com/office/drawing/2014/main" id="{9F35393A-8124-C83A-3442-5C3B9AE668C8}"/>
                </a:ext>
              </a:extLst>
            </p:cNvPr>
            <p:cNvSpPr/>
            <p:nvPr/>
          </p:nvSpPr>
          <p:spPr>
            <a:xfrm>
              <a:off x="2678648" y="2152783"/>
              <a:ext cx="385189" cy="484632"/>
            </a:xfrm>
            <a:prstGeom prst="chevron">
              <a:avLst>
                <a:gd name="adj" fmla="val 52447"/>
              </a:avLst>
            </a:prstGeom>
            <a:solidFill>
              <a:srgbClr val="07A39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srgbClr val="000000"/>
                </a:solidFill>
                <a:latin typeface="Arial"/>
              </a:endParaRPr>
            </a:p>
          </p:txBody>
        </p:sp>
      </p:grpSp>
      <p:sp>
        <p:nvSpPr>
          <p:cNvPr id="33" name="TextBox 698">
            <a:extLst>
              <a:ext uri="{FF2B5EF4-FFF2-40B4-BE49-F238E27FC236}">
                <a16:creationId xmlns:a16="http://schemas.microsoft.com/office/drawing/2014/main" id="{3FB30098-091C-735F-3F13-E5CAAFE90FD6}"/>
              </a:ext>
            </a:extLst>
          </p:cNvPr>
          <p:cNvSpPr txBox="1"/>
          <p:nvPr/>
        </p:nvSpPr>
        <p:spPr>
          <a:xfrm>
            <a:off x="6304551" y="2622667"/>
            <a:ext cx="1573212" cy="400110"/>
          </a:xfrm>
          <a:prstGeom prst="rect">
            <a:avLst/>
          </a:prstGeom>
          <a:noFill/>
        </p:spPr>
        <p:txBody>
          <a:bodyPr wrap="square" rtlCol="0">
            <a:spAutoFit/>
          </a:bodyPr>
          <a:lstStyle/>
          <a:p>
            <a:pPr algn="ctr"/>
            <a:r>
              <a:rPr lang="en-US" altLang="ko-KR" sz="2000" b="1" dirty="0">
                <a:solidFill>
                  <a:prstClr val="white"/>
                </a:solidFill>
                <a:latin typeface="Arial"/>
                <a:ea typeface="Arial Unicode MS"/>
                <a:cs typeface="Arial" pitchFamily="34" charset="0"/>
              </a:rPr>
              <a:t>2)</a:t>
            </a:r>
            <a:endParaRPr lang="ko-KR" altLang="en-US" sz="2000" b="1" dirty="0">
              <a:solidFill>
                <a:prstClr val="white"/>
              </a:solidFill>
              <a:latin typeface="Arial"/>
              <a:cs typeface="Arial" pitchFamily="34" charset="0"/>
            </a:endParaRPr>
          </a:p>
        </p:txBody>
      </p:sp>
      <p:sp>
        <p:nvSpPr>
          <p:cNvPr id="36" name="Rectangle 5">
            <a:extLst>
              <a:ext uri="{FF2B5EF4-FFF2-40B4-BE49-F238E27FC236}">
                <a16:creationId xmlns:a16="http://schemas.microsoft.com/office/drawing/2014/main" id="{E4BBFFC0-7DAA-B3B4-53D5-00DC19EAB74D}"/>
              </a:ext>
            </a:extLst>
          </p:cNvPr>
          <p:cNvSpPr/>
          <p:nvPr/>
        </p:nvSpPr>
        <p:spPr>
          <a:xfrm>
            <a:off x="1729906" y="2619630"/>
            <a:ext cx="4074043" cy="1486879"/>
          </a:xfrm>
          <a:prstGeom prst="rect">
            <a:avLst/>
          </a:prstGeom>
          <a:solidFill>
            <a:srgbClr val="0680C3">
              <a:lumMod val="20000"/>
              <a:lumOff val="80000"/>
            </a:srgb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ko-KR" altLang="en-US" sz="2700" kern="0" dirty="0">
              <a:solidFill>
                <a:prstClr val="white"/>
              </a:solidFill>
              <a:latin typeface="Arial"/>
            </a:endParaRPr>
          </a:p>
        </p:txBody>
      </p:sp>
      <p:grpSp>
        <p:nvGrpSpPr>
          <p:cNvPr id="37" name="Group 8">
            <a:extLst>
              <a:ext uri="{FF2B5EF4-FFF2-40B4-BE49-F238E27FC236}">
                <a16:creationId xmlns:a16="http://schemas.microsoft.com/office/drawing/2014/main" id="{B3182246-3606-3BB8-E1DC-A2362C743253}"/>
              </a:ext>
            </a:extLst>
          </p:cNvPr>
          <p:cNvGrpSpPr/>
          <p:nvPr/>
        </p:nvGrpSpPr>
        <p:grpSpPr>
          <a:xfrm>
            <a:off x="1523100" y="2628695"/>
            <a:ext cx="2436995" cy="514370"/>
            <a:chOff x="590530" y="2152783"/>
            <a:chExt cx="2473307" cy="695077"/>
          </a:xfrm>
          <a:solidFill>
            <a:srgbClr val="0680C3"/>
          </a:solidFill>
        </p:grpSpPr>
        <p:sp>
          <p:nvSpPr>
            <p:cNvPr id="38" name="Right Triangle 9">
              <a:extLst>
                <a:ext uri="{FF2B5EF4-FFF2-40B4-BE49-F238E27FC236}">
                  <a16:creationId xmlns:a16="http://schemas.microsoft.com/office/drawing/2014/main" id="{8CC857C1-3F77-6035-5657-8AFBAA1C622D}"/>
                </a:ext>
              </a:extLst>
            </p:cNvPr>
            <p:cNvSpPr/>
            <p:nvPr/>
          </p:nvSpPr>
          <p:spPr>
            <a:xfrm rot="10800000">
              <a:off x="590530" y="2642931"/>
              <a:ext cx="204929" cy="204929"/>
            </a:xfrm>
            <a:prstGeom prst="rtTriangle">
              <a:avLst/>
            </a:prstGeom>
            <a:solidFill>
              <a:srgbClr val="0680C3">
                <a:lumMod val="75000"/>
              </a:srgbClr>
            </a:solidFill>
            <a:ln w="12700" cap="flat" cmpd="sng" algn="ctr">
              <a:noFill/>
              <a:prstDash val="solid"/>
              <a:miter lim="800000"/>
            </a:ln>
            <a:effectLst/>
          </p:spPr>
          <p:txBody>
            <a:bodyPr rtlCol="0" anchor="ctr"/>
            <a:lstStyle/>
            <a:p>
              <a:pPr algn="ctr">
                <a:defRPr/>
              </a:pPr>
              <a:endParaRPr lang="ko-KR" altLang="en-US" sz="2700" kern="0">
                <a:solidFill>
                  <a:prstClr val="white"/>
                </a:solidFill>
                <a:latin typeface="Arial"/>
              </a:endParaRPr>
            </a:p>
          </p:txBody>
        </p:sp>
        <p:sp>
          <p:nvSpPr>
            <p:cNvPr id="39" name="Pentagon 10">
              <a:extLst>
                <a:ext uri="{FF2B5EF4-FFF2-40B4-BE49-F238E27FC236}">
                  <a16:creationId xmlns:a16="http://schemas.microsoft.com/office/drawing/2014/main" id="{7D9A099A-8D0B-D0D5-EB0E-5EE87ED3C6FF}"/>
                </a:ext>
              </a:extLst>
            </p:cNvPr>
            <p:cNvSpPr/>
            <p:nvPr/>
          </p:nvSpPr>
          <p:spPr>
            <a:xfrm>
              <a:off x="611560" y="2158299"/>
              <a:ext cx="1944216" cy="484632"/>
            </a:xfrm>
            <a:prstGeom prst="homePlate">
              <a:avLst/>
            </a:prstGeom>
            <a:grp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prstClr val="white"/>
                </a:solidFill>
                <a:latin typeface="Arial"/>
              </a:endParaRPr>
            </a:p>
          </p:txBody>
        </p:sp>
        <p:sp>
          <p:nvSpPr>
            <p:cNvPr id="40" name="Chevron 11">
              <a:extLst>
                <a:ext uri="{FF2B5EF4-FFF2-40B4-BE49-F238E27FC236}">
                  <a16:creationId xmlns:a16="http://schemas.microsoft.com/office/drawing/2014/main" id="{14C32410-C44A-B53A-7181-632536AA3674}"/>
                </a:ext>
              </a:extLst>
            </p:cNvPr>
            <p:cNvSpPr/>
            <p:nvPr/>
          </p:nvSpPr>
          <p:spPr>
            <a:xfrm>
              <a:off x="2418617" y="2158299"/>
              <a:ext cx="385189" cy="484632"/>
            </a:xfrm>
            <a:prstGeom prst="chevron">
              <a:avLst>
                <a:gd name="adj" fmla="val 52447"/>
              </a:avLst>
            </a:prstGeom>
            <a:grp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srgbClr val="000000"/>
                </a:solidFill>
                <a:latin typeface="Arial"/>
              </a:endParaRPr>
            </a:p>
          </p:txBody>
        </p:sp>
        <p:sp>
          <p:nvSpPr>
            <p:cNvPr id="41" name="Chevron 12">
              <a:extLst>
                <a:ext uri="{FF2B5EF4-FFF2-40B4-BE49-F238E27FC236}">
                  <a16:creationId xmlns:a16="http://schemas.microsoft.com/office/drawing/2014/main" id="{58D22EBA-7AE1-A8BA-8808-299599BCEA35}"/>
                </a:ext>
              </a:extLst>
            </p:cNvPr>
            <p:cNvSpPr/>
            <p:nvPr/>
          </p:nvSpPr>
          <p:spPr>
            <a:xfrm>
              <a:off x="2678648" y="2152783"/>
              <a:ext cx="385189" cy="484632"/>
            </a:xfrm>
            <a:prstGeom prst="chevron">
              <a:avLst>
                <a:gd name="adj" fmla="val 52447"/>
              </a:avLst>
            </a:prstGeom>
            <a:grp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srgbClr val="000000"/>
                </a:solidFill>
                <a:latin typeface="Arial"/>
              </a:endParaRPr>
            </a:p>
          </p:txBody>
        </p:sp>
      </p:grpSp>
      <p:sp>
        <p:nvSpPr>
          <p:cNvPr id="43" name="TextBox 710">
            <a:extLst>
              <a:ext uri="{FF2B5EF4-FFF2-40B4-BE49-F238E27FC236}">
                <a16:creationId xmlns:a16="http://schemas.microsoft.com/office/drawing/2014/main" id="{7FE66FA8-4C37-1093-BAF6-2131DA721983}"/>
              </a:ext>
            </a:extLst>
          </p:cNvPr>
          <p:cNvSpPr txBox="1"/>
          <p:nvPr/>
        </p:nvSpPr>
        <p:spPr>
          <a:xfrm>
            <a:off x="1651660" y="2579484"/>
            <a:ext cx="1573212" cy="400110"/>
          </a:xfrm>
          <a:prstGeom prst="rect">
            <a:avLst/>
          </a:prstGeom>
          <a:noFill/>
        </p:spPr>
        <p:txBody>
          <a:bodyPr wrap="square" rtlCol="0">
            <a:spAutoFit/>
          </a:bodyPr>
          <a:lstStyle/>
          <a:p>
            <a:pPr algn="ctr"/>
            <a:r>
              <a:rPr lang="en-US" altLang="ko-KR" sz="2000" b="1" dirty="0">
                <a:solidFill>
                  <a:prstClr val="white"/>
                </a:solidFill>
                <a:latin typeface="Arial"/>
                <a:ea typeface="Arial Unicode MS"/>
                <a:cs typeface="Arial" pitchFamily="34" charset="0"/>
              </a:rPr>
              <a:t>1)</a:t>
            </a:r>
            <a:endParaRPr lang="ko-KR" altLang="en-US" sz="2000" b="1" dirty="0">
              <a:solidFill>
                <a:prstClr val="white"/>
              </a:solidFill>
              <a:latin typeface="Arial"/>
              <a:cs typeface="Arial" pitchFamily="34" charset="0"/>
            </a:endParaRPr>
          </a:p>
        </p:txBody>
      </p:sp>
      <p:sp>
        <p:nvSpPr>
          <p:cNvPr id="44" name="CuadroTexto 43">
            <a:extLst>
              <a:ext uri="{FF2B5EF4-FFF2-40B4-BE49-F238E27FC236}">
                <a16:creationId xmlns:a16="http://schemas.microsoft.com/office/drawing/2014/main" id="{9BBD92E5-8D46-6488-6C25-4E9A9962C230}"/>
              </a:ext>
            </a:extLst>
          </p:cNvPr>
          <p:cNvSpPr txBox="1"/>
          <p:nvPr/>
        </p:nvSpPr>
        <p:spPr>
          <a:xfrm>
            <a:off x="1825562" y="2957504"/>
            <a:ext cx="3868621" cy="1231106"/>
          </a:xfrm>
          <a:prstGeom prst="rect">
            <a:avLst/>
          </a:prstGeom>
          <a:noFill/>
        </p:spPr>
        <p:txBody>
          <a:bodyPr wrap="square">
            <a:spAutoFit/>
          </a:bodyPr>
          <a:lstStyle/>
          <a:p>
            <a:pPr algn="just">
              <a:tabLst>
                <a:tab pos="719138" algn="l"/>
              </a:tabLst>
              <a:defRPr/>
            </a:pPr>
            <a:r>
              <a:rPr lang="es-MX" b="1" dirty="0">
                <a:solidFill>
                  <a:schemeClr val="tx1">
                    <a:lumMod val="85000"/>
                    <a:lumOff val="15000"/>
                  </a:schemeClr>
                </a:solidFill>
                <a:latin typeface="Arial"/>
                <a:ea typeface="Arial Unicode MS"/>
                <a:cs typeface="Arial" pitchFamily="34" charset="0"/>
              </a:rPr>
              <a:t>Para fallas Superficiales: </a:t>
            </a:r>
            <a:r>
              <a:rPr lang="es-MX" dirty="0">
                <a:solidFill>
                  <a:schemeClr val="tx1">
                    <a:lumMod val="85000"/>
                    <a:lumOff val="15000"/>
                  </a:schemeClr>
                </a:solidFill>
                <a:latin typeface="Arial"/>
                <a:ea typeface="Arial Unicode MS"/>
                <a:cs typeface="Arial" pitchFamily="34" charset="0"/>
              </a:rPr>
              <a:t>longitud de falla de ¼ pulg (6 mm), en blocks que tengan espesor </a:t>
            </a:r>
            <a:r>
              <a:rPr lang="es-MX" sz="2000" b="1" dirty="0">
                <a:solidFill>
                  <a:schemeClr val="tx1">
                    <a:lumMod val="85000"/>
                    <a:lumOff val="15000"/>
                  </a:schemeClr>
                </a:solidFill>
                <a:latin typeface="Arial"/>
                <a:ea typeface="Arial Unicode MS"/>
                <a:cs typeface="Arial" pitchFamily="34" charset="0"/>
              </a:rPr>
              <a:t>t</a:t>
            </a:r>
            <a:r>
              <a:rPr lang="es-MX" dirty="0">
                <a:solidFill>
                  <a:schemeClr val="tx1">
                    <a:lumMod val="85000"/>
                    <a:lumOff val="15000"/>
                  </a:schemeClr>
                </a:solidFill>
                <a:latin typeface="Arial"/>
                <a:ea typeface="Arial Unicode MS"/>
                <a:cs typeface="Arial" pitchFamily="34" charset="0"/>
              </a:rPr>
              <a:t> </a:t>
            </a:r>
            <a:r>
              <a:rPr lang="es-MX" u="sng" dirty="0">
                <a:solidFill>
                  <a:schemeClr val="tx1">
                    <a:lumMod val="85000"/>
                    <a:lumOff val="15000"/>
                  </a:schemeClr>
                </a:solidFill>
                <a:latin typeface="Arial"/>
                <a:ea typeface="Arial Unicode MS"/>
                <a:cs typeface="Arial" pitchFamily="34" charset="0"/>
              </a:rPr>
              <a:t>&lt;</a:t>
            </a:r>
            <a:r>
              <a:rPr lang="es-MX" dirty="0">
                <a:solidFill>
                  <a:schemeClr val="tx1">
                    <a:lumMod val="85000"/>
                    <a:lumOff val="15000"/>
                  </a:schemeClr>
                </a:solidFill>
                <a:latin typeface="Arial"/>
                <a:ea typeface="Arial Unicode MS"/>
                <a:cs typeface="Arial" pitchFamily="34" charset="0"/>
              </a:rPr>
              <a:t> 4 pulg (100 mm).</a:t>
            </a:r>
          </a:p>
        </p:txBody>
      </p:sp>
      <p:sp>
        <p:nvSpPr>
          <p:cNvPr id="45" name="CuadroTexto 44">
            <a:extLst>
              <a:ext uri="{FF2B5EF4-FFF2-40B4-BE49-F238E27FC236}">
                <a16:creationId xmlns:a16="http://schemas.microsoft.com/office/drawing/2014/main" id="{09C57D6D-3FFF-C490-E7C1-72AE58B94ACF}"/>
              </a:ext>
            </a:extLst>
          </p:cNvPr>
          <p:cNvSpPr txBox="1"/>
          <p:nvPr/>
        </p:nvSpPr>
        <p:spPr>
          <a:xfrm>
            <a:off x="6456475" y="3163903"/>
            <a:ext cx="4444442" cy="923330"/>
          </a:xfrm>
          <a:prstGeom prst="rect">
            <a:avLst/>
          </a:prstGeom>
          <a:noFill/>
        </p:spPr>
        <p:txBody>
          <a:bodyPr wrap="square">
            <a:spAutoFit/>
          </a:bodyPr>
          <a:lstStyle/>
          <a:p>
            <a:pPr algn="just">
              <a:tabLst>
                <a:tab pos="719138" algn="l"/>
              </a:tabLst>
              <a:defRPr/>
            </a:pPr>
            <a:r>
              <a:rPr lang="es-MX" b="1" dirty="0">
                <a:solidFill>
                  <a:schemeClr val="tx1">
                    <a:lumMod val="85000"/>
                    <a:lumOff val="15000"/>
                  </a:schemeClr>
                </a:solidFill>
                <a:latin typeface="Arial"/>
                <a:ea typeface="Arial Unicode MS"/>
                <a:cs typeface="Arial" pitchFamily="34" charset="0"/>
              </a:rPr>
              <a:t>Para fallas Sub-superficiales</a:t>
            </a:r>
            <a:r>
              <a:rPr lang="es-MX" dirty="0">
                <a:solidFill>
                  <a:schemeClr val="tx1">
                    <a:lumMod val="85000"/>
                    <a:lumOff val="15000"/>
                  </a:schemeClr>
                </a:solidFill>
                <a:latin typeface="Arial"/>
                <a:ea typeface="Arial Unicode MS"/>
                <a:cs typeface="Arial" pitchFamily="34" charset="0"/>
              </a:rPr>
              <a:t>: ver los incisos (a), (b</a:t>
            </a:r>
            <a:r>
              <a:rPr lang="es-MX" dirty="0">
                <a:solidFill>
                  <a:srgbClr val="FF0000"/>
                </a:solidFill>
                <a:latin typeface="Arial"/>
                <a:ea typeface="Arial Unicode MS"/>
                <a:cs typeface="Arial" pitchFamily="34" charset="0"/>
              </a:rPr>
              <a:t>) y </a:t>
            </a:r>
            <a:r>
              <a:rPr lang="es-MX" dirty="0">
                <a:solidFill>
                  <a:schemeClr val="tx1">
                    <a:lumMod val="85000"/>
                    <a:lumOff val="15000"/>
                  </a:schemeClr>
                </a:solidFill>
                <a:latin typeface="Arial"/>
                <a:ea typeface="Arial Unicode MS"/>
                <a:cs typeface="Arial" pitchFamily="34" charset="0"/>
              </a:rPr>
              <a:t>(c)..</a:t>
            </a:r>
          </a:p>
          <a:p>
            <a:pPr algn="just">
              <a:tabLst>
                <a:tab pos="719138" algn="l"/>
              </a:tabLst>
              <a:defRPr/>
            </a:pPr>
            <a:r>
              <a:rPr lang="es-MX" dirty="0">
                <a:solidFill>
                  <a:schemeClr val="tx1">
                    <a:lumMod val="85000"/>
                    <a:lumOff val="15000"/>
                  </a:schemeClr>
                </a:solidFill>
                <a:latin typeface="Arial"/>
                <a:ea typeface="Arial Unicode MS"/>
                <a:cs typeface="Arial" pitchFamily="34" charset="0"/>
              </a:rPr>
              <a:t>(</a:t>
            </a:r>
            <a:r>
              <a:rPr lang="es-MX" sz="1600" dirty="0">
                <a:solidFill>
                  <a:schemeClr val="tx1">
                    <a:lumMod val="85000"/>
                    <a:lumOff val="15000"/>
                  </a:schemeClr>
                </a:solidFill>
                <a:latin typeface="Arial"/>
                <a:ea typeface="Arial Unicode MS"/>
                <a:cs typeface="Arial" pitchFamily="34" charset="0"/>
              </a:rPr>
              <a:t>similar std acept. Apéndice 12 Sec. VIII Div. 1</a:t>
            </a:r>
            <a:r>
              <a:rPr lang="es-MX" dirty="0">
                <a:solidFill>
                  <a:schemeClr val="tx1">
                    <a:lumMod val="85000"/>
                    <a:lumOff val="15000"/>
                  </a:schemeClr>
                </a:solidFill>
                <a:latin typeface="Arial"/>
                <a:ea typeface="Arial Unicode MS"/>
                <a:cs typeface="Arial" pitchFamily="34" charset="0"/>
              </a:rPr>
              <a:t>)</a:t>
            </a:r>
          </a:p>
        </p:txBody>
      </p:sp>
    </p:spTree>
    <p:extLst>
      <p:ext uri="{BB962C8B-B14F-4D97-AF65-F5344CB8AC3E}">
        <p14:creationId xmlns:p14="http://schemas.microsoft.com/office/powerpoint/2010/main" val="300798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par>
                                <p:cTn id="11" presetID="16" presetClass="entr" presetSubtype="21"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par>
                                <p:cTn id="41" presetID="16" presetClass="entr" presetSubtype="21"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barn(inVertical)">
                                      <p:cBhvr>
                                        <p:cTn id="46" dur="500"/>
                                        <p:tgtEl>
                                          <p:spTgt spid="4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barn(inVertical)">
                                      <p:cBhvr>
                                        <p:cTn id="49" dur="500"/>
                                        <p:tgtEl>
                                          <p:spTgt spid="4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barn(inVertical)">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8" grpId="0" animBg="1"/>
      <p:bldP spid="5" grpId="0"/>
      <p:bldP spid="6" grpId="0"/>
      <p:bldP spid="8" grpId="0"/>
      <p:bldP spid="10" grpId="0"/>
      <p:bldP spid="11" grpId="0"/>
      <p:bldP spid="2" grpId="0" animBg="1"/>
      <p:bldP spid="33" grpId="0"/>
      <p:bldP spid="36" grpId="0" animBg="1"/>
      <p:bldP spid="43" grpId="0"/>
      <p:bldP spid="44"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92814128-290F-8BEC-A786-2E54F9680530}"/>
              </a:ext>
            </a:extLst>
          </p:cNvPr>
          <p:cNvSpPr/>
          <p:nvPr/>
        </p:nvSpPr>
        <p:spPr>
          <a:xfrm>
            <a:off x="921960" y="176588"/>
            <a:ext cx="8887968" cy="584775"/>
          </a:xfrm>
          <a:prstGeom prst="rect">
            <a:avLst/>
          </a:prstGeom>
        </p:spPr>
        <p:txBody>
          <a:bodyPr wrap="square">
            <a:spAutoFit/>
          </a:bodyPr>
          <a:lstStyle/>
          <a:p>
            <a:pPr algn="ctr">
              <a:tabLst>
                <a:tab pos="581025" algn="l"/>
              </a:tabLst>
              <a:defRPr/>
            </a:pPr>
            <a:r>
              <a:rPr lang="es-ES_tradnl" sz="3200" b="1" dirty="0">
                <a:solidFill>
                  <a:schemeClr val="accent6">
                    <a:lumMod val="50000"/>
                  </a:schemeClr>
                </a:solidFill>
                <a:effectLst>
                  <a:glow rad="228600">
                    <a:schemeClr val="accent6">
                      <a:satMod val="175000"/>
                      <a:alpha val="40000"/>
                    </a:schemeClr>
                  </a:glow>
                </a:effectLst>
                <a:latin typeface="Arial"/>
                <a:cs typeface="Arial" pitchFamily="34" charset="0"/>
              </a:rPr>
              <a:t>Art. 14: Calificación de Sistemas de Ensayo</a:t>
            </a:r>
          </a:p>
        </p:txBody>
      </p:sp>
      <p:sp>
        <p:nvSpPr>
          <p:cNvPr id="5" name="CuadroTexto 4">
            <a:extLst>
              <a:ext uri="{FF2B5EF4-FFF2-40B4-BE49-F238E27FC236}">
                <a16:creationId xmlns:a16="http://schemas.microsoft.com/office/drawing/2014/main" id="{5FAD2A02-46C9-A5DD-AF4A-43A16434204C}"/>
              </a:ext>
            </a:extLst>
          </p:cNvPr>
          <p:cNvSpPr txBox="1"/>
          <p:nvPr/>
        </p:nvSpPr>
        <p:spPr>
          <a:xfrm>
            <a:off x="586820" y="935754"/>
            <a:ext cx="9692640" cy="1661993"/>
          </a:xfrm>
          <a:prstGeom prst="rect">
            <a:avLst/>
          </a:prstGeom>
          <a:noFill/>
        </p:spPr>
        <p:txBody>
          <a:bodyPr wrap="square">
            <a:spAutoFit/>
          </a:bodyPr>
          <a:lstStyle/>
          <a:p>
            <a:pPr algn="just">
              <a:defRPr/>
            </a:pPr>
            <a:r>
              <a:rPr lang="es-MX" sz="2200" b="1" dirty="0">
                <a:solidFill>
                  <a:schemeClr val="tx1">
                    <a:lumMod val="95000"/>
                    <a:lumOff val="5000"/>
                  </a:schemeClr>
                </a:solidFill>
                <a:latin typeface="Arial"/>
                <a:cs typeface="Arial" pitchFamily="34" charset="0"/>
              </a:rPr>
              <a:t>Alcance</a:t>
            </a:r>
            <a:r>
              <a:rPr lang="es-MX" sz="2200" dirty="0">
                <a:solidFill>
                  <a:schemeClr val="tx1">
                    <a:lumMod val="95000"/>
                    <a:lumOff val="5000"/>
                  </a:schemeClr>
                </a:solidFill>
                <a:latin typeface="Arial"/>
                <a:cs typeface="Arial" pitchFamily="34" charset="0"/>
              </a:rPr>
              <a:t>: L</a:t>
            </a:r>
            <a:r>
              <a:rPr lang="es-MX" sz="2000" dirty="0">
                <a:solidFill>
                  <a:schemeClr val="tx1">
                    <a:lumMod val="95000"/>
                    <a:lumOff val="5000"/>
                  </a:schemeClr>
                </a:solidFill>
                <a:latin typeface="Arial"/>
                <a:cs typeface="Arial" pitchFamily="34" charset="0"/>
              </a:rPr>
              <a:t>as disposiciones son obligatorias para llevar a cabo la </a:t>
            </a:r>
            <a:r>
              <a:rPr lang="es-MX" sz="2000" i="1" u="sng" dirty="0">
                <a:solidFill>
                  <a:schemeClr val="tx1">
                    <a:lumMod val="95000"/>
                    <a:lumOff val="5000"/>
                  </a:schemeClr>
                </a:solidFill>
                <a:latin typeface="Arial"/>
                <a:cs typeface="Arial" pitchFamily="34" charset="0"/>
              </a:rPr>
              <a:t>Calificación de los Sistemas de Ensayos no Destructivos (END</a:t>
            </a:r>
            <a:r>
              <a:rPr lang="es-MX" sz="2000" i="1" dirty="0">
                <a:solidFill>
                  <a:schemeClr val="tx1">
                    <a:lumMod val="95000"/>
                    <a:lumOff val="5000"/>
                  </a:schemeClr>
                </a:solidFill>
                <a:latin typeface="Arial"/>
                <a:cs typeface="Arial" pitchFamily="34" charset="0"/>
              </a:rPr>
              <a:t>) </a:t>
            </a:r>
            <a:r>
              <a:rPr lang="es-MX" sz="2000" dirty="0">
                <a:solidFill>
                  <a:schemeClr val="tx1">
                    <a:lumMod val="95000"/>
                    <a:lumOff val="5000"/>
                  </a:schemeClr>
                </a:solidFill>
                <a:latin typeface="Arial"/>
                <a:cs typeface="Arial" pitchFamily="34" charset="0"/>
              </a:rPr>
              <a:t>cuando específicamente así sea indicado por alguna sección del Código. </a:t>
            </a:r>
            <a:r>
              <a:rPr lang="es-MX" sz="2000" i="1" u="sng" dirty="0">
                <a:solidFill>
                  <a:schemeClr val="tx1">
                    <a:lumMod val="95000"/>
                    <a:lumOff val="5000"/>
                  </a:schemeClr>
                </a:solidFill>
                <a:latin typeface="Arial"/>
                <a:cs typeface="Arial" pitchFamily="34" charset="0"/>
              </a:rPr>
              <a:t>La organización es responsable de calificar la técnica de ensayo, el equipo y el procedimiento escrito</a:t>
            </a:r>
            <a:r>
              <a:rPr lang="es-MX" sz="2000" dirty="0">
                <a:solidFill>
                  <a:schemeClr val="tx1">
                    <a:lumMod val="95000"/>
                    <a:lumOff val="5000"/>
                  </a:schemeClr>
                </a:solidFill>
                <a:latin typeface="Arial"/>
                <a:cs typeface="Arial" pitchFamily="34" charset="0"/>
              </a:rPr>
              <a:t>. Se deben consultar los siguientes requisitos específicos: </a:t>
            </a:r>
          </a:p>
        </p:txBody>
      </p:sp>
      <p:sp>
        <p:nvSpPr>
          <p:cNvPr id="6" name="CuadroTexto 5">
            <a:extLst>
              <a:ext uri="{FF2B5EF4-FFF2-40B4-BE49-F238E27FC236}">
                <a16:creationId xmlns:a16="http://schemas.microsoft.com/office/drawing/2014/main" id="{503AA1F2-C8C4-B408-9C88-CE82ABD4D5CE}"/>
              </a:ext>
            </a:extLst>
          </p:cNvPr>
          <p:cNvSpPr txBox="1"/>
          <p:nvPr/>
        </p:nvSpPr>
        <p:spPr>
          <a:xfrm>
            <a:off x="2353227" y="2618411"/>
            <a:ext cx="7785384" cy="769441"/>
          </a:xfrm>
          <a:prstGeom prst="rect">
            <a:avLst/>
          </a:prstGeom>
          <a:noFill/>
        </p:spPr>
        <p:txBody>
          <a:bodyPr wrap="square">
            <a:spAutoFit/>
          </a:bodyPr>
          <a:lstStyle/>
          <a:p>
            <a:pPr marL="457200" indent="-457200" algn="just">
              <a:buFontTx/>
              <a:buAutoNum type="alphaLcParenR"/>
              <a:defRPr/>
            </a:pPr>
            <a:r>
              <a:rPr lang="es-MX" sz="2200" dirty="0">
                <a:solidFill>
                  <a:srgbClr val="455F51">
                    <a:lumMod val="75000"/>
                  </a:srgbClr>
                </a:solidFill>
                <a:latin typeface="Arial"/>
                <a:cs typeface="Arial" pitchFamily="34" charset="0"/>
              </a:rPr>
              <a:t>Requisitos de calificación del personal o requisitos previos para la calificación conforme al Artículo14. </a:t>
            </a:r>
          </a:p>
        </p:txBody>
      </p:sp>
      <p:sp>
        <p:nvSpPr>
          <p:cNvPr id="7" name="CuadroTexto 6">
            <a:extLst>
              <a:ext uri="{FF2B5EF4-FFF2-40B4-BE49-F238E27FC236}">
                <a16:creationId xmlns:a16="http://schemas.microsoft.com/office/drawing/2014/main" id="{D7EF9504-B212-F6DC-3393-6B351D1C7E8B}"/>
              </a:ext>
            </a:extLst>
          </p:cNvPr>
          <p:cNvSpPr txBox="1"/>
          <p:nvPr/>
        </p:nvSpPr>
        <p:spPr>
          <a:xfrm>
            <a:off x="2374707" y="3488671"/>
            <a:ext cx="7785383" cy="430887"/>
          </a:xfrm>
          <a:prstGeom prst="rect">
            <a:avLst/>
          </a:prstGeom>
          <a:noFill/>
        </p:spPr>
        <p:txBody>
          <a:bodyPr wrap="square">
            <a:spAutoFit/>
          </a:bodyPr>
          <a:lstStyle/>
          <a:p>
            <a:pPr algn="just">
              <a:defRPr/>
            </a:pPr>
            <a:r>
              <a:rPr lang="es-MX" sz="2200" dirty="0">
                <a:solidFill>
                  <a:srgbClr val="455F51">
                    <a:lumMod val="75000"/>
                  </a:srgbClr>
                </a:solidFill>
                <a:latin typeface="Arial"/>
                <a:cs typeface="Arial" pitchFamily="34" charset="0"/>
              </a:rPr>
              <a:t>b) Planificación del ensayo, incluida la extensión del ensayo. </a:t>
            </a:r>
          </a:p>
        </p:txBody>
      </p:sp>
      <p:sp>
        <p:nvSpPr>
          <p:cNvPr id="8" name="CuadroTexto 7">
            <a:extLst>
              <a:ext uri="{FF2B5EF4-FFF2-40B4-BE49-F238E27FC236}">
                <a16:creationId xmlns:a16="http://schemas.microsoft.com/office/drawing/2014/main" id="{06DBD2BD-3EAB-E357-1996-375B1DC82B5D}"/>
              </a:ext>
            </a:extLst>
          </p:cNvPr>
          <p:cNvSpPr txBox="1"/>
          <p:nvPr/>
        </p:nvSpPr>
        <p:spPr>
          <a:xfrm>
            <a:off x="2374706" y="4584849"/>
            <a:ext cx="7785383" cy="769441"/>
          </a:xfrm>
          <a:prstGeom prst="rect">
            <a:avLst/>
          </a:prstGeom>
          <a:noFill/>
        </p:spPr>
        <p:txBody>
          <a:bodyPr wrap="square">
            <a:spAutoFit/>
          </a:bodyPr>
          <a:lstStyle/>
          <a:p>
            <a:pPr marL="365125" indent="-365125" algn="just">
              <a:defRPr/>
            </a:pPr>
            <a:r>
              <a:rPr lang="es-MX" sz="2200" dirty="0">
                <a:solidFill>
                  <a:srgbClr val="455F51">
                    <a:lumMod val="75000"/>
                  </a:srgbClr>
                </a:solidFill>
                <a:latin typeface="Arial"/>
                <a:cs typeface="Arial" pitchFamily="34" charset="0"/>
              </a:rPr>
              <a:t>d) </a:t>
            </a:r>
            <a:r>
              <a:rPr lang="es-MX" sz="2200" dirty="0">
                <a:solidFill>
                  <a:schemeClr val="tx1">
                    <a:lumMod val="95000"/>
                    <a:lumOff val="5000"/>
                  </a:schemeClr>
                </a:solidFill>
                <a:latin typeface="Arial"/>
                <a:cs typeface="Arial" pitchFamily="34" charset="0"/>
              </a:rPr>
              <a:t>Sensibilidad del ensayo, tal como: la probabilidad de detección (POD) y precisión del dimensionamiento. </a:t>
            </a:r>
          </a:p>
        </p:txBody>
      </p:sp>
      <p:sp>
        <p:nvSpPr>
          <p:cNvPr id="9" name="CuadroTexto 8">
            <a:extLst>
              <a:ext uri="{FF2B5EF4-FFF2-40B4-BE49-F238E27FC236}">
                <a16:creationId xmlns:a16="http://schemas.microsoft.com/office/drawing/2014/main" id="{15540B74-0F56-4BC3-477B-D12B483669A5}"/>
              </a:ext>
            </a:extLst>
          </p:cNvPr>
          <p:cNvSpPr txBox="1"/>
          <p:nvPr/>
        </p:nvSpPr>
        <p:spPr>
          <a:xfrm>
            <a:off x="2374706" y="5416308"/>
            <a:ext cx="7763905" cy="430887"/>
          </a:xfrm>
          <a:prstGeom prst="rect">
            <a:avLst/>
          </a:prstGeom>
          <a:noFill/>
        </p:spPr>
        <p:txBody>
          <a:bodyPr wrap="square">
            <a:spAutoFit/>
          </a:bodyPr>
          <a:lstStyle/>
          <a:p>
            <a:pPr marL="365125" indent="-365125" algn="just">
              <a:defRPr/>
            </a:pPr>
            <a:r>
              <a:rPr lang="es-MX" sz="2200" dirty="0">
                <a:solidFill>
                  <a:srgbClr val="455F51">
                    <a:lumMod val="75000"/>
                  </a:srgbClr>
                </a:solidFill>
                <a:latin typeface="Arial"/>
                <a:cs typeface="Arial" pitchFamily="34" charset="0"/>
              </a:rPr>
              <a:t>e) Registros y requisitos de la conservación de documentos.</a:t>
            </a:r>
          </a:p>
        </p:txBody>
      </p:sp>
      <p:grpSp>
        <p:nvGrpSpPr>
          <p:cNvPr id="10" name="Group 28">
            <a:extLst>
              <a:ext uri="{FF2B5EF4-FFF2-40B4-BE49-F238E27FC236}">
                <a16:creationId xmlns:a16="http://schemas.microsoft.com/office/drawing/2014/main" id="{108B9C81-9C72-4B97-58E6-2B2D9B863E91}"/>
              </a:ext>
            </a:extLst>
          </p:cNvPr>
          <p:cNvGrpSpPr/>
          <p:nvPr/>
        </p:nvGrpSpPr>
        <p:grpSpPr>
          <a:xfrm>
            <a:off x="367452" y="3662586"/>
            <a:ext cx="937876" cy="1661992"/>
            <a:chOff x="433001" y="1399349"/>
            <a:chExt cx="2505075" cy="4618131"/>
          </a:xfrm>
        </p:grpSpPr>
        <p:sp>
          <p:nvSpPr>
            <p:cNvPr id="11" name="Freeform: Shape 29">
              <a:extLst>
                <a:ext uri="{FF2B5EF4-FFF2-40B4-BE49-F238E27FC236}">
                  <a16:creationId xmlns:a16="http://schemas.microsoft.com/office/drawing/2014/main" id="{6AD49D2E-DBFD-EA27-9485-25D7689E6A6E}"/>
                </a:ext>
              </a:extLst>
            </p:cNvPr>
            <p:cNvSpPr/>
            <p:nvPr/>
          </p:nvSpPr>
          <p:spPr>
            <a:xfrm flipH="1">
              <a:off x="433001" y="1407380"/>
              <a:ext cx="2505075" cy="4610100"/>
            </a:xfrm>
            <a:custGeom>
              <a:avLst/>
              <a:gdLst>
                <a:gd name="connsiteX0" fmla="*/ 2506574 w 2505075"/>
                <a:gd name="connsiteY0" fmla="*/ 1319831 h 4610100"/>
                <a:gd name="connsiteX1" fmla="*/ 2419896 w 2505075"/>
                <a:gd name="connsiteY1" fmla="*/ 1597008 h 4610100"/>
                <a:gd name="connsiteX2" fmla="*/ 2297024 w 2505075"/>
                <a:gd name="connsiteY2" fmla="*/ 1953243 h 4610100"/>
                <a:gd name="connsiteX3" fmla="*/ 2223681 w 2505075"/>
                <a:gd name="connsiteY3" fmla="*/ 1977056 h 4610100"/>
                <a:gd name="connsiteX4" fmla="*/ 2181771 w 2505075"/>
                <a:gd name="connsiteY4" fmla="*/ 1967531 h 4610100"/>
                <a:gd name="connsiteX5" fmla="*/ 2192249 w 2505075"/>
                <a:gd name="connsiteY5" fmla="*/ 2057066 h 4610100"/>
                <a:gd name="connsiteX6" fmla="*/ 2197964 w 2505075"/>
                <a:gd name="connsiteY6" fmla="*/ 2281856 h 4610100"/>
                <a:gd name="connsiteX7" fmla="*/ 2174151 w 2505075"/>
                <a:gd name="connsiteY7" fmla="*/ 2359961 h 4610100"/>
                <a:gd name="connsiteX8" fmla="*/ 2148434 w 2505075"/>
                <a:gd name="connsiteY8" fmla="*/ 2443781 h 4610100"/>
                <a:gd name="connsiteX9" fmla="*/ 2158911 w 2505075"/>
                <a:gd name="connsiteY9" fmla="*/ 2773346 h 4610100"/>
                <a:gd name="connsiteX10" fmla="*/ 2195106 w 2505075"/>
                <a:gd name="connsiteY10" fmla="*/ 3105768 h 4610100"/>
                <a:gd name="connsiteX11" fmla="*/ 2199869 w 2505075"/>
                <a:gd name="connsiteY11" fmla="*/ 3123866 h 4610100"/>
                <a:gd name="connsiteX12" fmla="*/ 2271306 w 2505075"/>
                <a:gd name="connsiteY12" fmla="*/ 3309603 h 4610100"/>
                <a:gd name="connsiteX13" fmla="*/ 2389416 w 2505075"/>
                <a:gd name="connsiteY13" fmla="*/ 3806808 h 4610100"/>
                <a:gd name="connsiteX14" fmla="*/ 2400846 w 2505075"/>
                <a:gd name="connsiteY14" fmla="*/ 4025883 h 4610100"/>
                <a:gd name="connsiteX15" fmla="*/ 2428469 w 2505075"/>
                <a:gd name="connsiteY15" fmla="*/ 4251626 h 4610100"/>
                <a:gd name="connsiteX16" fmla="*/ 2451329 w 2505075"/>
                <a:gd name="connsiteY16" fmla="*/ 4492608 h 4610100"/>
                <a:gd name="connsiteX17" fmla="*/ 2413229 w 2505075"/>
                <a:gd name="connsiteY17" fmla="*/ 4541186 h 4610100"/>
                <a:gd name="connsiteX18" fmla="*/ 2241779 w 2505075"/>
                <a:gd name="connsiteY18" fmla="*/ 4529756 h 4610100"/>
                <a:gd name="connsiteX19" fmla="*/ 2136051 w 2505075"/>
                <a:gd name="connsiteY19" fmla="*/ 4560236 h 4610100"/>
                <a:gd name="connsiteX20" fmla="*/ 1966506 w 2505075"/>
                <a:gd name="connsiteY20" fmla="*/ 4604051 h 4610100"/>
                <a:gd name="connsiteX21" fmla="*/ 1729334 w 2505075"/>
                <a:gd name="connsiteY21" fmla="*/ 4564998 h 4610100"/>
                <a:gd name="connsiteX22" fmla="*/ 1660753 w 2505075"/>
                <a:gd name="connsiteY22" fmla="*/ 4506896 h 4610100"/>
                <a:gd name="connsiteX23" fmla="*/ 1734096 w 2505075"/>
                <a:gd name="connsiteY23" fmla="*/ 4407836 h 4610100"/>
                <a:gd name="connsiteX24" fmla="*/ 1886496 w 2505075"/>
                <a:gd name="connsiteY24" fmla="*/ 4358306 h 4610100"/>
                <a:gd name="connsiteX25" fmla="*/ 1980794 w 2505075"/>
                <a:gd name="connsiteY25" fmla="*/ 4264961 h 4610100"/>
                <a:gd name="connsiteX26" fmla="*/ 1989366 w 2505075"/>
                <a:gd name="connsiteY26" fmla="*/ 4249721 h 4610100"/>
                <a:gd name="connsiteX27" fmla="*/ 2080806 w 2505075"/>
                <a:gd name="connsiteY27" fmla="*/ 4107798 h 4610100"/>
                <a:gd name="connsiteX28" fmla="*/ 2096998 w 2505075"/>
                <a:gd name="connsiteY28" fmla="*/ 4062078 h 4610100"/>
                <a:gd name="connsiteX29" fmla="*/ 1957934 w 2505075"/>
                <a:gd name="connsiteY29" fmla="*/ 3826811 h 4610100"/>
                <a:gd name="connsiteX30" fmla="*/ 1895069 w 2505075"/>
                <a:gd name="connsiteY30" fmla="*/ 3535346 h 4610100"/>
                <a:gd name="connsiteX31" fmla="*/ 1867446 w 2505075"/>
                <a:gd name="connsiteY31" fmla="*/ 3420093 h 4610100"/>
                <a:gd name="connsiteX32" fmla="*/ 1754098 w 2505075"/>
                <a:gd name="connsiteY32" fmla="*/ 3091481 h 4610100"/>
                <a:gd name="connsiteX33" fmla="*/ 1736001 w 2505075"/>
                <a:gd name="connsiteY33" fmla="*/ 3229593 h 4610100"/>
                <a:gd name="connsiteX34" fmla="*/ 1749336 w 2505075"/>
                <a:gd name="connsiteY34" fmla="*/ 3292458 h 4610100"/>
                <a:gd name="connsiteX35" fmla="*/ 1694091 w 2505075"/>
                <a:gd name="connsiteY35" fmla="*/ 3704891 h 4610100"/>
                <a:gd name="connsiteX36" fmla="*/ 1691234 w 2505075"/>
                <a:gd name="connsiteY36" fmla="*/ 3723941 h 4610100"/>
                <a:gd name="connsiteX37" fmla="*/ 1696948 w 2505075"/>
                <a:gd name="connsiteY37" fmla="*/ 4043981 h 4610100"/>
                <a:gd name="connsiteX38" fmla="*/ 1709331 w 2505075"/>
                <a:gd name="connsiteY38" fmla="*/ 4361163 h 4610100"/>
                <a:gd name="connsiteX39" fmla="*/ 1676946 w 2505075"/>
                <a:gd name="connsiteY39" fmla="*/ 4403073 h 4610100"/>
                <a:gd name="connsiteX40" fmla="*/ 1531214 w 2505075"/>
                <a:gd name="connsiteY40" fmla="*/ 4415456 h 4610100"/>
                <a:gd name="connsiteX41" fmla="*/ 1507401 w 2505075"/>
                <a:gd name="connsiteY41" fmla="*/ 4398311 h 4610100"/>
                <a:gd name="connsiteX42" fmla="*/ 1443584 w 2505075"/>
                <a:gd name="connsiteY42" fmla="*/ 4370688 h 4610100"/>
                <a:gd name="connsiteX43" fmla="*/ 1330236 w 2505075"/>
                <a:gd name="connsiteY43" fmla="*/ 4422123 h 4610100"/>
                <a:gd name="connsiteX44" fmla="*/ 1224509 w 2505075"/>
                <a:gd name="connsiteY44" fmla="*/ 4439268 h 4610100"/>
                <a:gd name="connsiteX45" fmla="*/ 1021626 w 2505075"/>
                <a:gd name="connsiteY45" fmla="*/ 4407836 h 4610100"/>
                <a:gd name="connsiteX46" fmla="*/ 957808 w 2505075"/>
                <a:gd name="connsiteY46" fmla="*/ 4350686 h 4610100"/>
                <a:gd name="connsiteX47" fmla="*/ 1040676 w 2505075"/>
                <a:gd name="connsiteY47" fmla="*/ 4261151 h 4610100"/>
                <a:gd name="connsiteX48" fmla="*/ 1143546 w 2505075"/>
                <a:gd name="connsiteY48" fmla="*/ 4244958 h 4610100"/>
                <a:gd name="connsiteX49" fmla="*/ 1253084 w 2505075"/>
                <a:gd name="connsiteY49" fmla="*/ 4174473 h 4610100"/>
                <a:gd name="connsiteX50" fmla="*/ 1324521 w 2505075"/>
                <a:gd name="connsiteY50" fmla="*/ 4105893 h 4610100"/>
                <a:gd name="connsiteX51" fmla="*/ 1391196 w 2505075"/>
                <a:gd name="connsiteY51" fmla="*/ 4005881 h 4610100"/>
                <a:gd name="connsiteX52" fmla="*/ 1395006 w 2505075"/>
                <a:gd name="connsiteY52" fmla="*/ 3998261 h 4610100"/>
                <a:gd name="connsiteX53" fmla="*/ 1400721 w 2505075"/>
                <a:gd name="connsiteY53" fmla="*/ 3828716 h 4610100"/>
                <a:gd name="connsiteX54" fmla="*/ 1386434 w 2505075"/>
                <a:gd name="connsiteY54" fmla="*/ 3644883 h 4610100"/>
                <a:gd name="connsiteX55" fmla="*/ 1354048 w 2505075"/>
                <a:gd name="connsiteY55" fmla="*/ 3254358 h 4610100"/>
                <a:gd name="connsiteX56" fmla="*/ 1377861 w 2505075"/>
                <a:gd name="connsiteY56" fmla="*/ 3072431 h 4610100"/>
                <a:gd name="connsiteX57" fmla="*/ 1424534 w 2505075"/>
                <a:gd name="connsiteY57" fmla="*/ 2639996 h 4610100"/>
                <a:gd name="connsiteX58" fmla="*/ 1406436 w 2505075"/>
                <a:gd name="connsiteY58" fmla="*/ 2529506 h 4610100"/>
                <a:gd name="connsiteX59" fmla="*/ 1377861 w 2505075"/>
                <a:gd name="connsiteY59" fmla="*/ 2347578 h 4610100"/>
                <a:gd name="connsiteX60" fmla="*/ 1215936 w 2505075"/>
                <a:gd name="connsiteY60" fmla="*/ 2223753 h 4610100"/>
                <a:gd name="connsiteX61" fmla="*/ 1086396 w 2505075"/>
                <a:gd name="connsiteY61" fmla="*/ 2184701 h 4610100"/>
                <a:gd name="connsiteX62" fmla="*/ 986383 w 2505075"/>
                <a:gd name="connsiteY62" fmla="*/ 2132313 h 4610100"/>
                <a:gd name="connsiteX63" fmla="*/ 962571 w 2505075"/>
                <a:gd name="connsiteY63" fmla="*/ 2106596 h 4610100"/>
                <a:gd name="connsiteX64" fmla="*/ 943521 w 2505075"/>
                <a:gd name="connsiteY64" fmla="*/ 2053256 h 4610100"/>
                <a:gd name="connsiteX65" fmla="*/ 900658 w 2505075"/>
                <a:gd name="connsiteY65" fmla="*/ 2005631 h 4610100"/>
                <a:gd name="connsiteX66" fmla="*/ 872083 w 2505075"/>
                <a:gd name="connsiteY66" fmla="*/ 1971341 h 4610100"/>
                <a:gd name="connsiteX67" fmla="*/ 328206 w 2505075"/>
                <a:gd name="connsiteY67" fmla="*/ 1569386 h 4610100"/>
                <a:gd name="connsiteX68" fmla="*/ 57696 w 2505075"/>
                <a:gd name="connsiteY68" fmla="*/ 1357931 h 4610100"/>
                <a:gd name="connsiteX69" fmla="*/ 13881 w 2505075"/>
                <a:gd name="connsiteY69" fmla="*/ 1227438 h 4610100"/>
                <a:gd name="connsiteX70" fmla="*/ 80556 w 2505075"/>
                <a:gd name="connsiteY70" fmla="*/ 1016936 h 4610100"/>
                <a:gd name="connsiteX71" fmla="*/ 122466 w 2505075"/>
                <a:gd name="connsiteY71" fmla="*/ 955023 h 4610100"/>
                <a:gd name="connsiteX72" fmla="*/ 173901 w 2505075"/>
                <a:gd name="connsiteY72" fmla="*/ 856916 h 4610100"/>
                <a:gd name="connsiteX73" fmla="*/ 238671 w 2505075"/>
                <a:gd name="connsiteY73" fmla="*/ 852153 h 4610100"/>
                <a:gd name="connsiteX74" fmla="*/ 484416 w 2505075"/>
                <a:gd name="connsiteY74" fmla="*/ 1050273 h 4610100"/>
                <a:gd name="connsiteX75" fmla="*/ 823506 w 2505075"/>
                <a:gd name="connsiteY75" fmla="*/ 1307448 h 4610100"/>
                <a:gd name="connsiteX76" fmla="*/ 878751 w 2505075"/>
                <a:gd name="connsiteY76" fmla="*/ 1341738 h 4610100"/>
                <a:gd name="connsiteX77" fmla="*/ 903516 w 2505075"/>
                <a:gd name="connsiteY77" fmla="*/ 1341738 h 4610100"/>
                <a:gd name="connsiteX78" fmla="*/ 958761 w 2505075"/>
                <a:gd name="connsiteY78" fmla="*/ 1327451 h 4610100"/>
                <a:gd name="connsiteX79" fmla="*/ 1323569 w 2505075"/>
                <a:gd name="connsiteY79" fmla="*/ 1350311 h 4610100"/>
                <a:gd name="connsiteX80" fmla="*/ 1364526 w 2505075"/>
                <a:gd name="connsiteY80" fmla="*/ 1333166 h 4610100"/>
                <a:gd name="connsiteX81" fmla="*/ 1507401 w 2505075"/>
                <a:gd name="connsiteY81" fmla="*/ 1305543 h 4610100"/>
                <a:gd name="connsiteX82" fmla="*/ 1575028 w 2505075"/>
                <a:gd name="connsiteY82" fmla="*/ 1295066 h 4610100"/>
                <a:gd name="connsiteX83" fmla="*/ 1603603 w 2505075"/>
                <a:gd name="connsiteY83" fmla="*/ 1249346 h 4610100"/>
                <a:gd name="connsiteX84" fmla="*/ 1627416 w 2505075"/>
                <a:gd name="connsiteY84" fmla="*/ 1203626 h 4610100"/>
                <a:gd name="connsiteX85" fmla="*/ 1640751 w 2505075"/>
                <a:gd name="connsiteY85" fmla="*/ 1134093 h 4610100"/>
                <a:gd name="connsiteX86" fmla="*/ 1663611 w 2505075"/>
                <a:gd name="connsiteY86" fmla="*/ 1080753 h 4610100"/>
                <a:gd name="connsiteX87" fmla="*/ 1724571 w 2505075"/>
                <a:gd name="connsiteY87" fmla="*/ 1004553 h 4610100"/>
                <a:gd name="connsiteX88" fmla="*/ 1882686 w 2505075"/>
                <a:gd name="connsiteY88" fmla="*/ 815006 h 4610100"/>
                <a:gd name="connsiteX89" fmla="*/ 1795056 w 2505075"/>
                <a:gd name="connsiteY89" fmla="*/ 694991 h 4610100"/>
                <a:gd name="connsiteX90" fmla="*/ 1750289 w 2505075"/>
                <a:gd name="connsiteY90" fmla="*/ 562593 h 4610100"/>
                <a:gd name="connsiteX91" fmla="*/ 1640751 w 2505075"/>
                <a:gd name="connsiteY91" fmla="*/ 574023 h 4610100"/>
                <a:gd name="connsiteX92" fmla="*/ 1596936 w 2505075"/>
                <a:gd name="connsiteY92" fmla="*/ 552116 h 4610100"/>
                <a:gd name="connsiteX93" fmla="*/ 1616939 w 2505075"/>
                <a:gd name="connsiteY93" fmla="*/ 517826 h 4610100"/>
                <a:gd name="connsiteX94" fmla="*/ 1655991 w 2505075"/>
                <a:gd name="connsiteY94" fmla="*/ 376856 h 4610100"/>
                <a:gd name="connsiteX95" fmla="*/ 1740764 w 2505075"/>
                <a:gd name="connsiteY95" fmla="*/ 93963 h 4610100"/>
                <a:gd name="connsiteX96" fmla="*/ 1922691 w 2505075"/>
                <a:gd name="connsiteY96" fmla="*/ 10143 h 4610100"/>
                <a:gd name="connsiteX97" fmla="*/ 2188439 w 2505075"/>
                <a:gd name="connsiteY97" fmla="*/ 176831 h 4610100"/>
                <a:gd name="connsiteX98" fmla="*/ 2235111 w 2505075"/>
                <a:gd name="connsiteY98" fmla="*/ 248268 h 4610100"/>
                <a:gd name="connsiteX99" fmla="*/ 2247494 w 2505075"/>
                <a:gd name="connsiteY99" fmla="*/ 243506 h 4610100"/>
                <a:gd name="connsiteX100" fmla="*/ 2219871 w 2505075"/>
                <a:gd name="connsiteY100" fmla="*/ 305418 h 4610100"/>
                <a:gd name="connsiteX101" fmla="*/ 2249399 w 2505075"/>
                <a:gd name="connsiteY101" fmla="*/ 325421 h 4610100"/>
                <a:gd name="connsiteX102" fmla="*/ 2239874 w 2505075"/>
                <a:gd name="connsiteY102" fmla="*/ 371141 h 4610100"/>
                <a:gd name="connsiteX103" fmla="*/ 2223681 w 2505075"/>
                <a:gd name="connsiteY103" fmla="*/ 434958 h 4610100"/>
                <a:gd name="connsiteX104" fmla="*/ 2216061 w 2505075"/>
                <a:gd name="connsiteY104" fmla="*/ 522588 h 4610100"/>
                <a:gd name="connsiteX105" fmla="*/ 2250351 w 2505075"/>
                <a:gd name="connsiteY105" fmla="*/ 594026 h 4610100"/>
                <a:gd name="connsiteX106" fmla="*/ 2282736 w 2505075"/>
                <a:gd name="connsiteY106" fmla="*/ 631173 h 4610100"/>
                <a:gd name="connsiteX107" fmla="*/ 2335124 w 2505075"/>
                <a:gd name="connsiteY107" fmla="*/ 739758 h 4610100"/>
                <a:gd name="connsiteX108" fmla="*/ 2486571 w 2505075"/>
                <a:gd name="connsiteY108" fmla="*/ 1071228 h 4610100"/>
                <a:gd name="connsiteX109" fmla="*/ 2503716 w 2505075"/>
                <a:gd name="connsiteY109" fmla="*/ 1097898 h 4610100"/>
                <a:gd name="connsiteX110" fmla="*/ 2506574 w 2505075"/>
                <a:gd name="connsiteY110" fmla="*/ 1319831 h 4610100"/>
                <a:gd name="connsiteX111" fmla="*/ 1273086 w 2505075"/>
                <a:gd name="connsiteY111" fmla="*/ 1638918 h 4610100"/>
                <a:gd name="connsiteX112" fmla="*/ 1242606 w 2505075"/>
                <a:gd name="connsiteY112" fmla="*/ 1746551 h 4610100"/>
                <a:gd name="connsiteX113" fmla="*/ 1279753 w 2505075"/>
                <a:gd name="connsiteY113" fmla="*/ 1919906 h 4610100"/>
                <a:gd name="connsiteX114" fmla="*/ 1308328 w 2505075"/>
                <a:gd name="connsiteY114" fmla="*/ 1942766 h 4610100"/>
                <a:gd name="connsiteX115" fmla="*/ 1478826 w 2505075"/>
                <a:gd name="connsiteY115" fmla="*/ 1882758 h 4610100"/>
                <a:gd name="connsiteX116" fmla="*/ 1497876 w 2505075"/>
                <a:gd name="connsiteY116" fmla="*/ 1593198 h 4610100"/>
                <a:gd name="connsiteX117" fmla="*/ 1435964 w 2505075"/>
                <a:gd name="connsiteY117" fmla="*/ 1557956 h 4610100"/>
                <a:gd name="connsiteX118" fmla="*/ 1208316 w 2505075"/>
                <a:gd name="connsiteY118" fmla="*/ 1484613 h 4610100"/>
                <a:gd name="connsiteX119" fmla="*/ 1161644 w 2505075"/>
                <a:gd name="connsiteY119" fmla="*/ 1471278 h 4610100"/>
                <a:gd name="connsiteX120" fmla="*/ 1078776 w 2505075"/>
                <a:gd name="connsiteY120" fmla="*/ 1483661 h 4610100"/>
                <a:gd name="connsiteX121" fmla="*/ 1273086 w 2505075"/>
                <a:gd name="connsiteY121" fmla="*/ 1638918 h 4610100"/>
                <a:gd name="connsiteX122" fmla="*/ 1464539 w 2505075"/>
                <a:gd name="connsiteY122" fmla="*/ 2075163 h 4610100"/>
                <a:gd name="connsiteX123" fmla="*/ 1359764 w 2505075"/>
                <a:gd name="connsiteY123" fmla="*/ 2097071 h 4610100"/>
                <a:gd name="connsiteX124" fmla="*/ 1322616 w 2505075"/>
                <a:gd name="connsiteY124" fmla="*/ 2169461 h 4610100"/>
                <a:gd name="connsiteX125" fmla="*/ 1340714 w 2505075"/>
                <a:gd name="connsiteY125" fmla="*/ 2215181 h 4610100"/>
                <a:gd name="connsiteX126" fmla="*/ 1420723 w 2505075"/>
                <a:gd name="connsiteY126" fmla="*/ 2246613 h 4610100"/>
                <a:gd name="connsiteX127" fmla="*/ 1455014 w 2505075"/>
                <a:gd name="connsiteY127" fmla="*/ 2304716 h 4610100"/>
                <a:gd name="connsiteX128" fmla="*/ 1459776 w 2505075"/>
                <a:gd name="connsiteY128" fmla="*/ 2237088 h 4610100"/>
                <a:gd name="connsiteX129" fmla="*/ 1464539 w 2505075"/>
                <a:gd name="connsiteY129" fmla="*/ 2075163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505075" h="4610100">
                  <a:moveTo>
                    <a:pt x="2506574" y="1319831"/>
                  </a:moveTo>
                  <a:cubicBezTo>
                    <a:pt x="2448471" y="1403651"/>
                    <a:pt x="2446566" y="1500806"/>
                    <a:pt x="2419896" y="1597008"/>
                  </a:cubicBezTo>
                  <a:cubicBezTo>
                    <a:pt x="2385606" y="1717976"/>
                    <a:pt x="2339886" y="1835133"/>
                    <a:pt x="2297024" y="1953243"/>
                  </a:cubicBezTo>
                  <a:cubicBezTo>
                    <a:pt x="2284641" y="1986581"/>
                    <a:pt x="2257971" y="1996106"/>
                    <a:pt x="2223681" y="1977056"/>
                  </a:cubicBezTo>
                  <a:cubicBezTo>
                    <a:pt x="2211299" y="1970388"/>
                    <a:pt x="2195106" y="1970388"/>
                    <a:pt x="2181771" y="1967531"/>
                  </a:cubicBezTo>
                  <a:cubicBezTo>
                    <a:pt x="2185581" y="2000868"/>
                    <a:pt x="2190344" y="2028491"/>
                    <a:pt x="2192249" y="2057066"/>
                  </a:cubicBezTo>
                  <a:cubicBezTo>
                    <a:pt x="2195106" y="2132313"/>
                    <a:pt x="2198916" y="2207561"/>
                    <a:pt x="2197964" y="2281856"/>
                  </a:cubicBezTo>
                  <a:cubicBezTo>
                    <a:pt x="2197964" y="2308526"/>
                    <a:pt x="2192249" y="2344721"/>
                    <a:pt x="2174151" y="2359961"/>
                  </a:cubicBezTo>
                  <a:cubicBezTo>
                    <a:pt x="2144624" y="2385678"/>
                    <a:pt x="2147481" y="2412348"/>
                    <a:pt x="2148434" y="2443781"/>
                  </a:cubicBezTo>
                  <a:cubicBezTo>
                    <a:pt x="2152244" y="2553318"/>
                    <a:pt x="2151291" y="2663808"/>
                    <a:pt x="2158911" y="2773346"/>
                  </a:cubicBezTo>
                  <a:cubicBezTo>
                    <a:pt x="2166531" y="2884788"/>
                    <a:pt x="2182724" y="2995278"/>
                    <a:pt x="2195106" y="3105768"/>
                  </a:cubicBezTo>
                  <a:cubicBezTo>
                    <a:pt x="2196059" y="3111483"/>
                    <a:pt x="2196059" y="3120056"/>
                    <a:pt x="2199869" y="3123866"/>
                  </a:cubicBezTo>
                  <a:cubicBezTo>
                    <a:pt x="2257971" y="3172443"/>
                    <a:pt x="2257019" y="3242928"/>
                    <a:pt x="2271306" y="3309603"/>
                  </a:cubicBezTo>
                  <a:cubicBezTo>
                    <a:pt x="2307501" y="3476291"/>
                    <a:pt x="2344649" y="3642978"/>
                    <a:pt x="2389416" y="3806808"/>
                  </a:cubicBezTo>
                  <a:cubicBezTo>
                    <a:pt x="2409419" y="3881103"/>
                    <a:pt x="2395131" y="3952541"/>
                    <a:pt x="2400846" y="4025883"/>
                  </a:cubicBezTo>
                  <a:cubicBezTo>
                    <a:pt x="2406561" y="4101131"/>
                    <a:pt x="2419896" y="4176378"/>
                    <a:pt x="2428469" y="4251626"/>
                  </a:cubicBezTo>
                  <a:cubicBezTo>
                    <a:pt x="2437041" y="4331636"/>
                    <a:pt x="2442756" y="4412598"/>
                    <a:pt x="2451329" y="4492608"/>
                  </a:cubicBezTo>
                  <a:cubicBezTo>
                    <a:pt x="2454186" y="4522136"/>
                    <a:pt x="2441804" y="4536423"/>
                    <a:pt x="2413229" y="4541186"/>
                  </a:cubicBezTo>
                  <a:cubicBezTo>
                    <a:pt x="2355126" y="4551663"/>
                    <a:pt x="2300834" y="4573571"/>
                    <a:pt x="2241779" y="4529756"/>
                  </a:cubicBezTo>
                  <a:cubicBezTo>
                    <a:pt x="2222729" y="4515468"/>
                    <a:pt x="2160816" y="4536423"/>
                    <a:pt x="2136051" y="4560236"/>
                  </a:cubicBezTo>
                  <a:cubicBezTo>
                    <a:pt x="2084616" y="4609766"/>
                    <a:pt x="2023656" y="4606908"/>
                    <a:pt x="1966506" y="4604051"/>
                  </a:cubicBezTo>
                  <a:cubicBezTo>
                    <a:pt x="1886496" y="4600241"/>
                    <a:pt x="1807439" y="4582143"/>
                    <a:pt x="1729334" y="4564998"/>
                  </a:cubicBezTo>
                  <a:cubicBezTo>
                    <a:pt x="1699806" y="4558331"/>
                    <a:pt x="1658848" y="4555473"/>
                    <a:pt x="1660753" y="4506896"/>
                  </a:cubicBezTo>
                  <a:cubicBezTo>
                    <a:pt x="1662659" y="4455461"/>
                    <a:pt x="1688376" y="4422123"/>
                    <a:pt x="1734096" y="4407836"/>
                  </a:cubicBezTo>
                  <a:cubicBezTo>
                    <a:pt x="1785531" y="4392596"/>
                    <a:pt x="1840776" y="4384023"/>
                    <a:pt x="1886496" y="4358306"/>
                  </a:cubicBezTo>
                  <a:cubicBezTo>
                    <a:pt x="1923644" y="4337351"/>
                    <a:pt x="1950314" y="4297346"/>
                    <a:pt x="1980794" y="4264961"/>
                  </a:cubicBezTo>
                  <a:cubicBezTo>
                    <a:pt x="1984603" y="4261151"/>
                    <a:pt x="1985556" y="4250673"/>
                    <a:pt x="1989366" y="4249721"/>
                  </a:cubicBezTo>
                  <a:cubicBezTo>
                    <a:pt x="2067471" y="4232576"/>
                    <a:pt x="2066519" y="4164948"/>
                    <a:pt x="2080806" y="4107798"/>
                  </a:cubicBezTo>
                  <a:cubicBezTo>
                    <a:pt x="2084616" y="4092558"/>
                    <a:pt x="2091284" y="4078271"/>
                    <a:pt x="2096998" y="4062078"/>
                  </a:cubicBezTo>
                  <a:cubicBezTo>
                    <a:pt x="1999844" y="4015406"/>
                    <a:pt x="1987461" y="3912536"/>
                    <a:pt x="1957934" y="3826811"/>
                  </a:cubicBezTo>
                  <a:cubicBezTo>
                    <a:pt x="1925548" y="3733466"/>
                    <a:pt x="1915071" y="3632501"/>
                    <a:pt x="1895069" y="3535346"/>
                  </a:cubicBezTo>
                  <a:cubicBezTo>
                    <a:pt x="1886496" y="3497246"/>
                    <a:pt x="1879828" y="3458193"/>
                    <a:pt x="1867446" y="3420093"/>
                  </a:cubicBezTo>
                  <a:cubicBezTo>
                    <a:pt x="1831251" y="3311508"/>
                    <a:pt x="1793151" y="3202923"/>
                    <a:pt x="1754098" y="3091481"/>
                  </a:cubicBezTo>
                  <a:cubicBezTo>
                    <a:pt x="1722666" y="3134343"/>
                    <a:pt x="1702664" y="3176253"/>
                    <a:pt x="1736001" y="3229593"/>
                  </a:cubicBezTo>
                  <a:cubicBezTo>
                    <a:pt x="1746478" y="3246738"/>
                    <a:pt x="1752194" y="3272456"/>
                    <a:pt x="1749336" y="3292458"/>
                  </a:cubicBezTo>
                  <a:cubicBezTo>
                    <a:pt x="1732191" y="3430571"/>
                    <a:pt x="1713141" y="3567731"/>
                    <a:pt x="1694091" y="3704891"/>
                  </a:cubicBezTo>
                  <a:cubicBezTo>
                    <a:pt x="1693139" y="3711558"/>
                    <a:pt x="1690281" y="3717273"/>
                    <a:pt x="1691234" y="3723941"/>
                  </a:cubicBezTo>
                  <a:cubicBezTo>
                    <a:pt x="1693139" y="3830621"/>
                    <a:pt x="1693139" y="3937301"/>
                    <a:pt x="1696948" y="4043981"/>
                  </a:cubicBezTo>
                  <a:cubicBezTo>
                    <a:pt x="1699806" y="4149708"/>
                    <a:pt x="1704569" y="4255436"/>
                    <a:pt x="1709331" y="4361163"/>
                  </a:cubicBezTo>
                  <a:cubicBezTo>
                    <a:pt x="1710284" y="4386881"/>
                    <a:pt x="1701711" y="4401168"/>
                    <a:pt x="1676946" y="4403073"/>
                  </a:cubicBezTo>
                  <a:cubicBezTo>
                    <a:pt x="1628369" y="4407836"/>
                    <a:pt x="1579791" y="4412598"/>
                    <a:pt x="1531214" y="4415456"/>
                  </a:cubicBezTo>
                  <a:cubicBezTo>
                    <a:pt x="1523594" y="4415456"/>
                    <a:pt x="1510259" y="4405931"/>
                    <a:pt x="1507401" y="4398311"/>
                  </a:cubicBezTo>
                  <a:cubicBezTo>
                    <a:pt x="1496923" y="4363068"/>
                    <a:pt x="1470253" y="4360211"/>
                    <a:pt x="1443584" y="4370688"/>
                  </a:cubicBezTo>
                  <a:cubicBezTo>
                    <a:pt x="1404531" y="4384976"/>
                    <a:pt x="1369289" y="4408788"/>
                    <a:pt x="1330236" y="4422123"/>
                  </a:cubicBezTo>
                  <a:cubicBezTo>
                    <a:pt x="1296898" y="4433553"/>
                    <a:pt x="1259751" y="4442126"/>
                    <a:pt x="1224509" y="4439268"/>
                  </a:cubicBezTo>
                  <a:cubicBezTo>
                    <a:pt x="1155929" y="4433553"/>
                    <a:pt x="1088301" y="4423076"/>
                    <a:pt x="1021626" y="4407836"/>
                  </a:cubicBezTo>
                  <a:cubicBezTo>
                    <a:pt x="994004" y="4402121"/>
                    <a:pt x="954951" y="4395453"/>
                    <a:pt x="957808" y="4350686"/>
                  </a:cubicBezTo>
                  <a:cubicBezTo>
                    <a:pt x="960666" y="4304966"/>
                    <a:pt x="997814" y="4267818"/>
                    <a:pt x="1040676" y="4261151"/>
                  </a:cubicBezTo>
                  <a:cubicBezTo>
                    <a:pt x="1074966" y="4256388"/>
                    <a:pt x="1109256" y="4250673"/>
                    <a:pt x="1143546" y="4244958"/>
                  </a:cubicBezTo>
                  <a:cubicBezTo>
                    <a:pt x="1190219" y="4237338"/>
                    <a:pt x="1227366" y="4219241"/>
                    <a:pt x="1253084" y="4174473"/>
                  </a:cubicBezTo>
                  <a:cubicBezTo>
                    <a:pt x="1268323" y="4146851"/>
                    <a:pt x="1303566" y="4131611"/>
                    <a:pt x="1324521" y="4105893"/>
                  </a:cubicBezTo>
                  <a:cubicBezTo>
                    <a:pt x="1349286" y="4075413"/>
                    <a:pt x="1369289" y="4039218"/>
                    <a:pt x="1391196" y="4005881"/>
                  </a:cubicBezTo>
                  <a:cubicBezTo>
                    <a:pt x="1393101" y="4003023"/>
                    <a:pt x="1395959" y="3998261"/>
                    <a:pt x="1395006" y="3998261"/>
                  </a:cubicBezTo>
                  <a:cubicBezTo>
                    <a:pt x="1330236" y="3941111"/>
                    <a:pt x="1417866" y="3888723"/>
                    <a:pt x="1400721" y="3828716"/>
                  </a:cubicBezTo>
                  <a:cubicBezTo>
                    <a:pt x="1383576" y="3770613"/>
                    <a:pt x="1383576" y="3705843"/>
                    <a:pt x="1386434" y="3644883"/>
                  </a:cubicBezTo>
                  <a:cubicBezTo>
                    <a:pt x="1394053" y="3512486"/>
                    <a:pt x="1378814" y="3383898"/>
                    <a:pt x="1354048" y="3254358"/>
                  </a:cubicBezTo>
                  <a:cubicBezTo>
                    <a:pt x="1343571" y="3197208"/>
                    <a:pt x="1367384" y="3133391"/>
                    <a:pt x="1377861" y="3072431"/>
                  </a:cubicBezTo>
                  <a:cubicBezTo>
                    <a:pt x="1404531" y="2929556"/>
                    <a:pt x="1420723" y="2785728"/>
                    <a:pt x="1424534" y="2639996"/>
                  </a:cubicBezTo>
                  <a:cubicBezTo>
                    <a:pt x="1425486" y="2604753"/>
                    <a:pt x="1413103" y="2569511"/>
                    <a:pt x="1406436" y="2529506"/>
                  </a:cubicBezTo>
                  <a:cubicBezTo>
                    <a:pt x="1451203" y="2481881"/>
                    <a:pt x="1438821" y="2392346"/>
                    <a:pt x="1377861" y="2347578"/>
                  </a:cubicBezTo>
                  <a:cubicBezTo>
                    <a:pt x="1322616" y="2307573"/>
                    <a:pt x="1267371" y="2268521"/>
                    <a:pt x="1215936" y="2223753"/>
                  </a:cubicBezTo>
                  <a:cubicBezTo>
                    <a:pt x="1176884" y="2189463"/>
                    <a:pt x="1133069" y="2173271"/>
                    <a:pt x="1086396" y="2184701"/>
                  </a:cubicBezTo>
                  <a:cubicBezTo>
                    <a:pt x="1033056" y="2197083"/>
                    <a:pt x="1021626" y="2144696"/>
                    <a:pt x="986383" y="2132313"/>
                  </a:cubicBezTo>
                  <a:cubicBezTo>
                    <a:pt x="976858" y="2129456"/>
                    <a:pt x="967333" y="2117073"/>
                    <a:pt x="962571" y="2106596"/>
                  </a:cubicBezTo>
                  <a:cubicBezTo>
                    <a:pt x="954951" y="2091356"/>
                    <a:pt x="951141" y="2074211"/>
                    <a:pt x="943521" y="2053256"/>
                  </a:cubicBezTo>
                  <a:cubicBezTo>
                    <a:pt x="912089" y="2063733"/>
                    <a:pt x="887323" y="2058018"/>
                    <a:pt x="900658" y="2005631"/>
                  </a:cubicBezTo>
                  <a:cubicBezTo>
                    <a:pt x="902564" y="1997058"/>
                    <a:pt x="884466" y="1979913"/>
                    <a:pt x="872083" y="1971341"/>
                  </a:cubicBezTo>
                  <a:cubicBezTo>
                    <a:pt x="691108" y="1837038"/>
                    <a:pt x="508228" y="1703688"/>
                    <a:pt x="328206" y="1569386"/>
                  </a:cubicBezTo>
                  <a:cubicBezTo>
                    <a:pt x="231051" y="1496996"/>
                    <a:pt x="155803" y="1429368"/>
                    <a:pt x="57696" y="1357931"/>
                  </a:cubicBezTo>
                  <a:cubicBezTo>
                    <a:pt x="10071" y="1322688"/>
                    <a:pt x="-2312" y="1280778"/>
                    <a:pt x="13881" y="1227438"/>
                  </a:cubicBezTo>
                  <a:cubicBezTo>
                    <a:pt x="34836" y="1156953"/>
                    <a:pt x="55791" y="1085516"/>
                    <a:pt x="80556" y="1016936"/>
                  </a:cubicBezTo>
                  <a:cubicBezTo>
                    <a:pt x="88176" y="994076"/>
                    <a:pt x="110083" y="976931"/>
                    <a:pt x="122466" y="955023"/>
                  </a:cubicBezTo>
                  <a:cubicBezTo>
                    <a:pt x="140563" y="923591"/>
                    <a:pt x="156756" y="889301"/>
                    <a:pt x="173901" y="856916"/>
                  </a:cubicBezTo>
                  <a:cubicBezTo>
                    <a:pt x="192951" y="823578"/>
                    <a:pt x="213906" y="832151"/>
                    <a:pt x="238671" y="852153"/>
                  </a:cubicBezTo>
                  <a:cubicBezTo>
                    <a:pt x="326301" y="921686"/>
                    <a:pt x="394881" y="981693"/>
                    <a:pt x="484416" y="1050273"/>
                  </a:cubicBezTo>
                  <a:cubicBezTo>
                    <a:pt x="594906" y="1137903"/>
                    <a:pt x="709206" y="1222676"/>
                    <a:pt x="823506" y="1307448"/>
                  </a:cubicBezTo>
                  <a:cubicBezTo>
                    <a:pt x="840651" y="1320783"/>
                    <a:pt x="859701" y="1332213"/>
                    <a:pt x="878751" y="1341738"/>
                  </a:cubicBezTo>
                  <a:cubicBezTo>
                    <a:pt x="885418" y="1345548"/>
                    <a:pt x="895896" y="1343643"/>
                    <a:pt x="903516" y="1341738"/>
                  </a:cubicBezTo>
                  <a:cubicBezTo>
                    <a:pt x="922566" y="1337928"/>
                    <a:pt x="940664" y="1326498"/>
                    <a:pt x="958761" y="1327451"/>
                  </a:cubicBezTo>
                  <a:cubicBezTo>
                    <a:pt x="1080681" y="1334118"/>
                    <a:pt x="1201648" y="1343643"/>
                    <a:pt x="1323569" y="1350311"/>
                  </a:cubicBezTo>
                  <a:cubicBezTo>
                    <a:pt x="1336903" y="1351263"/>
                    <a:pt x="1351191" y="1338881"/>
                    <a:pt x="1364526" y="1333166"/>
                  </a:cubicBezTo>
                  <a:cubicBezTo>
                    <a:pt x="1410246" y="1314116"/>
                    <a:pt x="1450251" y="1278873"/>
                    <a:pt x="1507401" y="1305543"/>
                  </a:cubicBezTo>
                  <a:cubicBezTo>
                    <a:pt x="1524546" y="1314116"/>
                    <a:pt x="1555026" y="1305543"/>
                    <a:pt x="1575028" y="1295066"/>
                  </a:cubicBezTo>
                  <a:cubicBezTo>
                    <a:pt x="1588364" y="1288398"/>
                    <a:pt x="1595031" y="1265538"/>
                    <a:pt x="1603603" y="1249346"/>
                  </a:cubicBezTo>
                  <a:cubicBezTo>
                    <a:pt x="1612176" y="1234106"/>
                    <a:pt x="1622653" y="1219818"/>
                    <a:pt x="1627416" y="1203626"/>
                  </a:cubicBezTo>
                  <a:cubicBezTo>
                    <a:pt x="1634084" y="1180766"/>
                    <a:pt x="1635036" y="1156953"/>
                    <a:pt x="1640751" y="1134093"/>
                  </a:cubicBezTo>
                  <a:cubicBezTo>
                    <a:pt x="1645514" y="1115996"/>
                    <a:pt x="1652181" y="1095993"/>
                    <a:pt x="1663611" y="1080753"/>
                  </a:cubicBezTo>
                  <a:cubicBezTo>
                    <a:pt x="1681709" y="1054083"/>
                    <a:pt x="1710284" y="1033128"/>
                    <a:pt x="1724571" y="1004553"/>
                  </a:cubicBezTo>
                  <a:cubicBezTo>
                    <a:pt x="1760766" y="929306"/>
                    <a:pt x="1796961" y="855963"/>
                    <a:pt x="1882686" y="815006"/>
                  </a:cubicBezTo>
                  <a:cubicBezTo>
                    <a:pt x="1852206" y="771191"/>
                    <a:pt x="1833156" y="708326"/>
                    <a:pt x="1795056" y="694991"/>
                  </a:cubicBezTo>
                  <a:cubicBezTo>
                    <a:pt x="1712189" y="665463"/>
                    <a:pt x="1756003" y="608313"/>
                    <a:pt x="1750289" y="562593"/>
                  </a:cubicBezTo>
                  <a:cubicBezTo>
                    <a:pt x="1712189" y="567356"/>
                    <a:pt x="1676946" y="573071"/>
                    <a:pt x="1640751" y="574023"/>
                  </a:cubicBezTo>
                  <a:cubicBezTo>
                    <a:pt x="1626464" y="574023"/>
                    <a:pt x="1612176" y="559736"/>
                    <a:pt x="1596936" y="552116"/>
                  </a:cubicBezTo>
                  <a:cubicBezTo>
                    <a:pt x="1603603" y="540686"/>
                    <a:pt x="1608366" y="526398"/>
                    <a:pt x="1616939" y="517826"/>
                  </a:cubicBezTo>
                  <a:cubicBezTo>
                    <a:pt x="1657896" y="477821"/>
                    <a:pt x="1669326" y="434958"/>
                    <a:pt x="1655991" y="376856"/>
                  </a:cubicBezTo>
                  <a:cubicBezTo>
                    <a:pt x="1632178" y="269223"/>
                    <a:pt x="1644561" y="163496"/>
                    <a:pt x="1740764" y="93963"/>
                  </a:cubicBezTo>
                  <a:cubicBezTo>
                    <a:pt x="1794103" y="54911"/>
                    <a:pt x="1858873" y="24431"/>
                    <a:pt x="1922691" y="10143"/>
                  </a:cubicBezTo>
                  <a:cubicBezTo>
                    <a:pt x="2017941" y="-10812"/>
                    <a:pt x="2150339" y="81581"/>
                    <a:pt x="2188439" y="176831"/>
                  </a:cubicBezTo>
                  <a:cubicBezTo>
                    <a:pt x="2198916" y="202548"/>
                    <a:pt x="2219871" y="224456"/>
                    <a:pt x="2235111" y="248268"/>
                  </a:cubicBezTo>
                  <a:cubicBezTo>
                    <a:pt x="2238921" y="246363"/>
                    <a:pt x="2243684" y="245411"/>
                    <a:pt x="2247494" y="243506"/>
                  </a:cubicBezTo>
                  <a:cubicBezTo>
                    <a:pt x="2237969" y="265413"/>
                    <a:pt x="2228444" y="288273"/>
                    <a:pt x="2219871" y="305418"/>
                  </a:cubicBezTo>
                  <a:cubicBezTo>
                    <a:pt x="2232254" y="313991"/>
                    <a:pt x="2249399" y="318753"/>
                    <a:pt x="2249399" y="325421"/>
                  </a:cubicBezTo>
                  <a:cubicBezTo>
                    <a:pt x="2250351" y="340661"/>
                    <a:pt x="2249399" y="364473"/>
                    <a:pt x="2239874" y="371141"/>
                  </a:cubicBezTo>
                  <a:cubicBezTo>
                    <a:pt x="2212251" y="390191"/>
                    <a:pt x="2217014" y="407336"/>
                    <a:pt x="2223681" y="434958"/>
                  </a:cubicBezTo>
                  <a:cubicBezTo>
                    <a:pt x="2230349" y="462581"/>
                    <a:pt x="2222729" y="494013"/>
                    <a:pt x="2216061" y="522588"/>
                  </a:cubicBezTo>
                  <a:cubicBezTo>
                    <a:pt x="2208441" y="557831"/>
                    <a:pt x="2205584" y="583548"/>
                    <a:pt x="2250351" y="594026"/>
                  </a:cubicBezTo>
                  <a:cubicBezTo>
                    <a:pt x="2263686" y="596883"/>
                    <a:pt x="2275116" y="616886"/>
                    <a:pt x="2282736" y="631173"/>
                  </a:cubicBezTo>
                  <a:cubicBezTo>
                    <a:pt x="2301786" y="666416"/>
                    <a:pt x="2313216" y="706421"/>
                    <a:pt x="2335124" y="739758"/>
                  </a:cubicBezTo>
                  <a:cubicBezTo>
                    <a:pt x="2401799" y="845486"/>
                    <a:pt x="2458949" y="945498"/>
                    <a:pt x="2486571" y="1071228"/>
                  </a:cubicBezTo>
                  <a:cubicBezTo>
                    <a:pt x="2488476" y="1080753"/>
                    <a:pt x="2498001" y="1089326"/>
                    <a:pt x="2503716" y="1097898"/>
                  </a:cubicBezTo>
                  <a:cubicBezTo>
                    <a:pt x="2506574" y="1174098"/>
                    <a:pt x="2506574" y="1246488"/>
                    <a:pt x="2506574" y="1319831"/>
                  </a:cubicBezTo>
                  <a:close/>
                  <a:moveTo>
                    <a:pt x="1273086" y="1638918"/>
                  </a:moveTo>
                  <a:cubicBezTo>
                    <a:pt x="1260703" y="1678923"/>
                    <a:pt x="1240701" y="1713213"/>
                    <a:pt x="1242606" y="1746551"/>
                  </a:cubicBezTo>
                  <a:cubicBezTo>
                    <a:pt x="1247369" y="1804653"/>
                    <a:pt x="1264514" y="1862756"/>
                    <a:pt x="1279753" y="1919906"/>
                  </a:cubicBezTo>
                  <a:cubicBezTo>
                    <a:pt x="1282611" y="1929431"/>
                    <a:pt x="1301661" y="1944671"/>
                    <a:pt x="1308328" y="1942766"/>
                  </a:cubicBezTo>
                  <a:cubicBezTo>
                    <a:pt x="1365478" y="1924668"/>
                    <a:pt x="1420723" y="1903713"/>
                    <a:pt x="1478826" y="1882758"/>
                  </a:cubicBezTo>
                  <a:cubicBezTo>
                    <a:pt x="1432153" y="1777031"/>
                    <a:pt x="1483589" y="1684638"/>
                    <a:pt x="1497876" y="1593198"/>
                  </a:cubicBezTo>
                  <a:cubicBezTo>
                    <a:pt x="1474064" y="1579863"/>
                    <a:pt x="1451203" y="1573196"/>
                    <a:pt x="1435964" y="1557956"/>
                  </a:cubicBezTo>
                  <a:cubicBezTo>
                    <a:pt x="1372146" y="1493186"/>
                    <a:pt x="1285469" y="1505568"/>
                    <a:pt x="1208316" y="1484613"/>
                  </a:cubicBezTo>
                  <a:cubicBezTo>
                    <a:pt x="1193076" y="1480803"/>
                    <a:pt x="1176884" y="1476041"/>
                    <a:pt x="1161644" y="1471278"/>
                  </a:cubicBezTo>
                  <a:cubicBezTo>
                    <a:pt x="1133069" y="1461753"/>
                    <a:pt x="1103541" y="1450323"/>
                    <a:pt x="1078776" y="1483661"/>
                  </a:cubicBezTo>
                  <a:cubicBezTo>
                    <a:pt x="1146404" y="1537001"/>
                    <a:pt x="1211173" y="1588436"/>
                    <a:pt x="1273086" y="1638918"/>
                  </a:cubicBezTo>
                  <a:close/>
                  <a:moveTo>
                    <a:pt x="1464539" y="2075163"/>
                  </a:moveTo>
                  <a:cubicBezTo>
                    <a:pt x="1427391" y="2082783"/>
                    <a:pt x="1393101" y="2089451"/>
                    <a:pt x="1359764" y="2097071"/>
                  </a:cubicBezTo>
                  <a:cubicBezTo>
                    <a:pt x="1318806" y="2106596"/>
                    <a:pt x="1305471" y="2129456"/>
                    <a:pt x="1322616" y="2169461"/>
                  </a:cubicBezTo>
                  <a:cubicBezTo>
                    <a:pt x="1329284" y="2184701"/>
                    <a:pt x="1334998" y="2199941"/>
                    <a:pt x="1340714" y="2215181"/>
                  </a:cubicBezTo>
                  <a:cubicBezTo>
                    <a:pt x="1396911" y="2194226"/>
                    <a:pt x="1396911" y="2194226"/>
                    <a:pt x="1420723" y="2246613"/>
                  </a:cubicBezTo>
                  <a:cubicBezTo>
                    <a:pt x="1428344" y="2262806"/>
                    <a:pt x="1438821" y="2278046"/>
                    <a:pt x="1455014" y="2304716"/>
                  </a:cubicBezTo>
                  <a:cubicBezTo>
                    <a:pt x="1456919" y="2271378"/>
                    <a:pt x="1451203" y="2248518"/>
                    <a:pt x="1459776" y="2237088"/>
                  </a:cubicBezTo>
                  <a:cubicBezTo>
                    <a:pt x="1499781" y="2183748"/>
                    <a:pt x="1503591" y="2132313"/>
                    <a:pt x="1464539" y="2075163"/>
                  </a:cubicBezTo>
                  <a:close/>
                </a:path>
              </a:pathLst>
            </a:custGeom>
            <a:solidFill>
              <a:srgbClr val="0989B1"/>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12" name="Freeform: Shape 30">
              <a:extLst>
                <a:ext uri="{FF2B5EF4-FFF2-40B4-BE49-F238E27FC236}">
                  <a16:creationId xmlns:a16="http://schemas.microsoft.com/office/drawing/2014/main" id="{544574F7-8A90-33AB-C79F-B4D564DDFC96}"/>
                </a:ext>
              </a:extLst>
            </p:cNvPr>
            <p:cNvSpPr/>
            <p:nvPr/>
          </p:nvSpPr>
          <p:spPr>
            <a:xfrm flipH="1">
              <a:off x="700577" y="1399349"/>
              <a:ext cx="647458" cy="566880"/>
            </a:xfrm>
            <a:custGeom>
              <a:avLst/>
              <a:gdLst>
                <a:gd name="connsiteX0" fmla="*/ 325755 w 647458"/>
                <a:gd name="connsiteY0" fmla="*/ 3000 h 566880"/>
                <a:gd name="connsiteX1" fmla="*/ 143828 w 647458"/>
                <a:gd name="connsiteY1" fmla="*/ 86820 h 566880"/>
                <a:gd name="connsiteX2" fmla="*/ 59055 w 647458"/>
                <a:gd name="connsiteY2" fmla="*/ 369713 h 566880"/>
                <a:gd name="connsiteX3" fmla="*/ 20003 w 647458"/>
                <a:gd name="connsiteY3" fmla="*/ 510683 h 566880"/>
                <a:gd name="connsiteX4" fmla="*/ 0 w 647458"/>
                <a:gd name="connsiteY4" fmla="*/ 544973 h 566880"/>
                <a:gd name="connsiteX5" fmla="*/ 43815 w 647458"/>
                <a:gd name="connsiteY5" fmla="*/ 566880 h 566880"/>
                <a:gd name="connsiteX6" fmla="*/ 65495 w 647458"/>
                <a:gd name="connsiteY6" fmla="*/ 564618 h 566880"/>
                <a:gd name="connsiteX7" fmla="*/ 178721 w 647458"/>
                <a:gd name="connsiteY7" fmla="*/ 530129 h 566880"/>
                <a:gd name="connsiteX8" fmla="*/ 603774 w 647458"/>
                <a:gd name="connsiteY8" fmla="*/ 274215 h 566880"/>
                <a:gd name="connsiteX9" fmla="*/ 647458 w 647458"/>
                <a:gd name="connsiteY9" fmla="*/ 237555 h 566880"/>
                <a:gd name="connsiteX10" fmla="*/ 638175 w 647458"/>
                <a:gd name="connsiteY10" fmla="*/ 241125 h 566880"/>
                <a:gd name="connsiteX11" fmla="*/ 591503 w 647458"/>
                <a:gd name="connsiteY11" fmla="*/ 169688 h 566880"/>
                <a:gd name="connsiteX12" fmla="*/ 325755 w 647458"/>
                <a:gd name="connsiteY12" fmla="*/ 3000 h 5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458" h="566880">
                  <a:moveTo>
                    <a:pt x="325755" y="3000"/>
                  </a:moveTo>
                  <a:cubicBezTo>
                    <a:pt x="261937" y="17288"/>
                    <a:pt x="197167" y="47768"/>
                    <a:pt x="143828" y="86820"/>
                  </a:cubicBezTo>
                  <a:cubicBezTo>
                    <a:pt x="47625" y="156353"/>
                    <a:pt x="35242" y="262080"/>
                    <a:pt x="59055" y="369713"/>
                  </a:cubicBezTo>
                  <a:cubicBezTo>
                    <a:pt x="72390" y="427815"/>
                    <a:pt x="60960" y="470678"/>
                    <a:pt x="20003" y="510683"/>
                  </a:cubicBezTo>
                  <a:cubicBezTo>
                    <a:pt x="11430" y="519255"/>
                    <a:pt x="6667" y="533543"/>
                    <a:pt x="0" y="544973"/>
                  </a:cubicBezTo>
                  <a:cubicBezTo>
                    <a:pt x="15240" y="552593"/>
                    <a:pt x="29528" y="566880"/>
                    <a:pt x="43815" y="566880"/>
                  </a:cubicBezTo>
                  <a:lnTo>
                    <a:pt x="65495" y="564618"/>
                  </a:lnTo>
                  <a:lnTo>
                    <a:pt x="178721" y="530129"/>
                  </a:lnTo>
                  <a:cubicBezTo>
                    <a:pt x="449670" y="395635"/>
                    <a:pt x="455226" y="398414"/>
                    <a:pt x="603774" y="274215"/>
                  </a:cubicBezTo>
                  <a:lnTo>
                    <a:pt x="647458" y="237555"/>
                  </a:lnTo>
                  <a:lnTo>
                    <a:pt x="638175" y="241125"/>
                  </a:lnTo>
                  <a:cubicBezTo>
                    <a:pt x="622935" y="217313"/>
                    <a:pt x="601980" y="195405"/>
                    <a:pt x="591503" y="169688"/>
                  </a:cubicBezTo>
                  <a:cubicBezTo>
                    <a:pt x="553403" y="74438"/>
                    <a:pt x="421005" y="-17955"/>
                    <a:pt x="325755" y="3000"/>
                  </a:cubicBezTo>
                  <a:close/>
                </a:path>
              </a:pathLst>
            </a:custGeom>
            <a:solidFill>
              <a:srgbClr val="549E39"/>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grpSp>
      <p:sp>
        <p:nvSpPr>
          <p:cNvPr id="13" name="Flecha: a la derecha 12">
            <a:extLst>
              <a:ext uri="{FF2B5EF4-FFF2-40B4-BE49-F238E27FC236}">
                <a16:creationId xmlns:a16="http://schemas.microsoft.com/office/drawing/2014/main" id="{4B79AAF2-199C-0A9B-9F37-9C35C6F5198C}"/>
              </a:ext>
            </a:extLst>
          </p:cNvPr>
          <p:cNvSpPr/>
          <p:nvPr/>
        </p:nvSpPr>
        <p:spPr>
          <a:xfrm rot="19849761">
            <a:off x="1019947" y="3220260"/>
            <a:ext cx="1283368" cy="335184"/>
          </a:xfrm>
          <a:prstGeom prst="rightArrow">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14" name="Flecha: a la derecha 13">
            <a:extLst>
              <a:ext uri="{FF2B5EF4-FFF2-40B4-BE49-F238E27FC236}">
                <a16:creationId xmlns:a16="http://schemas.microsoft.com/office/drawing/2014/main" id="{3636809D-E434-3BE5-3181-06381DC1BFF3}"/>
              </a:ext>
            </a:extLst>
          </p:cNvPr>
          <p:cNvSpPr/>
          <p:nvPr/>
        </p:nvSpPr>
        <p:spPr>
          <a:xfrm rot="20427868">
            <a:off x="1290840" y="3728850"/>
            <a:ext cx="1035719" cy="337796"/>
          </a:xfrm>
          <a:prstGeom prst="rightArrow">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15" name="Flecha: a la derecha 14">
            <a:extLst>
              <a:ext uri="{FF2B5EF4-FFF2-40B4-BE49-F238E27FC236}">
                <a16:creationId xmlns:a16="http://schemas.microsoft.com/office/drawing/2014/main" id="{6EFF3FAE-9087-5A0B-9BF0-6F53C6B1357C}"/>
              </a:ext>
            </a:extLst>
          </p:cNvPr>
          <p:cNvSpPr/>
          <p:nvPr/>
        </p:nvSpPr>
        <p:spPr>
          <a:xfrm rot="21021828">
            <a:off x="1352685" y="4167614"/>
            <a:ext cx="1035719" cy="337796"/>
          </a:xfrm>
          <a:prstGeom prst="rightArrow">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16" name="Flecha: a la derecha 15">
            <a:extLst>
              <a:ext uri="{FF2B5EF4-FFF2-40B4-BE49-F238E27FC236}">
                <a16:creationId xmlns:a16="http://schemas.microsoft.com/office/drawing/2014/main" id="{FE670A69-643C-1CC5-8522-3BACE6DBFDD7}"/>
              </a:ext>
            </a:extLst>
          </p:cNvPr>
          <p:cNvSpPr/>
          <p:nvPr/>
        </p:nvSpPr>
        <p:spPr>
          <a:xfrm rot="354462">
            <a:off x="1302874" y="4638635"/>
            <a:ext cx="1035719" cy="337796"/>
          </a:xfrm>
          <a:prstGeom prst="rightArrow">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17" name="Flecha: a la derecha 16">
            <a:extLst>
              <a:ext uri="{FF2B5EF4-FFF2-40B4-BE49-F238E27FC236}">
                <a16:creationId xmlns:a16="http://schemas.microsoft.com/office/drawing/2014/main" id="{5DE84A35-D606-2301-BA38-4B5947017BB6}"/>
              </a:ext>
            </a:extLst>
          </p:cNvPr>
          <p:cNvSpPr/>
          <p:nvPr/>
        </p:nvSpPr>
        <p:spPr>
          <a:xfrm rot="992374">
            <a:off x="1269664" y="5222253"/>
            <a:ext cx="1035719" cy="337796"/>
          </a:xfrm>
          <a:prstGeom prst="rightArrow">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18" name="CuadroTexto 17">
            <a:extLst>
              <a:ext uri="{FF2B5EF4-FFF2-40B4-BE49-F238E27FC236}">
                <a16:creationId xmlns:a16="http://schemas.microsoft.com/office/drawing/2014/main" id="{CB505DEC-1218-5239-B69E-2A0EEC8BA893}"/>
              </a:ext>
            </a:extLst>
          </p:cNvPr>
          <p:cNvSpPr txBox="1"/>
          <p:nvPr/>
        </p:nvSpPr>
        <p:spPr>
          <a:xfrm>
            <a:off x="2409370" y="4035783"/>
            <a:ext cx="9692640" cy="430887"/>
          </a:xfrm>
          <a:prstGeom prst="rect">
            <a:avLst/>
          </a:prstGeom>
          <a:noFill/>
        </p:spPr>
        <p:txBody>
          <a:bodyPr wrap="square">
            <a:spAutoFit/>
          </a:bodyPr>
          <a:lstStyle/>
          <a:p>
            <a:pPr algn="just">
              <a:defRPr/>
            </a:pPr>
            <a:r>
              <a:rPr lang="es-MX" sz="2200" dirty="0">
                <a:solidFill>
                  <a:srgbClr val="455F51">
                    <a:lumMod val="75000"/>
                  </a:srgbClr>
                </a:solidFill>
                <a:latin typeface="Arial"/>
                <a:cs typeface="Arial" pitchFamily="34" charset="0"/>
              </a:rPr>
              <a:t>c) </a:t>
            </a:r>
            <a:r>
              <a:rPr lang="es-MX" sz="2200" dirty="0">
                <a:solidFill>
                  <a:schemeClr val="tx1">
                    <a:lumMod val="95000"/>
                    <a:lumOff val="5000"/>
                  </a:schemeClr>
                </a:solidFill>
                <a:latin typeface="Arial"/>
                <a:cs typeface="Arial" pitchFamily="34" charset="0"/>
              </a:rPr>
              <a:t>Nivel de rigor (severidad) requerido para la calificación. </a:t>
            </a:r>
          </a:p>
        </p:txBody>
      </p:sp>
    </p:spTree>
    <p:extLst>
      <p:ext uri="{BB962C8B-B14F-4D97-AF65-F5344CB8AC3E}">
        <p14:creationId xmlns:p14="http://schemas.microsoft.com/office/powerpoint/2010/main" val="335281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4" grpId="0" animBg="1"/>
      <p:bldP spid="15" grpId="0" animBg="1"/>
      <p:bldP spid="16" grpId="0" animBg="1"/>
      <p:bldP spid="17"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10 Rectángulo">
            <a:extLst>
              <a:ext uri="{FF2B5EF4-FFF2-40B4-BE49-F238E27FC236}">
                <a16:creationId xmlns:a16="http://schemas.microsoft.com/office/drawing/2014/main" id="{ED2E8C31-7C12-3D46-5607-BB8E06E0C418}"/>
              </a:ext>
            </a:extLst>
          </p:cNvPr>
          <p:cNvSpPr/>
          <p:nvPr/>
        </p:nvSpPr>
        <p:spPr>
          <a:xfrm>
            <a:off x="759770" y="26080"/>
            <a:ext cx="9646492" cy="523220"/>
          </a:xfrm>
          <a:prstGeom prst="rect">
            <a:avLst/>
          </a:prstGeom>
        </p:spPr>
        <p:txBody>
          <a:bodyPr wrap="square">
            <a:spAutoFit/>
          </a:bodyPr>
          <a:lstStyle/>
          <a:p>
            <a:pPr algn="ctr">
              <a:tabLst>
                <a:tab pos="581025" algn="l"/>
              </a:tabLst>
              <a:defRPr/>
            </a:pPr>
            <a:r>
              <a:rPr lang="es-ES_tradnl" sz="28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Blocks para Fallas Superficiales para t </a:t>
            </a:r>
            <a:r>
              <a:rPr lang="es-ES_tradnl" sz="2800" b="1" u="sng"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&lt;</a:t>
            </a:r>
            <a:r>
              <a:rPr lang="es-ES_tradnl" sz="28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 4 </a:t>
            </a:r>
            <a:r>
              <a:rPr lang="es-ES_tradnl" sz="2800" b="1" dirty="0" err="1">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pulg</a:t>
            </a:r>
            <a:endParaRPr lang="es-ES_tradnl" sz="28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endParaRPr>
          </a:p>
        </p:txBody>
      </p:sp>
      <p:sp>
        <p:nvSpPr>
          <p:cNvPr id="7" name="Freeform: Shape 2958">
            <a:extLst>
              <a:ext uri="{FF2B5EF4-FFF2-40B4-BE49-F238E27FC236}">
                <a16:creationId xmlns:a16="http://schemas.microsoft.com/office/drawing/2014/main" id="{FFE9FAEC-6070-70AD-CFCA-5A009FF6A909}"/>
              </a:ext>
            </a:extLst>
          </p:cNvPr>
          <p:cNvSpPr/>
          <p:nvPr/>
        </p:nvSpPr>
        <p:spPr>
          <a:xfrm rot="10411499" flipH="1" flipV="1">
            <a:off x="474550" y="1364745"/>
            <a:ext cx="1509784" cy="651703"/>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rgbClr val="92D050"/>
          </a:solidFill>
          <a:ln w="7945" cap="flat">
            <a:noFill/>
            <a:prstDash val="solid"/>
            <a:miter/>
          </a:ln>
        </p:spPr>
        <p:txBody>
          <a:bodyPr rtlCol="0" anchor="ctr"/>
          <a:lstStyle/>
          <a:p>
            <a:pPr>
              <a:defRPr/>
            </a:pPr>
            <a:endParaRPr lang="en-US" kern="0" dirty="0">
              <a:solidFill>
                <a:prstClr val="black"/>
              </a:solidFill>
              <a:latin typeface="Arial"/>
            </a:endParaRPr>
          </a:p>
        </p:txBody>
      </p:sp>
      <p:sp>
        <p:nvSpPr>
          <p:cNvPr id="8" name="CuadroTexto 7">
            <a:extLst>
              <a:ext uri="{FF2B5EF4-FFF2-40B4-BE49-F238E27FC236}">
                <a16:creationId xmlns:a16="http://schemas.microsoft.com/office/drawing/2014/main" id="{1781C7E1-65C6-FAF7-0665-0D724E1010B2}"/>
              </a:ext>
            </a:extLst>
          </p:cNvPr>
          <p:cNvSpPr txBox="1"/>
          <p:nvPr/>
        </p:nvSpPr>
        <p:spPr>
          <a:xfrm flipH="1">
            <a:off x="794293" y="1380737"/>
            <a:ext cx="475614" cy="523220"/>
          </a:xfrm>
          <a:prstGeom prst="rect">
            <a:avLst/>
          </a:prstGeom>
          <a:noFill/>
        </p:spPr>
        <p:txBody>
          <a:bodyPr wrap="square" rtlCol="0">
            <a:spAutoFit/>
          </a:bodyPr>
          <a:lstStyle/>
          <a:p>
            <a:r>
              <a:rPr lang="es-MX" sz="2800" b="1" dirty="0"/>
              <a:t>1</a:t>
            </a:r>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CDE624C0-2008-19C6-0835-7888182937B6}"/>
                  </a:ext>
                </a:extLst>
              </p:cNvPr>
              <p:cNvSpPr txBox="1"/>
              <p:nvPr/>
            </p:nvSpPr>
            <p:spPr>
              <a:xfrm>
                <a:off x="1424117" y="1311174"/>
                <a:ext cx="1573646" cy="6649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𝑙𝑜𝑛𝑔</m:t>
                          </m:r>
                          <m:r>
                            <a:rPr lang="es-MX" b="0" i="1" smtClean="0">
                              <a:latin typeface="Cambria Math" panose="02040503050406030204" pitchFamily="18" charset="0"/>
                            </a:rPr>
                            <m:t>.</m:t>
                          </m:r>
                        </m:num>
                        <m:den>
                          <m:r>
                            <a:rPr lang="es-MX" b="0" i="1" smtClean="0">
                              <a:latin typeface="Cambria Math" panose="02040503050406030204" pitchFamily="18" charset="0"/>
                            </a:rPr>
                            <m:t>1/4</m:t>
                          </m:r>
                          <m:r>
                            <a:rPr lang="es-ES" b="0" i="1" smtClean="0">
                              <a:latin typeface="Cambria Math" panose="02040503050406030204" pitchFamily="18" charset="0"/>
                            </a:rPr>
                            <m:t>”</m:t>
                          </m:r>
                        </m:den>
                      </m:f>
                    </m:oMath>
                  </m:oMathPara>
                </a14:m>
                <a:endParaRPr lang="es-MX" dirty="0"/>
              </a:p>
            </p:txBody>
          </p:sp>
        </mc:Choice>
        <mc:Fallback xmlns="">
          <p:sp>
            <p:nvSpPr>
              <p:cNvPr id="10" name="CuadroTexto 9">
                <a:extLst>
                  <a:ext uri="{FF2B5EF4-FFF2-40B4-BE49-F238E27FC236}">
                    <a16:creationId xmlns:a16="http://schemas.microsoft.com/office/drawing/2014/main" id="{CDE624C0-2008-19C6-0835-7888182937B6}"/>
                  </a:ext>
                </a:extLst>
              </p:cNvPr>
              <p:cNvSpPr txBox="1">
                <a:spLocks noRot="1" noChangeAspect="1" noMove="1" noResize="1" noEditPoints="1" noAdjustHandles="1" noChangeArrowheads="1" noChangeShapeType="1" noTextEdit="1"/>
              </p:cNvSpPr>
              <p:nvPr/>
            </p:nvSpPr>
            <p:spPr>
              <a:xfrm>
                <a:off x="1424117" y="1311174"/>
                <a:ext cx="1573646" cy="664926"/>
              </a:xfrm>
              <a:prstGeom prst="rect">
                <a:avLst/>
              </a:prstGeom>
              <a:blipFill>
                <a:blip r:embed="rId3"/>
                <a:stretch>
                  <a:fillRect/>
                </a:stretch>
              </a:blipFill>
            </p:spPr>
            <p:txBody>
              <a:bodyPr/>
              <a:lstStyle/>
              <a:p>
                <a:r>
                  <a:rPr lang="es-MX">
                    <a:noFill/>
                  </a:rPr>
                  <a:t> </a:t>
                </a:r>
              </a:p>
            </p:txBody>
          </p:sp>
        </mc:Fallback>
      </mc:AlternateContent>
      <p:sp>
        <p:nvSpPr>
          <p:cNvPr id="25" name="Forma libre: forma 24">
            <a:extLst>
              <a:ext uri="{FF2B5EF4-FFF2-40B4-BE49-F238E27FC236}">
                <a16:creationId xmlns:a16="http://schemas.microsoft.com/office/drawing/2014/main" id="{511423A4-F46F-D62A-514E-05204F1AE5C8}"/>
              </a:ext>
            </a:extLst>
          </p:cNvPr>
          <p:cNvSpPr/>
          <p:nvPr/>
        </p:nvSpPr>
        <p:spPr>
          <a:xfrm>
            <a:off x="2914775" y="919071"/>
            <a:ext cx="1933135" cy="461666"/>
          </a:xfrm>
          <a:custGeom>
            <a:avLst/>
            <a:gdLst>
              <a:gd name="connsiteX0" fmla="*/ 21586 w 1734796"/>
              <a:gd name="connsiteY0" fmla="*/ 0 h 532864"/>
              <a:gd name="connsiteX1" fmla="*/ 1717256 w 1734796"/>
              <a:gd name="connsiteY1" fmla="*/ 0 h 532864"/>
              <a:gd name="connsiteX2" fmla="*/ 1708355 w 1734796"/>
              <a:gd name="connsiteY2" fmla="*/ 24835 h 532864"/>
              <a:gd name="connsiteX3" fmla="*/ 1719184 w 1734796"/>
              <a:gd name="connsiteY3" fmla="*/ 55049 h 532864"/>
              <a:gd name="connsiteX4" fmla="*/ 1734796 w 1734796"/>
              <a:gd name="connsiteY4" fmla="*/ 62523 h 532864"/>
              <a:gd name="connsiteX5" fmla="*/ 1734796 w 1734796"/>
              <a:gd name="connsiteY5" fmla="*/ 83168 h 532864"/>
              <a:gd name="connsiteX6" fmla="*/ 1719184 w 1734796"/>
              <a:gd name="connsiteY6" fmla="*/ 90642 h 532864"/>
              <a:gd name="connsiteX7" fmla="*/ 1708355 w 1734796"/>
              <a:gd name="connsiteY7" fmla="*/ 120856 h 532864"/>
              <a:gd name="connsiteX8" fmla="*/ 1719184 w 1734796"/>
              <a:gd name="connsiteY8" fmla="*/ 151070 h 532864"/>
              <a:gd name="connsiteX9" fmla="*/ 1734796 w 1734796"/>
              <a:gd name="connsiteY9" fmla="*/ 158544 h 532864"/>
              <a:gd name="connsiteX10" fmla="*/ 1734796 w 1734796"/>
              <a:gd name="connsiteY10" fmla="*/ 179189 h 532864"/>
              <a:gd name="connsiteX11" fmla="*/ 1719184 w 1734796"/>
              <a:gd name="connsiteY11" fmla="*/ 186663 h 532864"/>
              <a:gd name="connsiteX12" fmla="*/ 1708355 w 1734796"/>
              <a:gd name="connsiteY12" fmla="*/ 216877 h 532864"/>
              <a:gd name="connsiteX13" fmla="*/ 1719184 w 1734796"/>
              <a:gd name="connsiteY13" fmla="*/ 247091 h 532864"/>
              <a:gd name="connsiteX14" fmla="*/ 1734796 w 1734796"/>
              <a:gd name="connsiteY14" fmla="*/ 254565 h 532864"/>
              <a:gd name="connsiteX15" fmla="*/ 1734796 w 1734796"/>
              <a:gd name="connsiteY15" fmla="*/ 275210 h 532864"/>
              <a:gd name="connsiteX16" fmla="*/ 1719184 w 1734796"/>
              <a:gd name="connsiteY16" fmla="*/ 282684 h 532864"/>
              <a:gd name="connsiteX17" fmla="*/ 1708355 w 1734796"/>
              <a:gd name="connsiteY17" fmla="*/ 312898 h 532864"/>
              <a:gd name="connsiteX18" fmla="*/ 1719184 w 1734796"/>
              <a:gd name="connsiteY18" fmla="*/ 343112 h 532864"/>
              <a:gd name="connsiteX19" fmla="*/ 1734796 w 1734796"/>
              <a:gd name="connsiteY19" fmla="*/ 350586 h 532864"/>
              <a:gd name="connsiteX20" fmla="*/ 1734796 w 1734796"/>
              <a:gd name="connsiteY20" fmla="*/ 370102 h 532864"/>
              <a:gd name="connsiteX21" fmla="*/ 1719184 w 1734796"/>
              <a:gd name="connsiteY21" fmla="*/ 377576 h 532864"/>
              <a:gd name="connsiteX22" fmla="*/ 1708355 w 1734796"/>
              <a:gd name="connsiteY22" fmla="*/ 407790 h 532864"/>
              <a:gd name="connsiteX23" fmla="*/ 1719184 w 1734796"/>
              <a:gd name="connsiteY23" fmla="*/ 438004 h 532864"/>
              <a:gd name="connsiteX24" fmla="*/ 1734796 w 1734796"/>
              <a:gd name="connsiteY24" fmla="*/ 445478 h 532864"/>
              <a:gd name="connsiteX25" fmla="*/ 1734796 w 1734796"/>
              <a:gd name="connsiteY25" fmla="*/ 465508 h 532864"/>
              <a:gd name="connsiteX26" fmla="*/ 1719184 w 1734796"/>
              <a:gd name="connsiteY26" fmla="*/ 472982 h 532864"/>
              <a:gd name="connsiteX27" fmla="*/ 1708355 w 1734796"/>
              <a:gd name="connsiteY27" fmla="*/ 503196 h 532864"/>
              <a:gd name="connsiteX28" fmla="*/ 1718988 w 1734796"/>
              <a:gd name="connsiteY28" fmla="*/ 532864 h 532864"/>
              <a:gd name="connsiteX29" fmla="*/ 29050 w 1734796"/>
              <a:gd name="connsiteY29" fmla="*/ 532864 h 532864"/>
              <a:gd name="connsiteX30" fmla="*/ 36973 w 1734796"/>
              <a:gd name="connsiteY30" fmla="*/ 510757 h 532864"/>
              <a:gd name="connsiteX31" fmla="*/ 1 w 1734796"/>
              <a:gd name="connsiteY31" fmla="*/ 468028 h 532864"/>
              <a:gd name="connsiteX32" fmla="*/ 0 w 1734796"/>
              <a:gd name="connsiteY32" fmla="*/ 468029 h 532864"/>
              <a:gd name="connsiteX33" fmla="*/ 0 w 1734796"/>
              <a:gd name="connsiteY33" fmla="*/ 458080 h 532864"/>
              <a:gd name="connsiteX34" fmla="*/ 1 w 1734796"/>
              <a:gd name="connsiteY34" fmla="*/ 458080 h 532864"/>
              <a:gd name="connsiteX35" fmla="*/ 36973 w 1734796"/>
              <a:gd name="connsiteY35" fmla="*/ 415351 h 532864"/>
              <a:gd name="connsiteX36" fmla="*/ 1 w 1734796"/>
              <a:gd name="connsiteY36" fmla="*/ 372622 h 532864"/>
              <a:gd name="connsiteX37" fmla="*/ 0 w 1734796"/>
              <a:gd name="connsiteY37" fmla="*/ 372623 h 532864"/>
              <a:gd name="connsiteX38" fmla="*/ 0 w 1734796"/>
              <a:gd name="connsiteY38" fmla="*/ 363188 h 532864"/>
              <a:gd name="connsiteX39" fmla="*/ 1 w 1734796"/>
              <a:gd name="connsiteY39" fmla="*/ 363188 h 532864"/>
              <a:gd name="connsiteX40" fmla="*/ 36973 w 1734796"/>
              <a:gd name="connsiteY40" fmla="*/ 320459 h 532864"/>
              <a:gd name="connsiteX41" fmla="*/ 1 w 1734796"/>
              <a:gd name="connsiteY41" fmla="*/ 277730 h 532864"/>
              <a:gd name="connsiteX42" fmla="*/ 0 w 1734796"/>
              <a:gd name="connsiteY42" fmla="*/ 277731 h 532864"/>
              <a:gd name="connsiteX43" fmla="*/ 0 w 1734796"/>
              <a:gd name="connsiteY43" fmla="*/ 267167 h 532864"/>
              <a:gd name="connsiteX44" fmla="*/ 1 w 1734796"/>
              <a:gd name="connsiteY44" fmla="*/ 267167 h 532864"/>
              <a:gd name="connsiteX45" fmla="*/ 36973 w 1734796"/>
              <a:gd name="connsiteY45" fmla="*/ 224438 h 532864"/>
              <a:gd name="connsiteX46" fmla="*/ 1 w 1734796"/>
              <a:gd name="connsiteY46" fmla="*/ 181709 h 532864"/>
              <a:gd name="connsiteX47" fmla="*/ 0 w 1734796"/>
              <a:gd name="connsiteY47" fmla="*/ 181710 h 532864"/>
              <a:gd name="connsiteX48" fmla="*/ 0 w 1734796"/>
              <a:gd name="connsiteY48" fmla="*/ 171146 h 532864"/>
              <a:gd name="connsiteX49" fmla="*/ 1 w 1734796"/>
              <a:gd name="connsiteY49" fmla="*/ 171146 h 532864"/>
              <a:gd name="connsiteX50" fmla="*/ 36973 w 1734796"/>
              <a:gd name="connsiteY50" fmla="*/ 128417 h 532864"/>
              <a:gd name="connsiteX51" fmla="*/ 1 w 1734796"/>
              <a:gd name="connsiteY51" fmla="*/ 85688 h 532864"/>
              <a:gd name="connsiteX52" fmla="*/ 0 w 1734796"/>
              <a:gd name="connsiteY52" fmla="*/ 85689 h 532864"/>
              <a:gd name="connsiteX53" fmla="*/ 0 w 1734796"/>
              <a:gd name="connsiteY53" fmla="*/ 75125 h 532864"/>
              <a:gd name="connsiteX54" fmla="*/ 1 w 1734796"/>
              <a:gd name="connsiteY54" fmla="*/ 75125 h 532864"/>
              <a:gd name="connsiteX55" fmla="*/ 36973 w 1734796"/>
              <a:gd name="connsiteY55" fmla="*/ 32396 h 532864"/>
              <a:gd name="connsiteX56" fmla="*/ 26144 w 1734796"/>
              <a:gd name="connsiteY56" fmla="*/ 2182 h 53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34796" h="532864">
                <a:moveTo>
                  <a:pt x="21586" y="0"/>
                </a:moveTo>
                <a:lnTo>
                  <a:pt x="1717256" y="0"/>
                </a:lnTo>
                <a:lnTo>
                  <a:pt x="1708355" y="24835"/>
                </a:lnTo>
                <a:cubicBezTo>
                  <a:pt x="1708355" y="36635"/>
                  <a:pt x="1712494" y="47317"/>
                  <a:pt x="1719184" y="55049"/>
                </a:cubicBezTo>
                <a:lnTo>
                  <a:pt x="1734796" y="62523"/>
                </a:lnTo>
                <a:lnTo>
                  <a:pt x="1734796" y="83168"/>
                </a:lnTo>
                <a:lnTo>
                  <a:pt x="1719184" y="90642"/>
                </a:lnTo>
                <a:cubicBezTo>
                  <a:pt x="1712494" y="98374"/>
                  <a:pt x="1708355" y="109057"/>
                  <a:pt x="1708355" y="120856"/>
                </a:cubicBezTo>
                <a:cubicBezTo>
                  <a:pt x="1708355" y="132656"/>
                  <a:pt x="1712494" y="143338"/>
                  <a:pt x="1719184" y="151070"/>
                </a:cubicBezTo>
                <a:lnTo>
                  <a:pt x="1734796" y="158544"/>
                </a:lnTo>
                <a:lnTo>
                  <a:pt x="1734796" y="179189"/>
                </a:lnTo>
                <a:lnTo>
                  <a:pt x="1719184" y="186663"/>
                </a:lnTo>
                <a:cubicBezTo>
                  <a:pt x="1712494" y="194395"/>
                  <a:pt x="1708355" y="205078"/>
                  <a:pt x="1708355" y="216877"/>
                </a:cubicBezTo>
                <a:cubicBezTo>
                  <a:pt x="1708355" y="228677"/>
                  <a:pt x="1712494" y="239359"/>
                  <a:pt x="1719184" y="247091"/>
                </a:cubicBezTo>
                <a:lnTo>
                  <a:pt x="1734796" y="254565"/>
                </a:lnTo>
                <a:lnTo>
                  <a:pt x="1734796" y="275210"/>
                </a:lnTo>
                <a:lnTo>
                  <a:pt x="1719184" y="282684"/>
                </a:lnTo>
                <a:cubicBezTo>
                  <a:pt x="1712494" y="290416"/>
                  <a:pt x="1708355" y="301099"/>
                  <a:pt x="1708355" y="312898"/>
                </a:cubicBezTo>
                <a:cubicBezTo>
                  <a:pt x="1708355" y="324698"/>
                  <a:pt x="1712494" y="335380"/>
                  <a:pt x="1719184" y="343112"/>
                </a:cubicBezTo>
                <a:lnTo>
                  <a:pt x="1734796" y="350586"/>
                </a:lnTo>
                <a:lnTo>
                  <a:pt x="1734796" y="370102"/>
                </a:lnTo>
                <a:lnTo>
                  <a:pt x="1719184" y="377576"/>
                </a:lnTo>
                <a:cubicBezTo>
                  <a:pt x="1712494" y="385308"/>
                  <a:pt x="1708355" y="395991"/>
                  <a:pt x="1708355" y="407790"/>
                </a:cubicBezTo>
                <a:cubicBezTo>
                  <a:pt x="1708355" y="419590"/>
                  <a:pt x="1712494" y="430272"/>
                  <a:pt x="1719184" y="438004"/>
                </a:cubicBezTo>
                <a:lnTo>
                  <a:pt x="1734796" y="445478"/>
                </a:lnTo>
                <a:lnTo>
                  <a:pt x="1734796" y="465508"/>
                </a:lnTo>
                <a:lnTo>
                  <a:pt x="1719184" y="472982"/>
                </a:lnTo>
                <a:cubicBezTo>
                  <a:pt x="1712494" y="480714"/>
                  <a:pt x="1708355" y="491397"/>
                  <a:pt x="1708355" y="503196"/>
                </a:cubicBezTo>
                <a:lnTo>
                  <a:pt x="1718988" y="532864"/>
                </a:lnTo>
                <a:lnTo>
                  <a:pt x="29050" y="532864"/>
                </a:lnTo>
                <a:lnTo>
                  <a:pt x="36973" y="510757"/>
                </a:lnTo>
                <a:cubicBezTo>
                  <a:pt x="36973" y="487158"/>
                  <a:pt x="20420" y="468028"/>
                  <a:pt x="1" y="468028"/>
                </a:cubicBezTo>
                <a:lnTo>
                  <a:pt x="0" y="468029"/>
                </a:lnTo>
                <a:lnTo>
                  <a:pt x="0" y="458080"/>
                </a:lnTo>
                <a:lnTo>
                  <a:pt x="1" y="458080"/>
                </a:lnTo>
                <a:cubicBezTo>
                  <a:pt x="20420" y="458080"/>
                  <a:pt x="36973" y="438950"/>
                  <a:pt x="36973" y="415351"/>
                </a:cubicBezTo>
                <a:cubicBezTo>
                  <a:pt x="36973" y="391752"/>
                  <a:pt x="20420" y="372622"/>
                  <a:pt x="1" y="372622"/>
                </a:cubicBezTo>
                <a:lnTo>
                  <a:pt x="0" y="372623"/>
                </a:lnTo>
                <a:lnTo>
                  <a:pt x="0" y="363188"/>
                </a:lnTo>
                <a:lnTo>
                  <a:pt x="1" y="363188"/>
                </a:lnTo>
                <a:cubicBezTo>
                  <a:pt x="20420" y="363188"/>
                  <a:pt x="36973" y="344058"/>
                  <a:pt x="36973" y="320459"/>
                </a:cubicBezTo>
                <a:cubicBezTo>
                  <a:pt x="36973" y="296860"/>
                  <a:pt x="20420" y="277730"/>
                  <a:pt x="1" y="277730"/>
                </a:cubicBezTo>
                <a:lnTo>
                  <a:pt x="0" y="277731"/>
                </a:lnTo>
                <a:lnTo>
                  <a:pt x="0" y="267167"/>
                </a:lnTo>
                <a:lnTo>
                  <a:pt x="1" y="267167"/>
                </a:lnTo>
                <a:cubicBezTo>
                  <a:pt x="20420" y="267167"/>
                  <a:pt x="36973" y="248037"/>
                  <a:pt x="36973" y="224438"/>
                </a:cubicBezTo>
                <a:cubicBezTo>
                  <a:pt x="36973" y="200839"/>
                  <a:pt x="20420" y="181709"/>
                  <a:pt x="1" y="181709"/>
                </a:cubicBezTo>
                <a:lnTo>
                  <a:pt x="0" y="181710"/>
                </a:lnTo>
                <a:lnTo>
                  <a:pt x="0" y="171146"/>
                </a:lnTo>
                <a:lnTo>
                  <a:pt x="1" y="171146"/>
                </a:lnTo>
                <a:cubicBezTo>
                  <a:pt x="20420" y="171146"/>
                  <a:pt x="36973" y="152016"/>
                  <a:pt x="36973" y="128417"/>
                </a:cubicBezTo>
                <a:cubicBezTo>
                  <a:pt x="36973" y="104818"/>
                  <a:pt x="20420" y="85688"/>
                  <a:pt x="1" y="85688"/>
                </a:cubicBezTo>
                <a:lnTo>
                  <a:pt x="0" y="85689"/>
                </a:lnTo>
                <a:lnTo>
                  <a:pt x="0" y="75125"/>
                </a:lnTo>
                <a:lnTo>
                  <a:pt x="1" y="75125"/>
                </a:lnTo>
                <a:cubicBezTo>
                  <a:pt x="20420" y="75125"/>
                  <a:pt x="36973" y="55995"/>
                  <a:pt x="36973" y="32396"/>
                </a:cubicBezTo>
                <a:cubicBezTo>
                  <a:pt x="36973" y="20597"/>
                  <a:pt x="32835" y="9914"/>
                  <a:pt x="26144" y="2182"/>
                </a:cubicBezTo>
                <a:close/>
              </a:path>
            </a:pathLst>
          </a:custGeom>
          <a:pattFill prst="wdUpDiag">
            <a:fgClr>
              <a:schemeClr val="bg1">
                <a:lumMod val="65000"/>
              </a:schemeClr>
            </a:fgClr>
            <a:bgClr>
              <a:schemeClr val="bg1"/>
            </a:bgClr>
          </a:patt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28" name="Forma libre: forma 27">
            <a:extLst>
              <a:ext uri="{FF2B5EF4-FFF2-40B4-BE49-F238E27FC236}">
                <a16:creationId xmlns:a16="http://schemas.microsoft.com/office/drawing/2014/main" id="{750393DD-7256-2FD4-9AFF-B764188ED73F}"/>
              </a:ext>
            </a:extLst>
          </p:cNvPr>
          <p:cNvSpPr/>
          <p:nvPr/>
        </p:nvSpPr>
        <p:spPr>
          <a:xfrm>
            <a:off x="3524984" y="919072"/>
            <a:ext cx="604010" cy="146544"/>
          </a:xfrm>
          <a:custGeom>
            <a:avLst/>
            <a:gdLst>
              <a:gd name="connsiteX0" fmla="*/ 16912 w 604010"/>
              <a:gd name="connsiteY0" fmla="*/ 0 h 90953"/>
              <a:gd name="connsiteX1" fmla="*/ 587098 w 604010"/>
              <a:gd name="connsiteY1" fmla="*/ 0 h 90953"/>
              <a:gd name="connsiteX2" fmla="*/ 604010 w 604010"/>
              <a:gd name="connsiteY2" fmla="*/ 19750 h 90953"/>
              <a:gd name="connsiteX3" fmla="*/ 302005 w 604010"/>
              <a:gd name="connsiteY3" fmla="*/ 90953 h 90953"/>
              <a:gd name="connsiteX4" fmla="*/ 0 w 604010"/>
              <a:gd name="connsiteY4" fmla="*/ 19750 h 9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010" h="90953">
                <a:moveTo>
                  <a:pt x="16912" y="0"/>
                </a:moveTo>
                <a:lnTo>
                  <a:pt x="587098" y="0"/>
                </a:lnTo>
                <a:lnTo>
                  <a:pt x="604010" y="19750"/>
                </a:lnTo>
                <a:cubicBezTo>
                  <a:pt x="604010" y="59074"/>
                  <a:pt x="468798" y="90953"/>
                  <a:pt x="302005" y="90953"/>
                </a:cubicBezTo>
                <a:cubicBezTo>
                  <a:pt x="135212" y="90953"/>
                  <a:pt x="0" y="59074"/>
                  <a:pt x="0" y="19750"/>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cxnSp>
        <p:nvCxnSpPr>
          <p:cNvPr id="31" name="Conector recto 30">
            <a:extLst>
              <a:ext uri="{FF2B5EF4-FFF2-40B4-BE49-F238E27FC236}">
                <a16:creationId xmlns:a16="http://schemas.microsoft.com/office/drawing/2014/main" id="{B4967C8A-4167-76A2-7735-DFD86E8814B7}"/>
              </a:ext>
            </a:extLst>
          </p:cNvPr>
          <p:cNvCxnSpPr>
            <a:cxnSpLocks/>
          </p:cNvCxnSpPr>
          <p:nvPr/>
        </p:nvCxnSpPr>
        <p:spPr>
          <a:xfrm>
            <a:off x="4098862" y="788396"/>
            <a:ext cx="0" cy="9730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23B8377-6040-1D18-8B46-7036047DA272}"/>
              </a:ext>
            </a:extLst>
          </p:cNvPr>
          <p:cNvCxnSpPr>
            <a:cxnSpLocks/>
          </p:cNvCxnSpPr>
          <p:nvPr/>
        </p:nvCxnSpPr>
        <p:spPr>
          <a:xfrm>
            <a:off x="3534446" y="788396"/>
            <a:ext cx="0" cy="9730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4AB83AEB-BE9A-657F-65C2-ADF6DCB4AD6D}"/>
              </a:ext>
            </a:extLst>
          </p:cNvPr>
          <p:cNvCxnSpPr/>
          <p:nvPr/>
        </p:nvCxnSpPr>
        <p:spPr>
          <a:xfrm>
            <a:off x="3574403" y="846786"/>
            <a:ext cx="505799" cy="0"/>
          </a:xfrm>
          <a:prstGeom prst="straightConnector1">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CuadroTexto 35">
            <a:extLst>
              <a:ext uri="{FF2B5EF4-FFF2-40B4-BE49-F238E27FC236}">
                <a16:creationId xmlns:a16="http://schemas.microsoft.com/office/drawing/2014/main" id="{6CDD5D02-79A2-6F57-3817-8B652C97A61E}"/>
              </a:ext>
            </a:extLst>
          </p:cNvPr>
          <p:cNvSpPr txBox="1"/>
          <p:nvPr/>
        </p:nvSpPr>
        <p:spPr>
          <a:xfrm>
            <a:off x="3721330" y="549738"/>
            <a:ext cx="322714" cy="369332"/>
          </a:xfrm>
          <a:prstGeom prst="rect">
            <a:avLst/>
          </a:prstGeom>
          <a:noFill/>
        </p:spPr>
        <p:txBody>
          <a:bodyPr wrap="square" rtlCol="0">
            <a:spAutoFit/>
          </a:bodyPr>
          <a:lstStyle/>
          <a:p>
            <a:r>
              <a:rPr lang="es-MX" dirty="0">
                <a:latin typeface="PilGi" pitchFamily="2" charset="-127"/>
                <a:ea typeface="PilGi" pitchFamily="2" charset="-127"/>
              </a:rPr>
              <a:t>l</a:t>
            </a:r>
          </a:p>
        </p:txBody>
      </p:sp>
      <p:cxnSp>
        <p:nvCxnSpPr>
          <p:cNvPr id="38" name="Conector recto 37">
            <a:extLst>
              <a:ext uri="{FF2B5EF4-FFF2-40B4-BE49-F238E27FC236}">
                <a16:creationId xmlns:a16="http://schemas.microsoft.com/office/drawing/2014/main" id="{F5A1304E-2F99-BAD1-CDDA-896BF2794B41}"/>
              </a:ext>
            </a:extLst>
          </p:cNvPr>
          <p:cNvCxnSpPr/>
          <p:nvPr/>
        </p:nvCxnSpPr>
        <p:spPr>
          <a:xfrm>
            <a:off x="4902728" y="919071"/>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7D71839B-CD63-2ADA-929A-E803A0B58F73}"/>
              </a:ext>
            </a:extLst>
          </p:cNvPr>
          <p:cNvCxnSpPr/>
          <p:nvPr/>
        </p:nvCxnSpPr>
        <p:spPr>
          <a:xfrm>
            <a:off x="4902728" y="1065616"/>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AA576B73-37B3-8D79-4AE2-DF562093D72C}"/>
              </a:ext>
            </a:extLst>
          </p:cNvPr>
          <p:cNvCxnSpPr>
            <a:cxnSpLocks/>
          </p:cNvCxnSpPr>
          <p:nvPr/>
        </p:nvCxnSpPr>
        <p:spPr>
          <a:xfrm flipV="1">
            <a:off x="5061079" y="1076079"/>
            <a:ext cx="0" cy="174223"/>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7BA29950-609F-F06D-795B-A64535F3D9EF}"/>
              </a:ext>
            </a:extLst>
          </p:cNvPr>
          <p:cNvCxnSpPr>
            <a:cxnSpLocks/>
          </p:cNvCxnSpPr>
          <p:nvPr/>
        </p:nvCxnSpPr>
        <p:spPr>
          <a:xfrm>
            <a:off x="5051748" y="737776"/>
            <a:ext cx="0" cy="181295"/>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6854CD8D-6821-36AF-124B-9CFE924FDCF9}"/>
              </a:ext>
            </a:extLst>
          </p:cNvPr>
          <p:cNvSpPr txBox="1"/>
          <p:nvPr/>
        </p:nvSpPr>
        <p:spPr>
          <a:xfrm>
            <a:off x="5159120" y="777601"/>
            <a:ext cx="193627" cy="369332"/>
          </a:xfrm>
          <a:prstGeom prst="rect">
            <a:avLst/>
          </a:prstGeom>
          <a:noFill/>
        </p:spPr>
        <p:txBody>
          <a:bodyPr wrap="square" rtlCol="0">
            <a:spAutoFit/>
          </a:bodyPr>
          <a:lstStyle/>
          <a:p>
            <a:r>
              <a:rPr lang="es-MX" dirty="0"/>
              <a:t>a</a:t>
            </a:r>
          </a:p>
        </p:txBody>
      </p:sp>
      <p:sp>
        <p:nvSpPr>
          <p:cNvPr id="48" name="Forma libre: forma 47">
            <a:extLst>
              <a:ext uri="{FF2B5EF4-FFF2-40B4-BE49-F238E27FC236}">
                <a16:creationId xmlns:a16="http://schemas.microsoft.com/office/drawing/2014/main" id="{CD45E0F1-0FE7-CD04-CE56-102EB92E8497}"/>
              </a:ext>
            </a:extLst>
          </p:cNvPr>
          <p:cNvSpPr/>
          <p:nvPr/>
        </p:nvSpPr>
        <p:spPr>
          <a:xfrm>
            <a:off x="2914775" y="1594903"/>
            <a:ext cx="1933135" cy="731790"/>
          </a:xfrm>
          <a:custGeom>
            <a:avLst/>
            <a:gdLst>
              <a:gd name="connsiteX0" fmla="*/ 21586 w 1734796"/>
              <a:gd name="connsiteY0" fmla="*/ 0 h 532864"/>
              <a:gd name="connsiteX1" fmla="*/ 1717256 w 1734796"/>
              <a:gd name="connsiteY1" fmla="*/ 0 h 532864"/>
              <a:gd name="connsiteX2" fmla="*/ 1708355 w 1734796"/>
              <a:gd name="connsiteY2" fmla="*/ 24835 h 532864"/>
              <a:gd name="connsiteX3" fmla="*/ 1719184 w 1734796"/>
              <a:gd name="connsiteY3" fmla="*/ 55049 h 532864"/>
              <a:gd name="connsiteX4" fmla="*/ 1734796 w 1734796"/>
              <a:gd name="connsiteY4" fmla="*/ 62523 h 532864"/>
              <a:gd name="connsiteX5" fmla="*/ 1734796 w 1734796"/>
              <a:gd name="connsiteY5" fmla="*/ 83168 h 532864"/>
              <a:gd name="connsiteX6" fmla="*/ 1719184 w 1734796"/>
              <a:gd name="connsiteY6" fmla="*/ 90642 h 532864"/>
              <a:gd name="connsiteX7" fmla="*/ 1708355 w 1734796"/>
              <a:gd name="connsiteY7" fmla="*/ 120856 h 532864"/>
              <a:gd name="connsiteX8" fmla="*/ 1719184 w 1734796"/>
              <a:gd name="connsiteY8" fmla="*/ 151070 h 532864"/>
              <a:gd name="connsiteX9" fmla="*/ 1734796 w 1734796"/>
              <a:gd name="connsiteY9" fmla="*/ 158544 h 532864"/>
              <a:gd name="connsiteX10" fmla="*/ 1734796 w 1734796"/>
              <a:gd name="connsiteY10" fmla="*/ 179189 h 532864"/>
              <a:gd name="connsiteX11" fmla="*/ 1719184 w 1734796"/>
              <a:gd name="connsiteY11" fmla="*/ 186663 h 532864"/>
              <a:gd name="connsiteX12" fmla="*/ 1708355 w 1734796"/>
              <a:gd name="connsiteY12" fmla="*/ 216877 h 532864"/>
              <a:gd name="connsiteX13" fmla="*/ 1719184 w 1734796"/>
              <a:gd name="connsiteY13" fmla="*/ 247091 h 532864"/>
              <a:gd name="connsiteX14" fmla="*/ 1734796 w 1734796"/>
              <a:gd name="connsiteY14" fmla="*/ 254565 h 532864"/>
              <a:gd name="connsiteX15" fmla="*/ 1734796 w 1734796"/>
              <a:gd name="connsiteY15" fmla="*/ 275210 h 532864"/>
              <a:gd name="connsiteX16" fmla="*/ 1719184 w 1734796"/>
              <a:gd name="connsiteY16" fmla="*/ 282684 h 532864"/>
              <a:gd name="connsiteX17" fmla="*/ 1708355 w 1734796"/>
              <a:gd name="connsiteY17" fmla="*/ 312898 h 532864"/>
              <a:gd name="connsiteX18" fmla="*/ 1719184 w 1734796"/>
              <a:gd name="connsiteY18" fmla="*/ 343112 h 532864"/>
              <a:gd name="connsiteX19" fmla="*/ 1734796 w 1734796"/>
              <a:gd name="connsiteY19" fmla="*/ 350586 h 532864"/>
              <a:gd name="connsiteX20" fmla="*/ 1734796 w 1734796"/>
              <a:gd name="connsiteY20" fmla="*/ 370102 h 532864"/>
              <a:gd name="connsiteX21" fmla="*/ 1719184 w 1734796"/>
              <a:gd name="connsiteY21" fmla="*/ 377576 h 532864"/>
              <a:gd name="connsiteX22" fmla="*/ 1708355 w 1734796"/>
              <a:gd name="connsiteY22" fmla="*/ 407790 h 532864"/>
              <a:gd name="connsiteX23" fmla="*/ 1719184 w 1734796"/>
              <a:gd name="connsiteY23" fmla="*/ 438004 h 532864"/>
              <a:gd name="connsiteX24" fmla="*/ 1734796 w 1734796"/>
              <a:gd name="connsiteY24" fmla="*/ 445478 h 532864"/>
              <a:gd name="connsiteX25" fmla="*/ 1734796 w 1734796"/>
              <a:gd name="connsiteY25" fmla="*/ 465508 h 532864"/>
              <a:gd name="connsiteX26" fmla="*/ 1719184 w 1734796"/>
              <a:gd name="connsiteY26" fmla="*/ 472982 h 532864"/>
              <a:gd name="connsiteX27" fmla="*/ 1708355 w 1734796"/>
              <a:gd name="connsiteY27" fmla="*/ 503196 h 532864"/>
              <a:gd name="connsiteX28" fmla="*/ 1718988 w 1734796"/>
              <a:gd name="connsiteY28" fmla="*/ 532864 h 532864"/>
              <a:gd name="connsiteX29" fmla="*/ 29050 w 1734796"/>
              <a:gd name="connsiteY29" fmla="*/ 532864 h 532864"/>
              <a:gd name="connsiteX30" fmla="*/ 36973 w 1734796"/>
              <a:gd name="connsiteY30" fmla="*/ 510757 h 532864"/>
              <a:gd name="connsiteX31" fmla="*/ 1 w 1734796"/>
              <a:gd name="connsiteY31" fmla="*/ 468028 h 532864"/>
              <a:gd name="connsiteX32" fmla="*/ 0 w 1734796"/>
              <a:gd name="connsiteY32" fmla="*/ 468029 h 532864"/>
              <a:gd name="connsiteX33" fmla="*/ 0 w 1734796"/>
              <a:gd name="connsiteY33" fmla="*/ 458080 h 532864"/>
              <a:gd name="connsiteX34" fmla="*/ 1 w 1734796"/>
              <a:gd name="connsiteY34" fmla="*/ 458080 h 532864"/>
              <a:gd name="connsiteX35" fmla="*/ 36973 w 1734796"/>
              <a:gd name="connsiteY35" fmla="*/ 415351 h 532864"/>
              <a:gd name="connsiteX36" fmla="*/ 1 w 1734796"/>
              <a:gd name="connsiteY36" fmla="*/ 372622 h 532864"/>
              <a:gd name="connsiteX37" fmla="*/ 0 w 1734796"/>
              <a:gd name="connsiteY37" fmla="*/ 372623 h 532864"/>
              <a:gd name="connsiteX38" fmla="*/ 0 w 1734796"/>
              <a:gd name="connsiteY38" fmla="*/ 363188 h 532864"/>
              <a:gd name="connsiteX39" fmla="*/ 1 w 1734796"/>
              <a:gd name="connsiteY39" fmla="*/ 363188 h 532864"/>
              <a:gd name="connsiteX40" fmla="*/ 36973 w 1734796"/>
              <a:gd name="connsiteY40" fmla="*/ 320459 h 532864"/>
              <a:gd name="connsiteX41" fmla="*/ 1 w 1734796"/>
              <a:gd name="connsiteY41" fmla="*/ 277730 h 532864"/>
              <a:gd name="connsiteX42" fmla="*/ 0 w 1734796"/>
              <a:gd name="connsiteY42" fmla="*/ 277731 h 532864"/>
              <a:gd name="connsiteX43" fmla="*/ 0 w 1734796"/>
              <a:gd name="connsiteY43" fmla="*/ 267167 h 532864"/>
              <a:gd name="connsiteX44" fmla="*/ 1 w 1734796"/>
              <a:gd name="connsiteY44" fmla="*/ 267167 h 532864"/>
              <a:gd name="connsiteX45" fmla="*/ 36973 w 1734796"/>
              <a:gd name="connsiteY45" fmla="*/ 224438 h 532864"/>
              <a:gd name="connsiteX46" fmla="*/ 1 w 1734796"/>
              <a:gd name="connsiteY46" fmla="*/ 181709 h 532864"/>
              <a:gd name="connsiteX47" fmla="*/ 0 w 1734796"/>
              <a:gd name="connsiteY47" fmla="*/ 181710 h 532864"/>
              <a:gd name="connsiteX48" fmla="*/ 0 w 1734796"/>
              <a:gd name="connsiteY48" fmla="*/ 171146 h 532864"/>
              <a:gd name="connsiteX49" fmla="*/ 1 w 1734796"/>
              <a:gd name="connsiteY49" fmla="*/ 171146 h 532864"/>
              <a:gd name="connsiteX50" fmla="*/ 36973 w 1734796"/>
              <a:gd name="connsiteY50" fmla="*/ 128417 h 532864"/>
              <a:gd name="connsiteX51" fmla="*/ 1 w 1734796"/>
              <a:gd name="connsiteY51" fmla="*/ 85688 h 532864"/>
              <a:gd name="connsiteX52" fmla="*/ 0 w 1734796"/>
              <a:gd name="connsiteY52" fmla="*/ 85689 h 532864"/>
              <a:gd name="connsiteX53" fmla="*/ 0 w 1734796"/>
              <a:gd name="connsiteY53" fmla="*/ 75125 h 532864"/>
              <a:gd name="connsiteX54" fmla="*/ 1 w 1734796"/>
              <a:gd name="connsiteY54" fmla="*/ 75125 h 532864"/>
              <a:gd name="connsiteX55" fmla="*/ 36973 w 1734796"/>
              <a:gd name="connsiteY55" fmla="*/ 32396 h 532864"/>
              <a:gd name="connsiteX56" fmla="*/ 26144 w 1734796"/>
              <a:gd name="connsiteY56" fmla="*/ 2182 h 53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34796" h="532864">
                <a:moveTo>
                  <a:pt x="21586" y="0"/>
                </a:moveTo>
                <a:lnTo>
                  <a:pt x="1717256" y="0"/>
                </a:lnTo>
                <a:lnTo>
                  <a:pt x="1708355" y="24835"/>
                </a:lnTo>
                <a:cubicBezTo>
                  <a:pt x="1708355" y="36635"/>
                  <a:pt x="1712494" y="47317"/>
                  <a:pt x="1719184" y="55049"/>
                </a:cubicBezTo>
                <a:lnTo>
                  <a:pt x="1734796" y="62523"/>
                </a:lnTo>
                <a:lnTo>
                  <a:pt x="1734796" y="83168"/>
                </a:lnTo>
                <a:lnTo>
                  <a:pt x="1719184" y="90642"/>
                </a:lnTo>
                <a:cubicBezTo>
                  <a:pt x="1712494" y="98374"/>
                  <a:pt x="1708355" y="109057"/>
                  <a:pt x="1708355" y="120856"/>
                </a:cubicBezTo>
                <a:cubicBezTo>
                  <a:pt x="1708355" y="132656"/>
                  <a:pt x="1712494" y="143338"/>
                  <a:pt x="1719184" y="151070"/>
                </a:cubicBezTo>
                <a:lnTo>
                  <a:pt x="1734796" y="158544"/>
                </a:lnTo>
                <a:lnTo>
                  <a:pt x="1734796" y="179189"/>
                </a:lnTo>
                <a:lnTo>
                  <a:pt x="1719184" y="186663"/>
                </a:lnTo>
                <a:cubicBezTo>
                  <a:pt x="1712494" y="194395"/>
                  <a:pt x="1708355" y="205078"/>
                  <a:pt x="1708355" y="216877"/>
                </a:cubicBezTo>
                <a:cubicBezTo>
                  <a:pt x="1708355" y="228677"/>
                  <a:pt x="1712494" y="239359"/>
                  <a:pt x="1719184" y="247091"/>
                </a:cubicBezTo>
                <a:lnTo>
                  <a:pt x="1734796" y="254565"/>
                </a:lnTo>
                <a:lnTo>
                  <a:pt x="1734796" y="275210"/>
                </a:lnTo>
                <a:lnTo>
                  <a:pt x="1719184" y="282684"/>
                </a:lnTo>
                <a:cubicBezTo>
                  <a:pt x="1712494" y="290416"/>
                  <a:pt x="1708355" y="301099"/>
                  <a:pt x="1708355" y="312898"/>
                </a:cubicBezTo>
                <a:cubicBezTo>
                  <a:pt x="1708355" y="324698"/>
                  <a:pt x="1712494" y="335380"/>
                  <a:pt x="1719184" y="343112"/>
                </a:cubicBezTo>
                <a:lnTo>
                  <a:pt x="1734796" y="350586"/>
                </a:lnTo>
                <a:lnTo>
                  <a:pt x="1734796" y="370102"/>
                </a:lnTo>
                <a:lnTo>
                  <a:pt x="1719184" y="377576"/>
                </a:lnTo>
                <a:cubicBezTo>
                  <a:pt x="1712494" y="385308"/>
                  <a:pt x="1708355" y="395991"/>
                  <a:pt x="1708355" y="407790"/>
                </a:cubicBezTo>
                <a:cubicBezTo>
                  <a:pt x="1708355" y="419590"/>
                  <a:pt x="1712494" y="430272"/>
                  <a:pt x="1719184" y="438004"/>
                </a:cubicBezTo>
                <a:lnTo>
                  <a:pt x="1734796" y="445478"/>
                </a:lnTo>
                <a:lnTo>
                  <a:pt x="1734796" y="465508"/>
                </a:lnTo>
                <a:lnTo>
                  <a:pt x="1719184" y="472982"/>
                </a:lnTo>
                <a:cubicBezTo>
                  <a:pt x="1712494" y="480714"/>
                  <a:pt x="1708355" y="491397"/>
                  <a:pt x="1708355" y="503196"/>
                </a:cubicBezTo>
                <a:lnTo>
                  <a:pt x="1718988" y="532864"/>
                </a:lnTo>
                <a:lnTo>
                  <a:pt x="29050" y="532864"/>
                </a:lnTo>
                <a:lnTo>
                  <a:pt x="36973" y="510757"/>
                </a:lnTo>
                <a:cubicBezTo>
                  <a:pt x="36973" y="487158"/>
                  <a:pt x="20420" y="468028"/>
                  <a:pt x="1" y="468028"/>
                </a:cubicBezTo>
                <a:lnTo>
                  <a:pt x="0" y="468029"/>
                </a:lnTo>
                <a:lnTo>
                  <a:pt x="0" y="458080"/>
                </a:lnTo>
                <a:lnTo>
                  <a:pt x="1" y="458080"/>
                </a:lnTo>
                <a:cubicBezTo>
                  <a:pt x="20420" y="458080"/>
                  <a:pt x="36973" y="438950"/>
                  <a:pt x="36973" y="415351"/>
                </a:cubicBezTo>
                <a:cubicBezTo>
                  <a:pt x="36973" y="391752"/>
                  <a:pt x="20420" y="372622"/>
                  <a:pt x="1" y="372622"/>
                </a:cubicBezTo>
                <a:lnTo>
                  <a:pt x="0" y="372623"/>
                </a:lnTo>
                <a:lnTo>
                  <a:pt x="0" y="363188"/>
                </a:lnTo>
                <a:lnTo>
                  <a:pt x="1" y="363188"/>
                </a:lnTo>
                <a:cubicBezTo>
                  <a:pt x="20420" y="363188"/>
                  <a:pt x="36973" y="344058"/>
                  <a:pt x="36973" y="320459"/>
                </a:cubicBezTo>
                <a:cubicBezTo>
                  <a:pt x="36973" y="296860"/>
                  <a:pt x="20420" y="277730"/>
                  <a:pt x="1" y="277730"/>
                </a:cubicBezTo>
                <a:lnTo>
                  <a:pt x="0" y="277731"/>
                </a:lnTo>
                <a:lnTo>
                  <a:pt x="0" y="267167"/>
                </a:lnTo>
                <a:lnTo>
                  <a:pt x="1" y="267167"/>
                </a:lnTo>
                <a:cubicBezTo>
                  <a:pt x="20420" y="267167"/>
                  <a:pt x="36973" y="248037"/>
                  <a:pt x="36973" y="224438"/>
                </a:cubicBezTo>
                <a:cubicBezTo>
                  <a:pt x="36973" y="200839"/>
                  <a:pt x="20420" y="181709"/>
                  <a:pt x="1" y="181709"/>
                </a:cubicBezTo>
                <a:lnTo>
                  <a:pt x="0" y="181710"/>
                </a:lnTo>
                <a:lnTo>
                  <a:pt x="0" y="171146"/>
                </a:lnTo>
                <a:lnTo>
                  <a:pt x="1" y="171146"/>
                </a:lnTo>
                <a:cubicBezTo>
                  <a:pt x="20420" y="171146"/>
                  <a:pt x="36973" y="152016"/>
                  <a:pt x="36973" y="128417"/>
                </a:cubicBezTo>
                <a:cubicBezTo>
                  <a:pt x="36973" y="104818"/>
                  <a:pt x="20420" y="85688"/>
                  <a:pt x="1" y="85688"/>
                </a:cubicBezTo>
                <a:lnTo>
                  <a:pt x="0" y="85689"/>
                </a:lnTo>
                <a:lnTo>
                  <a:pt x="0" y="75125"/>
                </a:lnTo>
                <a:lnTo>
                  <a:pt x="1" y="75125"/>
                </a:lnTo>
                <a:cubicBezTo>
                  <a:pt x="20420" y="75125"/>
                  <a:pt x="36973" y="55995"/>
                  <a:pt x="36973" y="32396"/>
                </a:cubicBezTo>
                <a:cubicBezTo>
                  <a:pt x="36973" y="20597"/>
                  <a:pt x="32835" y="9914"/>
                  <a:pt x="26144" y="2182"/>
                </a:cubicBezTo>
                <a:close/>
              </a:path>
            </a:pathLst>
          </a:custGeom>
          <a:pattFill prst="wdUpDiag">
            <a:fgClr>
              <a:schemeClr val="bg1">
                <a:lumMod val="65000"/>
              </a:schemeClr>
            </a:fgClr>
            <a:bgClr>
              <a:schemeClr val="bg1"/>
            </a:bgClr>
          </a:patt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49" name="Forma libre: forma 48">
            <a:extLst>
              <a:ext uri="{FF2B5EF4-FFF2-40B4-BE49-F238E27FC236}">
                <a16:creationId xmlns:a16="http://schemas.microsoft.com/office/drawing/2014/main" id="{7DC5EF42-FDBC-06E2-23F7-5A6B23000D17}"/>
              </a:ext>
            </a:extLst>
          </p:cNvPr>
          <p:cNvSpPr/>
          <p:nvPr/>
        </p:nvSpPr>
        <p:spPr>
          <a:xfrm>
            <a:off x="3492240" y="1594903"/>
            <a:ext cx="604010" cy="146544"/>
          </a:xfrm>
          <a:custGeom>
            <a:avLst/>
            <a:gdLst>
              <a:gd name="connsiteX0" fmla="*/ 16912 w 604010"/>
              <a:gd name="connsiteY0" fmla="*/ 0 h 90953"/>
              <a:gd name="connsiteX1" fmla="*/ 587098 w 604010"/>
              <a:gd name="connsiteY1" fmla="*/ 0 h 90953"/>
              <a:gd name="connsiteX2" fmla="*/ 604010 w 604010"/>
              <a:gd name="connsiteY2" fmla="*/ 19750 h 90953"/>
              <a:gd name="connsiteX3" fmla="*/ 302005 w 604010"/>
              <a:gd name="connsiteY3" fmla="*/ 90953 h 90953"/>
              <a:gd name="connsiteX4" fmla="*/ 0 w 604010"/>
              <a:gd name="connsiteY4" fmla="*/ 19750 h 9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010" h="90953">
                <a:moveTo>
                  <a:pt x="16912" y="0"/>
                </a:moveTo>
                <a:lnTo>
                  <a:pt x="587098" y="0"/>
                </a:lnTo>
                <a:lnTo>
                  <a:pt x="604010" y="19750"/>
                </a:lnTo>
                <a:cubicBezTo>
                  <a:pt x="604010" y="59074"/>
                  <a:pt x="468798" y="90953"/>
                  <a:pt x="302005" y="90953"/>
                </a:cubicBezTo>
                <a:cubicBezTo>
                  <a:pt x="135212" y="90953"/>
                  <a:pt x="0" y="59074"/>
                  <a:pt x="0" y="19750"/>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50" name="CuadroTexto 49">
            <a:extLst>
              <a:ext uri="{FF2B5EF4-FFF2-40B4-BE49-F238E27FC236}">
                <a16:creationId xmlns:a16="http://schemas.microsoft.com/office/drawing/2014/main" id="{DFBEB36F-50EF-CFE9-D7B5-75BF4D0F6570}"/>
              </a:ext>
            </a:extLst>
          </p:cNvPr>
          <p:cNvSpPr txBox="1"/>
          <p:nvPr/>
        </p:nvSpPr>
        <p:spPr>
          <a:xfrm>
            <a:off x="2863133" y="1529675"/>
            <a:ext cx="711270" cy="276999"/>
          </a:xfrm>
          <a:prstGeom prst="rect">
            <a:avLst/>
          </a:prstGeom>
          <a:noFill/>
        </p:spPr>
        <p:txBody>
          <a:bodyPr wrap="square" rtlCol="0">
            <a:spAutoFit/>
          </a:bodyPr>
          <a:lstStyle/>
          <a:p>
            <a:r>
              <a:rPr lang="es-MX" sz="1200" b="1" dirty="0">
                <a:solidFill>
                  <a:srgbClr val="002060"/>
                </a:solidFill>
              </a:rPr>
              <a:t>1/8”</a:t>
            </a:r>
          </a:p>
        </p:txBody>
      </p:sp>
      <p:cxnSp>
        <p:nvCxnSpPr>
          <p:cNvPr id="51" name="Conector recto 50">
            <a:extLst>
              <a:ext uri="{FF2B5EF4-FFF2-40B4-BE49-F238E27FC236}">
                <a16:creationId xmlns:a16="http://schemas.microsoft.com/office/drawing/2014/main" id="{5DCD9F2F-DCC1-679B-967A-F663C8D3645A}"/>
              </a:ext>
            </a:extLst>
          </p:cNvPr>
          <p:cNvCxnSpPr/>
          <p:nvPr/>
        </p:nvCxnSpPr>
        <p:spPr>
          <a:xfrm>
            <a:off x="3147396" y="1579280"/>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AF3CB9FF-E1FC-520F-001A-31A3DBEEB922}"/>
              </a:ext>
            </a:extLst>
          </p:cNvPr>
          <p:cNvCxnSpPr/>
          <p:nvPr/>
        </p:nvCxnSpPr>
        <p:spPr>
          <a:xfrm>
            <a:off x="3147396" y="1725825"/>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974E6D71-C926-26AF-24F2-926288021780}"/>
              </a:ext>
            </a:extLst>
          </p:cNvPr>
          <p:cNvCxnSpPr>
            <a:cxnSpLocks/>
          </p:cNvCxnSpPr>
          <p:nvPr/>
        </p:nvCxnSpPr>
        <p:spPr>
          <a:xfrm flipV="1">
            <a:off x="3305747" y="1736288"/>
            <a:ext cx="0" cy="174223"/>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ector recto de flecha 53">
            <a:extLst>
              <a:ext uri="{FF2B5EF4-FFF2-40B4-BE49-F238E27FC236}">
                <a16:creationId xmlns:a16="http://schemas.microsoft.com/office/drawing/2014/main" id="{77C4FDB4-192F-327D-BB89-E86DB279AF9E}"/>
              </a:ext>
            </a:extLst>
          </p:cNvPr>
          <p:cNvCxnSpPr>
            <a:cxnSpLocks/>
          </p:cNvCxnSpPr>
          <p:nvPr/>
        </p:nvCxnSpPr>
        <p:spPr>
          <a:xfrm>
            <a:off x="3296416" y="1397985"/>
            <a:ext cx="0" cy="181295"/>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17B9DE31-4D35-8F1D-2A65-235B8D63B729}"/>
              </a:ext>
            </a:extLst>
          </p:cNvPr>
          <p:cNvCxnSpPr/>
          <p:nvPr/>
        </p:nvCxnSpPr>
        <p:spPr>
          <a:xfrm>
            <a:off x="4923205" y="2326693"/>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08C79A93-E9E3-E477-D1C5-D96AB6A3E474}"/>
              </a:ext>
            </a:extLst>
          </p:cNvPr>
          <p:cNvCxnSpPr/>
          <p:nvPr/>
        </p:nvCxnSpPr>
        <p:spPr>
          <a:xfrm>
            <a:off x="4913874" y="1594903"/>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Conector recto de flecha 59">
            <a:extLst>
              <a:ext uri="{FF2B5EF4-FFF2-40B4-BE49-F238E27FC236}">
                <a16:creationId xmlns:a16="http://schemas.microsoft.com/office/drawing/2014/main" id="{172E9359-602A-FD73-B268-28BAB1C1321F}"/>
              </a:ext>
            </a:extLst>
          </p:cNvPr>
          <p:cNvCxnSpPr/>
          <p:nvPr/>
        </p:nvCxnSpPr>
        <p:spPr>
          <a:xfrm>
            <a:off x="5051748" y="1668174"/>
            <a:ext cx="9330" cy="570198"/>
          </a:xfrm>
          <a:prstGeom prst="straightConnector1">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CuadroTexto 60">
            <a:extLst>
              <a:ext uri="{FF2B5EF4-FFF2-40B4-BE49-F238E27FC236}">
                <a16:creationId xmlns:a16="http://schemas.microsoft.com/office/drawing/2014/main" id="{59E57BC7-FB08-C42C-1F72-CCE55EC45DF8}"/>
              </a:ext>
            </a:extLst>
          </p:cNvPr>
          <p:cNvSpPr txBox="1"/>
          <p:nvPr/>
        </p:nvSpPr>
        <p:spPr>
          <a:xfrm>
            <a:off x="5198952" y="1736288"/>
            <a:ext cx="538138" cy="369332"/>
          </a:xfrm>
          <a:prstGeom prst="rect">
            <a:avLst/>
          </a:prstGeom>
          <a:noFill/>
        </p:spPr>
        <p:txBody>
          <a:bodyPr wrap="square" rtlCol="0">
            <a:spAutoFit/>
          </a:bodyPr>
          <a:lstStyle/>
          <a:p>
            <a:r>
              <a:rPr lang="es-MX" dirty="0"/>
              <a:t>½”</a:t>
            </a:r>
          </a:p>
        </p:txBody>
      </p:sp>
      <p:sp>
        <p:nvSpPr>
          <p:cNvPr id="62" name="CuadroTexto 61">
            <a:extLst>
              <a:ext uri="{FF2B5EF4-FFF2-40B4-BE49-F238E27FC236}">
                <a16:creationId xmlns:a16="http://schemas.microsoft.com/office/drawing/2014/main" id="{80DFEEFD-DC54-CC3E-C3D4-BB905A87FF7F}"/>
              </a:ext>
            </a:extLst>
          </p:cNvPr>
          <p:cNvSpPr txBox="1"/>
          <p:nvPr/>
        </p:nvSpPr>
        <p:spPr>
          <a:xfrm>
            <a:off x="5604814" y="731291"/>
            <a:ext cx="4141627" cy="615553"/>
          </a:xfrm>
          <a:prstGeom prst="rect">
            <a:avLst/>
          </a:prstGeom>
          <a:noFill/>
        </p:spPr>
        <p:txBody>
          <a:bodyPr wrap="square" rtlCol="0">
            <a:spAutoFit/>
          </a:bodyPr>
          <a:lstStyle/>
          <a:p>
            <a:pPr algn="ctr"/>
            <a:r>
              <a:rPr lang="es-MX" dirty="0"/>
              <a:t>Relación Dimensional altura/espesor (</a:t>
            </a:r>
            <a:r>
              <a:rPr lang="es-MX" dirty="0">
                <a:solidFill>
                  <a:schemeClr val="tx1">
                    <a:lumMod val="85000"/>
                    <a:lumOff val="15000"/>
                  </a:schemeClr>
                </a:solidFill>
              </a:rPr>
              <a:t>a/t) </a:t>
            </a:r>
          </a:p>
          <a:p>
            <a:pPr algn="ctr"/>
            <a:r>
              <a:rPr lang="es-MX" sz="1600" dirty="0"/>
              <a:t>(Relación de Aspecto)</a:t>
            </a:r>
          </a:p>
        </p:txBody>
      </p:sp>
      <mc:AlternateContent xmlns:mc="http://schemas.openxmlformats.org/markup-compatibility/2006" xmlns:a14="http://schemas.microsoft.com/office/drawing/2010/main">
        <mc:Choice Requires="a14">
          <p:sp>
            <p:nvSpPr>
              <p:cNvPr id="63" name="CuadroTexto 62">
                <a:extLst>
                  <a:ext uri="{FF2B5EF4-FFF2-40B4-BE49-F238E27FC236}">
                    <a16:creationId xmlns:a16="http://schemas.microsoft.com/office/drawing/2014/main" id="{542B49A1-C4BB-C72C-F85A-E2EA57216EB5}"/>
                  </a:ext>
                </a:extLst>
              </p:cNvPr>
              <p:cNvSpPr txBox="1"/>
              <p:nvPr/>
            </p:nvSpPr>
            <p:spPr>
              <a:xfrm>
                <a:off x="5995859" y="1659114"/>
                <a:ext cx="2136330" cy="496931"/>
              </a:xfrm>
              <a:prstGeom prst="rect">
                <a:avLst/>
              </a:prstGeom>
              <a:noFill/>
            </p:spPr>
            <p:txBody>
              <a:bodyPr wrap="square" rtlCol="0">
                <a:spAutoFit/>
              </a:bodyPr>
              <a:lstStyle/>
              <a:p>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𝑎</m:t>
                        </m:r>
                      </m:num>
                      <m:den>
                        <m:r>
                          <a:rPr lang="es-MX" b="0" i="1" smtClean="0">
                            <a:latin typeface="Cambria Math" panose="02040503050406030204" pitchFamily="18" charset="0"/>
                          </a:rPr>
                          <m:t>𝑡</m:t>
                        </m:r>
                      </m:den>
                    </m:f>
                  </m:oMath>
                </a14:m>
                <a:r>
                  <a:rPr lang="es-MX" dirty="0"/>
                  <a:t> = </a:t>
                </a: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0.125</m:t>
                        </m:r>
                        <m:r>
                          <a:rPr lang="es-ES" b="0" i="1" smtClean="0">
                            <a:latin typeface="Cambria Math" panose="02040503050406030204" pitchFamily="18" charset="0"/>
                          </a:rPr>
                          <m:t>”</m:t>
                        </m:r>
                      </m:num>
                      <m:den>
                        <m:r>
                          <a:rPr lang="es-MX" b="0" i="1" smtClean="0">
                            <a:latin typeface="Cambria Math" panose="02040503050406030204" pitchFamily="18" charset="0"/>
                          </a:rPr>
                          <m:t>0.500</m:t>
                        </m:r>
                        <m:r>
                          <a:rPr lang="es-ES" b="0" i="1" smtClean="0">
                            <a:latin typeface="Cambria Math" panose="02040503050406030204" pitchFamily="18" charset="0"/>
                          </a:rPr>
                          <m:t>”</m:t>
                        </m:r>
                      </m:den>
                    </m:f>
                  </m:oMath>
                </a14:m>
                <a:r>
                  <a:rPr lang="es-MX" dirty="0"/>
                  <a:t> = 0.25:1 </a:t>
                </a:r>
              </a:p>
            </p:txBody>
          </p:sp>
        </mc:Choice>
        <mc:Fallback xmlns="">
          <p:sp>
            <p:nvSpPr>
              <p:cNvPr id="63" name="CuadroTexto 62">
                <a:extLst>
                  <a:ext uri="{FF2B5EF4-FFF2-40B4-BE49-F238E27FC236}">
                    <a16:creationId xmlns:a16="http://schemas.microsoft.com/office/drawing/2014/main" id="{542B49A1-C4BB-C72C-F85A-E2EA57216EB5}"/>
                  </a:ext>
                </a:extLst>
              </p:cNvPr>
              <p:cNvSpPr txBox="1">
                <a:spLocks noRot="1" noChangeAspect="1" noMove="1" noResize="1" noEditPoints="1" noAdjustHandles="1" noChangeArrowheads="1" noChangeShapeType="1" noTextEdit="1"/>
              </p:cNvSpPr>
              <p:nvPr/>
            </p:nvSpPr>
            <p:spPr>
              <a:xfrm>
                <a:off x="5995859" y="1659114"/>
                <a:ext cx="2136330" cy="496931"/>
              </a:xfrm>
              <a:prstGeom prst="rect">
                <a:avLst/>
              </a:prstGeom>
              <a:blipFill>
                <a:blip r:embed="rId4"/>
                <a:stretch>
                  <a:fillRect b="-7317"/>
                </a:stretch>
              </a:blipFill>
            </p:spPr>
            <p:txBody>
              <a:bodyPr/>
              <a:lstStyle/>
              <a:p>
                <a:r>
                  <a:rPr lang="es-MX">
                    <a:noFill/>
                  </a:rPr>
                  <a:t> </a:t>
                </a:r>
              </a:p>
            </p:txBody>
          </p:sp>
        </mc:Fallback>
      </mc:AlternateContent>
      <p:sp>
        <p:nvSpPr>
          <p:cNvPr id="64" name="Freeform: Shape 2958">
            <a:extLst>
              <a:ext uri="{FF2B5EF4-FFF2-40B4-BE49-F238E27FC236}">
                <a16:creationId xmlns:a16="http://schemas.microsoft.com/office/drawing/2014/main" id="{6BE0CCF7-8B50-F927-8655-D67CC5BA7326}"/>
              </a:ext>
            </a:extLst>
          </p:cNvPr>
          <p:cNvSpPr/>
          <p:nvPr/>
        </p:nvSpPr>
        <p:spPr>
          <a:xfrm rot="10411499" flipH="1" flipV="1">
            <a:off x="558167" y="2694926"/>
            <a:ext cx="1509784" cy="651703"/>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rgbClr val="FFC000"/>
          </a:solidFill>
          <a:ln w="7945" cap="flat">
            <a:noFill/>
            <a:prstDash val="solid"/>
            <a:miter/>
          </a:ln>
        </p:spPr>
        <p:txBody>
          <a:bodyPr rtlCol="0" anchor="ctr"/>
          <a:lstStyle/>
          <a:p>
            <a:pPr>
              <a:defRPr/>
            </a:pPr>
            <a:endParaRPr lang="en-US" kern="0" dirty="0">
              <a:solidFill>
                <a:prstClr val="black"/>
              </a:solidFill>
              <a:latin typeface="Arial"/>
            </a:endParaRPr>
          </a:p>
        </p:txBody>
      </p:sp>
      <p:sp>
        <p:nvSpPr>
          <p:cNvPr id="65" name="CuadroTexto 64">
            <a:extLst>
              <a:ext uri="{FF2B5EF4-FFF2-40B4-BE49-F238E27FC236}">
                <a16:creationId xmlns:a16="http://schemas.microsoft.com/office/drawing/2014/main" id="{88338C00-79B7-62D4-8127-158278E96221}"/>
              </a:ext>
            </a:extLst>
          </p:cNvPr>
          <p:cNvSpPr txBox="1"/>
          <p:nvPr/>
        </p:nvSpPr>
        <p:spPr>
          <a:xfrm flipH="1">
            <a:off x="877910" y="2710918"/>
            <a:ext cx="475614" cy="523220"/>
          </a:xfrm>
          <a:prstGeom prst="rect">
            <a:avLst/>
          </a:prstGeom>
          <a:noFill/>
        </p:spPr>
        <p:txBody>
          <a:bodyPr wrap="square" rtlCol="0">
            <a:spAutoFit/>
          </a:bodyPr>
          <a:lstStyle/>
          <a:p>
            <a:r>
              <a:rPr lang="es-MX" sz="2800" b="1" dirty="0"/>
              <a:t>2</a:t>
            </a:r>
          </a:p>
        </p:txBody>
      </p:sp>
      <mc:AlternateContent xmlns:mc="http://schemas.openxmlformats.org/markup-compatibility/2006" xmlns:a14="http://schemas.microsoft.com/office/drawing/2010/main">
        <mc:Choice Requires="a14">
          <p:sp>
            <p:nvSpPr>
              <p:cNvPr id="66" name="CuadroTexto 65">
                <a:extLst>
                  <a:ext uri="{FF2B5EF4-FFF2-40B4-BE49-F238E27FC236}">
                    <a16:creationId xmlns:a16="http://schemas.microsoft.com/office/drawing/2014/main" id="{08C5BBAD-342E-4E32-AA48-06486F042D30}"/>
                  </a:ext>
                </a:extLst>
              </p:cNvPr>
              <p:cNvSpPr txBox="1"/>
              <p:nvPr/>
            </p:nvSpPr>
            <p:spPr>
              <a:xfrm>
                <a:off x="1507734" y="2641355"/>
                <a:ext cx="1573646" cy="6649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𝑙𝑜𝑛𝑔</m:t>
                          </m:r>
                          <m:r>
                            <a:rPr lang="es-MX" b="0" i="1" smtClean="0">
                              <a:latin typeface="Cambria Math" panose="02040503050406030204" pitchFamily="18" charset="0"/>
                            </a:rPr>
                            <m:t>.</m:t>
                          </m:r>
                        </m:num>
                        <m:den>
                          <m:r>
                            <a:rPr lang="es-MX" b="0" i="1" smtClean="0">
                              <a:latin typeface="Cambria Math" panose="02040503050406030204" pitchFamily="18" charset="0"/>
                            </a:rPr>
                            <m:t>1/4</m:t>
                          </m:r>
                          <m:r>
                            <a:rPr lang="es-ES" b="0" i="1" smtClean="0">
                              <a:latin typeface="Cambria Math" panose="02040503050406030204" pitchFamily="18" charset="0"/>
                            </a:rPr>
                            <m:t>”</m:t>
                          </m:r>
                        </m:den>
                      </m:f>
                    </m:oMath>
                  </m:oMathPara>
                </a14:m>
                <a:endParaRPr lang="es-MX" dirty="0"/>
              </a:p>
            </p:txBody>
          </p:sp>
        </mc:Choice>
        <mc:Fallback xmlns="">
          <p:sp>
            <p:nvSpPr>
              <p:cNvPr id="66" name="CuadroTexto 65">
                <a:extLst>
                  <a:ext uri="{FF2B5EF4-FFF2-40B4-BE49-F238E27FC236}">
                    <a16:creationId xmlns:a16="http://schemas.microsoft.com/office/drawing/2014/main" id="{08C5BBAD-342E-4E32-AA48-06486F042D30}"/>
                  </a:ext>
                </a:extLst>
              </p:cNvPr>
              <p:cNvSpPr txBox="1">
                <a:spLocks noRot="1" noChangeAspect="1" noMove="1" noResize="1" noEditPoints="1" noAdjustHandles="1" noChangeArrowheads="1" noChangeShapeType="1" noTextEdit="1"/>
              </p:cNvSpPr>
              <p:nvPr/>
            </p:nvSpPr>
            <p:spPr>
              <a:xfrm>
                <a:off x="1507734" y="2641355"/>
                <a:ext cx="1573646" cy="664926"/>
              </a:xfrm>
              <a:prstGeom prst="rect">
                <a:avLst/>
              </a:prstGeom>
              <a:blipFill>
                <a:blip r:embed="rId5"/>
                <a:stretch>
                  <a:fillRect/>
                </a:stretch>
              </a:blipFill>
            </p:spPr>
            <p:txBody>
              <a:bodyPr/>
              <a:lstStyle/>
              <a:p>
                <a:r>
                  <a:rPr lang="es-MX">
                    <a:noFill/>
                  </a:rPr>
                  <a:t> </a:t>
                </a:r>
              </a:p>
            </p:txBody>
          </p:sp>
        </mc:Fallback>
      </mc:AlternateContent>
      <p:sp>
        <p:nvSpPr>
          <p:cNvPr id="77" name="Forma libre: forma 76">
            <a:extLst>
              <a:ext uri="{FF2B5EF4-FFF2-40B4-BE49-F238E27FC236}">
                <a16:creationId xmlns:a16="http://schemas.microsoft.com/office/drawing/2014/main" id="{7DF21537-6B67-D624-9E25-F42F83CBFF0D}"/>
              </a:ext>
            </a:extLst>
          </p:cNvPr>
          <p:cNvSpPr/>
          <p:nvPr/>
        </p:nvSpPr>
        <p:spPr>
          <a:xfrm>
            <a:off x="2914775" y="2617769"/>
            <a:ext cx="2038511" cy="975711"/>
          </a:xfrm>
          <a:custGeom>
            <a:avLst/>
            <a:gdLst>
              <a:gd name="connsiteX0" fmla="*/ 21586 w 1734796"/>
              <a:gd name="connsiteY0" fmla="*/ 0 h 532864"/>
              <a:gd name="connsiteX1" fmla="*/ 1717256 w 1734796"/>
              <a:gd name="connsiteY1" fmla="*/ 0 h 532864"/>
              <a:gd name="connsiteX2" fmla="*/ 1708355 w 1734796"/>
              <a:gd name="connsiteY2" fmla="*/ 24835 h 532864"/>
              <a:gd name="connsiteX3" fmla="*/ 1719184 w 1734796"/>
              <a:gd name="connsiteY3" fmla="*/ 55049 h 532864"/>
              <a:gd name="connsiteX4" fmla="*/ 1734796 w 1734796"/>
              <a:gd name="connsiteY4" fmla="*/ 62523 h 532864"/>
              <a:gd name="connsiteX5" fmla="*/ 1734796 w 1734796"/>
              <a:gd name="connsiteY5" fmla="*/ 83168 h 532864"/>
              <a:gd name="connsiteX6" fmla="*/ 1719184 w 1734796"/>
              <a:gd name="connsiteY6" fmla="*/ 90642 h 532864"/>
              <a:gd name="connsiteX7" fmla="*/ 1708355 w 1734796"/>
              <a:gd name="connsiteY7" fmla="*/ 120856 h 532864"/>
              <a:gd name="connsiteX8" fmla="*/ 1719184 w 1734796"/>
              <a:gd name="connsiteY8" fmla="*/ 151070 h 532864"/>
              <a:gd name="connsiteX9" fmla="*/ 1734796 w 1734796"/>
              <a:gd name="connsiteY9" fmla="*/ 158544 h 532864"/>
              <a:gd name="connsiteX10" fmla="*/ 1734796 w 1734796"/>
              <a:gd name="connsiteY10" fmla="*/ 179189 h 532864"/>
              <a:gd name="connsiteX11" fmla="*/ 1719184 w 1734796"/>
              <a:gd name="connsiteY11" fmla="*/ 186663 h 532864"/>
              <a:gd name="connsiteX12" fmla="*/ 1708355 w 1734796"/>
              <a:gd name="connsiteY12" fmla="*/ 216877 h 532864"/>
              <a:gd name="connsiteX13" fmla="*/ 1719184 w 1734796"/>
              <a:gd name="connsiteY13" fmla="*/ 247091 h 532864"/>
              <a:gd name="connsiteX14" fmla="*/ 1734796 w 1734796"/>
              <a:gd name="connsiteY14" fmla="*/ 254565 h 532864"/>
              <a:gd name="connsiteX15" fmla="*/ 1734796 w 1734796"/>
              <a:gd name="connsiteY15" fmla="*/ 275210 h 532864"/>
              <a:gd name="connsiteX16" fmla="*/ 1719184 w 1734796"/>
              <a:gd name="connsiteY16" fmla="*/ 282684 h 532864"/>
              <a:gd name="connsiteX17" fmla="*/ 1708355 w 1734796"/>
              <a:gd name="connsiteY17" fmla="*/ 312898 h 532864"/>
              <a:gd name="connsiteX18" fmla="*/ 1719184 w 1734796"/>
              <a:gd name="connsiteY18" fmla="*/ 343112 h 532864"/>
              <a:gd name="connsiteX19" fmla="*/ 1734796 w 1734796"/>
              <a:gd name="connsiteY19" fmla="*/ 350586 h 532864"/>
              <a:gd name="connsiteX20" fmla="*/ 1734796 w 1734796"/>
              <a:gd name="connsiteY20" fmla="*/ 370102 h 532864"/>
              <a:gd name="connsiteX21" fmla="*/ 1719184 w 1734796"/>
              <a:gd name="connsiteY21" fmla="*/ 377576 h 532864"/>
              <a:gd name="connsiteX22" fmla="*/ 1708355 w 1734796"/>
              <a:gd name="connsiteY22" fmla="*/ 407790 h 532864"/>
              <a:gd name="connsiteX23" fmla="*/ 1719184 w 1734796"/>
              <a:gd name="connsiteY23" fmla="*/ 438004 h 532864"/>
              <a:gd name="connsiteX24" fmla="*/ 1734796 w 1734796"/>
              <a:gd name="connsiteY24" fmla="*/ 445478 h 532864"/>
              <a:gd name="connsiteX25" fmla="*/ 1734796 w 1734796"/>
              <a:gd name="connsiteY25" fmla="*/ 465508 h 532864"/>
              <a:gd name="connsiteX26" fmla="*/ 1719184 w 1734796"/>
              <a:gd name="connsiteY26" fmla="*/ 472982 h 532864"/>
              <a:gd name="connsiteX27" fmla="*/ 1708355 w 1734796"/>
              <a:gd name="connsiteY27" fmla="*/ 503196 h 532864"/>
              <a:gd name="connsiteX28" fmla="*/ 1718988 w 1734796"/>
              <a:gd name="connsiteY28" fmla="*/ 532864 h 532864"/>
              <a:gd name="connsiteX29" fmla="*/ 29050 w 1734796"/>
              <a:gd name="connsiteY29" fmla="*/ 532864 h 532864"/>
              <a:gd name="connsiteX30" fmla="*/ 36973 w 1734796"/>
              <a:gd name="connsiteY30" fmla="*/ 510757 h 532864"/>
              <a:gd name="connsiteX31" fmla="*/ 1 w 1734796"/>
              <a:gd name="connsiteY31" fmla="*/ 468028 h 532864"/>
              <a:gd name="connsiteX32" fmla="*/ 0 w 1734796"/>
              <a:gd name="connsiteY32" fmla="*/ 468029 h 532864"/>
              <a:gd name="connsiteX33" fmla="*/ 0 w 1734796"/>
              <a:gd name="connsiteY33" fmla="*/ 458080 h 532864"/>
              <a:gd name="connsiteX34" fmla="*/ 1 w 1734796"/>
              <a:gd name="connsiteY34" fmla="*/ 458080 h 532864"/>
              <a:gd name="connsiteX35" fmla="*/ 36973 w 1734796"/>
              <a:gd name="connsiteY35" fmla="*/ 415351 h 532864"/>
              <a:gd name="connsiteX36" fmla="*/ 1 w 1734796"/>
              <a:gd name="connsiteY36" fmla="*/ 372622 h 532864"/>
              <a:gd name="connsiteX37" fmla="*/ 0 w 1734796"/>
              <a:gd name="connsiteY37" fmla="*/ 372623 h 532864"/>
              <a:gd name="connsiteX38" fmla="*/ 0 w 1734796"/>
              <a:gd name="connsiteY38" fmla="*/ 363188 h 532864"/>
              <a:gd name="connsiteX39" fmla="*/ 1 w 1734796"/>
              <a:gd name="connsiteY39" fmla="*/ 363188 h 532864"/>
              <a:gd name="connsiteX40" fmla="*/ 36973 w 1734796"/>
              <a:gd name="connsiteY40" fmla="*/ 320459 h 532864"/>
              <a:gd name="connsiteX41" fmla="*/ 1 w 1734796"/>
              <a:gd name="connsiteY41" fmla="*/ 277730 h 532864"/>
              <a:gd name="connsiteX42" fmla="*/ 0 w 1734796"/>
              <a:gd name="connsiteY42" fmla="*/ 277731 h 532864"/>
              <a:gd name="connsiteX43" fmla="*/ 0 w 1734796"/>
              <a:gd name="connsiteY43" fmla="*/ 267167 h 532864"/>
              <a:gd name="connsiteX44" fmla="*/ 1 w 1734796"/>
              <a:gd name="connsiteY44" fmla="*/ 267167 h 532864"/>
              <a:gd name="connsiteX45" fmla="*/ 36973 w 1734796"/>
              <a:gd name="connsiteY45" fmla="*/ 224438 h 532864"/>
              <a:gd name="connsiteX46" fmla="*/ 1 w 1734796"/>
              <a:gd name="connsiteY46" fmla="*/ 181709 h 532864"/>
              <a:gd name="connsiteX47" fmla="*/ 0 w 1734796"/>
              <a:gd name="connsiteY47" fmla="*/ 181710 h 532864"/>
              <a:gd name="connsiteX48" fmla="*/ 0 w 1734796"/>
              <a:gd name="connsiteY48" fmla="*/ 171146 h 532864"/>
              <a:gd name="connsiteX49" fmla="*/ 1 w 1734796"/>
              <a:gd name="connsiteY49" fmla="*/ 171146 h 532864"/>
              <a:gd name="connsiteX50" fmla="*/ 36973 w 1734796"/>
              <a:gd name="connsiteY50" fmla="*/ 128417 h 532864"/>
              <a:gd name="connsiteX51" fmla="*/ 1 w 1734796"/>
              <a:gd name="connsiteY51" fmla="*/ 85688 h 532864"/>
              <a:gd name="connsiteX52" fmla="*/ 0 w 1734796"/>
              <a:gd name="connsiteY52" fmla="*/ 85689 h 532864"/>
              <a:gd name="connsiteX53" fmla="*/ 0 w 1734796"/>
              <a:gd name="connsiteY53" fmla="*/ 75125 h 532864"/>
              <a:gd name="connsiteX54" fmla="*/ 1 w 1734796"/>
              <a:gd name="connsiteY54" fmla="*/ 75125 h 532864"/>
              <a:gd name="connsiteX55" fmla="*/ 36973 w 1734796"/>
              <a:gd name="connsiteY55" fmla="*/ 32396 h 532864"/>
              <a:gd name="connsiteX56" fmla="*/ 26144 w 1734796"/>
              <a:gd name="connsiteY56" fmla="*/ 2182 h 53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34796" h="532864">
                <a:moveTo>
                  <a:pt x="21586" y="0"/>
                </a:moveTo>
                <a:lnTo>
                  <a:pt x="1717256" y="0"/>
                </a:lnTo>
                <a:lnTo>
                  <a:pt x="1708355" y="24835"/>
                </a:lnTo>
                <a:cubicBezTo>
                  <a:pt x="1708355" y="36635"/>
                  <a:pt x="1712494" y="47317"/>
                  <a:pt x="1719184" y="55049"/>
                </a:cubicBezTo>
                <a:lnTo>
                  <a:pt x="1734796" y="62523"/>
                </a:lnTo>
                <a:lnTo>
                  <a:pt x="1734796" y="83168"/>
                </a:lnTo>
                <a:lnTo>
                  <a:pt x="1719184" y="90642"/>
                </a:lnTo>
                <a:cubicBezTo>
                  <a:pt x="1712494" y="98374"/>
                  <a:pt x="1708355" y="109057"/>
                  <a:pt x="1708355" y="120856"/>
                </a:cubicBezTo>
                <a:cubicBezTo>
                  <a:pt x="1708355" y="132656"/>
                  <a:pt x="1712494" y="143338"/>
                  <a:pt x="1719184" y="151070"/>
                </a:cubicBezTo>
                <a:lnTo>
                  <a:pt x="1734796" y="158544"/>
                </a:lnTo>
                <a:lnTo>
                  <a:pt x="1734796" y="179189"/>
                </a:lnTo>
                <a:lnTo>
                  <a:pt x="1719184" y="186663"/>
                </a:lnTo>
                <a:cubicBezTo>
                  <a:pt x="1712494" y="194395"/>
                  <a:pt x="1708355" y="205078"/>
                  <a:pt x="1708355" y="216877"/>
                </a:cubicBezTo>
                <a:cubicBezTo>
                  <a:pt x="1708355" y="228677"/>
                  <a:pt x="1712494" y="239359"/>
                  <a:pt x="1719184" y="247091"/>
                </a:cubicBezTo>
                <a:lnTo>
                  <a:pt x="1734796" y="254565"/>
                </a:lnTo>
                <a:lnTo>
                  <a:pt x="1734796" y="275210"/>
                </a:lnTo>
                <a:lnTo>
                  <a:pt x="1719184" y="282684"/>
                </a:lnTo>
                <a:cubicBezTo>
                  <a:pt x="1712494" y="290416"/>
                  <a:pt x="1708355" y="301099"/>
                  <a:pt x="1708355" y="312898"/>
                </a:cubicBezTo>
                <a:cubicBezTo>
                  <a:pt x="1708355" y="324698"/>
                  <a:pt x="1712494" y="335380"/>
                  <a:pt x="1719184" y="343112"/>
                </a:cubicBezTo>
                <a:lnTo>
                  <a:pt x="1734796" y="350586"/>
                </a:lnTo>
                <a:lnTo>
                  <a:pt x="1734796" y="370102"/>
                </a:lnTo>
                <a:lnTo>
                  <a:pt x="1719184" y="377576"/>
                </a:lnTo>
                <a:cubicBezTo>
                  <a:pt x="1712494" y="385308"/>
                  <a:pt x="1708355" y="395991"/>
                  <a:pt x="1708355" y="407790"/>
                </a:cubicBezTo>
                <a:cubicBezTo>
                  <a:pt x="1708355" y="419590"/>
                  <a:pt x="1712494" y="430272"/>
                  <a:pt x="1719184" y="438004"/>
                </a:cubicBezTo>
                <a:lnTo>
                  <a:pt x="1734796" y="445478"/>
                </a:lnTo>
                <a:lnTo>
                  <a:pt x="1734796" y="465508"/>
                </a:lnTo>
                <a:lnTo>
                  <a:pt x="1719184" y="472982"/>
                </a:lnTo>
                <a:cubicBezTo>
                  <a:pt x="1712494" y="480714"/>
                  <a:pt x="1708355" y="491397"/>
                  <a:pt x="1708355" y="503196"/>
                </a:cubicBezTo>
                <a:lnTo>
                  <a:pt x="1718988" y="532864"/>
                </a:lnTo>
                <a:lnTo>
                  <a:pt x="29050" y="532864"/>
                </a:lnTo>
                <a:lnTo>
                  <a:pt x="36973" y="510757"/>
                </a:lnTo>
                <a:cubicBezTo>
                  <a:pt x="36973" y="487158"/>
                  <a:pt x="20420" y="468028"/>
                  <a:pt x="1" y="468028"/>
                </a:cubicBezTo>
                <a:lnTo>
                  <a:pt x="0" y="468029"/>
                </a:lnTo>
                <a:lnTo>
                  <a:pt x="0" y="458080"/>
                </a:lnTo>
                <a:lnTo>
                  <a:pt x="1" y="458080"/>
                </a:lnTo>
                <a:cubicBezTo>
                  <a:pt x="20420" y="458080"/>
                  <a:pt x="36973" y="438950"/>
                  <a:pt x="36973" y="415351"/>
                </a:cubicBezTo>
                <a:cubicBezTo>
                  <a:pt x="36973" y="391752"/>
                  <a:pt x="20420" y="372622"/>
                  <a:pt x="1" y="372622"/>
                </a:cubicBezTo>
                <a:lnTo>
                  <a:pt x="0" y="372623"/>
                </a:lnTo>
                <a:lnTo>
                  <a:pt x="0" y="363188"/>
                </a:lnTo>
                <a:lnTo>
                  <a:pt x="1" y="363188"/>
                </a:lnTo>
                <a:cubicBezTo>
                  <a:pt x="20420" y="363188"/>
                  <a:pt x="36973" y="344058"/>
                  <a:pt x="36973" y="320459"/>
                </a:cubicBezTo>
                <a:cubicBezTo>
                  <a:pt x="36973" y="296860"/>
                  <a:pt x="20420" y="277730"/>
                  <a:pt x="1" y="277730"/>
                </a:cubicBezTo>
                <a:lnTo>
                  <a:pt x="0" y="277731"/>
                </a:lnTo>
                <a:lnTo>
                  <a:pt x="0" y="267167"/>
                </a:lnTo>
                <a:lnTo>
                  <a:pt x="1" y="267167"/>
                </a:lnTo>
                <a:cubicBezTo>
                  <a:pt x="20420" y="267167"/>
                  <a:pt x="36973" y="248037"/>
                  <a:pt x="36973" y="224438"/>
                </a:cubicBezTo>
                <a:cubicBezTo>
                  <a:pt x="36973" y="200839"/>
                  <a:pt x="20420" y="181709"/>
                  <a:pt x="1" y="181709"/>
                </a:cubicBezTo>
                <a:lnTo>
                  <a:pt x="0" y="181710"/>
                </a:lnTo>
                <a:lnTo>
                  <a:pt x="0" y="171146"/>
                </a:lnTo>
                <a:lnTo>
                  <a:pt x="1" y="171146"/>
                </a:lnTo>
                <a:cubicBezTo>
                  <a:pt x="20420" y="171146"/>
                  <a:pt x="36973" y="152016"/>
                  <a:pt x="36973" y="128417"/>
                </a:cubicBezTo>
                <a:cubicBezTo>
                  <a:pt x="36973" y="104818"/>
                  <a:pt x="20420" y="85688"/>
                  <a:pt x="1" y="85688"/>
                </a:cubicBezTo>
                <a:lnTo>
                  <a:pt x="0" y="85689"/>
                </a:lnTo>
                <a:lnTo>
                  <a:pt x="0" y="75125"/>
                </a:lnTo>
                <a:lnTo>
                  <a:pt x="1" y="75125"/>
                </a:lnTo>
                <a:cubicBezTo>
                  <a:pt x="20420" y="75125"/>
                  <a:pt x="36973" y="55995"/>
                  <a:pt x="36973" y="32396"/>
                </a:cubicBezTo>
                <a:cubicBezTo>
                  <a:pt x="36973" y="20597"/>
                  <a:pt x="32835" y="9914"/>
                  <a:pt x="26144" y="2182"/>
                </a:cubicBezTo>
                <a:close/>
              </a:path>
            </a:pathLst>
          </a:custGeom>
          <a:pattFill prst="wdUpDiag">
            <a:fgClr>
              <a:schemeClr val="bg1">
                <a:lumMod val="65000"/>
              </a:schemeClr>
            </a:fgClr>
            <a:bgClr>
              <a:schemeClr val="bg1"/>
            </a:bgClr>
          </a:patt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78" name="Forma libre: forma 77">
            <a:extLst>
              <a:ext uri="{FF2B5EF4-FFF2-40B4-BE49-F238E27FC236}">
                <a16:creationId xmlns:a16="http://schemas.microsoft.com/office/drawing/2014/main" id="{AE9156CD-49E2-5CFE-F904-2F331F1F01CE}"/>
              </a:ext>
            </a:extLst>
          </p:cNvPr>
          <p:cNvSpPr/>
          <p:nvPr/>
        </p:nvSpPr>
        <p:spPr>
          <a:xfrm>
            <a:off x="3597616" y="2617770"/>
            <a:ext cx="604010" cy="146544"/>
          </a:xfrm>
          <a:custGeom>
            <a:avLst/>
            <a:gdLst>
              <a:gd name="connsiteX0" fmla="*/ 16912 w 604010"/>
              <a:gd name="connsiteY0" fmla="*/ 0 h 90953"/>
              <a:gd name="connsiteX1" fmla="*/ 587098 w 604010"/>
              <a:gd name="connsiteY1" fmla="*/ 0 h 90953"/>
              <a:gd name="connsiteX2" fmla="*/ 604010 w 604010"/>
              <a:gd name="connsiteY2" fmla="*/ 19750 h 90953"/>
              <a:gd name="connsiteX3" fmla="*/ 302005 w 604010"/>
              <a:gd name="connsiteY3" fmla="*/ 90953 h 90953"/>
              <a:gd name="connsiteX4" fmla="*/ 0 w 604010"/>
              <a:gd name="connsiteY4" fmla="*/ 19750 h 9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010" h="90953">
                <a:moveTo>
                  <a:pt x="16912" y="0"/>
                </a:moveTo>
                <a:lnTo>
                  <a:pt x="587098" y="0"/>
                </a:lnTo>
                <a:lnTo>
                  <a:pt x="604010" y="19750"/>
                </a:lnTo>
                <a:cubicBezTo>
                  <a:pt x="604010" y="59074"/>
                  <a:pt x="468798" y="90953"/>
                  <a:pt x="302005" y="90953"/>
                </a:cubicBezTo>
                <a:cubicBezTo>
                  <a:pt x="135212" y="90953"/>
                  <a:pt x="0" y="59074"/>
                  <a:pt x="0" y="19750"/>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79" name="CuadroTexto 78">
            <a:extLst>
              <a:ext uri="{FF2B5EF4-FFF2-40B4-BE49-F238E27FC236}">
                <a16:creationId xmlns:a16="http://schemas.microsoft.com/office/drawing/2014/main" id="{8155D70E-A923-B56C-3D5F-53F9561D7772}"/>
              </a:ext>
            </a:extLst>
          </p:cNvPr>
          <p:cNvSpPr txBox="1"/>
          <p:nvPr/>
        </p:nvSpPr>
        <p:spPr>
          <a:xfrm>
            <a:off x="2968509" y="2552542"/>
            <a:ext cx="711270" cy="276999"/>
          </a:xfrm>
          <a:prstGeom prst="rect">
            <a:avLst/>
          </a:prstGeom>
          <a:noFill/>
        </p:spPr>
        <p:txBody>
          <a:bodyPr wrap="square" rtlCol="0">
            <a:spAutoFit/>
          </a:bodyPr>
          <a:lstStyle/>
          <a:p>
            <a:r>
              <a:rPr lang="es-MX" sz="1200" b="1" dirty="0">
                <a:solidFill>
                  <a:srgbClr val="002060"/>
                </a:solidFill>
              </a:rPr>
              <a:t>3/16”</a:t>
            </a:r>
          </a:p>
        </p:txBody>
      </p:sp>
      <p:cxnSp>
        <p:nvCxnSpPr>
          <p:cNvPr id="80" name="Conector recto 79">
            <a:extLst>
              <a:ext uri="{FF2B5EF4-FFF2-40B4-BE49-F238E27FC236}">
                <a16:creationId xmlns:a16="http://schemas.microsoft.com/office/drawing/2014/main" id="{5F4D699B-6C8F-9AE3-FD79-A0BDC66230D3}"/>
              </a:ext>
            </a:extLst>
          </p:cNvPr>
          <p:cNvCxnSpPr/>
          <p:nvPr/>
        </p:nvCxnSpPr>
        <p:spPr>
          <a:xfrm>
            <a:off x="3252772" y="2602147"/>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DA949B76-43A1-05F5-7179-39E03BBC9390}"/>
              </a:ext>
            </a:extLst>
          </p:cNvPr>
          <p:cNvCxnSpPr/>
          <p:nvPr/>
        </p:nvCxnSpPr>
        <p:spPr>
          <a:xfrm>
            <a:off x="3252772" y="2748692"/>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2" name="Conector recto de flecha 81">
            <a:extLst>
              <a:ext uri="{FF2B5EF4-FFF2-40B4-BE49-F238E27FC236}">
                <a16:creationId xmlns:a16="http://schemas.microsoft.com/office/drawing/2014/main" id="{164640B4-E574-B102-2DC5-B5448C070A8F}"/>
              </a:ext>
            </a:extLst>
          </p:cNvPr>
          <p:cNvCxnSpPr>
            <a:cxnSpLocks/>
          </p:cNvCxnSpPr>
          <p:nvPr/>
        </p:nvCxnSpPr>
        <p:spPr>
          <a:xfrm flipV="1">
            <a:off x="3411123" y="2759155"/>
            <a:ext cx="0" cy="174223"/>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ector recto de flecha 82">
            <a:extLst>
              <a:ext uri="{FF2B5EF4-FFF2-40B4-BE49-F238E27FC236}">
                <a16:creationId xmlns:a16="http://schemas.microsoft.com/office/drawing/2014/main" id="{D049A7B2-29FD-8194-EF02-C780CF6F8583}"/>
              </a:ext>
            </a:extLst>
          </p:cNvPr>
          <p:cNvCxnSpPr>
            <a:cxnSpLocks/>
          </p:cNvCxnSpPr>
          <p:nvPr/>
        </p:nvCxnSpPr>
        <p:spPr>
          <a:xfrm>
            <a:off x="3401792" y="2420852"/>
            <a:ext cx="0" cy="181295"/>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ector recto 83">
            <a:extLst>
              <a:ext uri="{FF2B5EF4-FFF2-40B4-BE49-F238E27FC236}">
                <a16:creationId xmlns:a16="http://schemas.microsoft.com/office/drawing/2014/main" id="{06CB3FB2-4757-28F4-0EA0-D13A16910783}"/>
              </a:ext>
            </a:extLst>
          </p:cNvPr>
          <p:cNvCxnSpPr/>
          <p:nvPr/>
        </p:nvCxnSpPr>
        <p:spPr>
          <a:xfrm>
            <a:off x="5020993" y="3603471"/>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5" name="Conector recto 84">
            <a:extLst>
              <a:ext uri="{FF2B5EF4-FFF2-40B4-BE49-F238E27FC236}">
                <a16:creationId xmlns:a16="http://schemas.microsoft.com/office/drawing/2014/main" id="{39472A34-8904-8C78-50FA-9B01E3399D38}"/>
              </a:ext>
            </a:extLst>
          </p:cNvPr>
          <p:cNvCxnSpPr/>
          <p:nvPr/>
        </p:nvCxnSpPr>
        <p:spPr>
          <a:xfrm>
            <a:off x="5019250" y="2617770"/>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6" name="Conector recto de flecha 85">
            <a:extLst>
              <a:ext uri="{FF2B5EF4-FFF2-40B4-BE49-F238E27FC236}">
                <a16:creationId xmlns:a16="http://schemas.microsoft.com/office/drawing/2014/main" id="{AC2FA92F-17E0-F185-499C-915B263F8FA8}"/>
              </a:ext>
            </a:extLst>
          </p:cNvPr>
          <p:cNvCxnSpPr>
            <a:cxnSpLocks/>
          </p:cNvCxnSpPr>
          <p:nvPr/>
        </p:nvCxnSpPr>
        <p:spPr>
          <a:xfrm>
            <a:off x="5157124" y="2691041"/>
            <a:ext cx="0" cy="805720"/>
          </a:xfrm>
          <a:prstGeom prst="straightConnector1">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CuadroTexto 86">
            <a:extLst>
              <a:ext uri="{FF2B5EF4-FFF2-40B4-BE49-F238E27FC236}">
                <a16:creationId xmlns:a16="http://schemas.microsoft.com/office/drawing/2014/main" id="{0BB93150-6C65-C4EA-44A1-94A56EC991F9}"/>
              </a:ext>
            </a:extLst>
          </p:cNvPr>
          <p:cNvSpPr txBox="1"/>
          <p:nvPr/>
        </p:nvSpPr>
        <p:spPr>
          <a:xfrm>
            <a:off x="5230041" y="2936949"/>
            <a:ext cx="538138" cy="369332"/>
          </a:xfrm>
          <a:prstGeom prst="rect">
            <a:avLst/>
          </a:prstGeom>
          <a:noFill/>
        </p:spPr>
        <p:txBody>
          <a:bodyPr wrap="square" rtlCol="0">
            <a:spAutoFit/>
          </a:bodyPr>
          <a:lstStyle/>
          <a:p>
            <a:r>
              <a:rPr lang="es-MX" dirty="0"/>
              <a:t>¾”</a:t>
            </a:r>
          </a:p>
        </p:txBody>
      </p:sp>
      <mc:AlternateContent xmlns:mc="http://schemas.openxmlformats.org/markup-compatibility/2006" xmlns:a14="http://schemas.microsoft.com/office/drawing/2010/main">
        <mc:Choice Requires="a14">
          <p:sp>
            <p:nvSpPr>
              <p:cNvPr id="89" name="CuadroTexto 88">
                <a:extLst>
                  <a:ext uri="{FF2B5EF4-FFF2-40B4-BE49-F238E27FC236}">
                    <a16:creationId xmlns:a16="http://schemas.microsoft.com/office/drawing/2014/main" id="{4A712A9A-3159-B17B-923E-1DD3431FF113}"/>
                  </a:ext>
                </a:extLst>
              </p:cNvPr>
              <p:cNvSpPr txBox="1"/>
              <p:nvPr/>
            </p:nvSpPr>
            <p:spPr>
              <a:xfrm>
                <a:off x="6075486" y="2841580"/>
                <a:ext cx="2136330" cy="496931"/>
              </a:xfrm>
              <a:prstGeom prst="rect">
                <a:avLst/>
              </a:prstGeom>
              <a:noFill/>
            </p:spPr>
            <p:txBody>
              <a:bodyPr wrap="square" rtlCol="0">
                <a:spAutoFit/>
              </a:bodyPr>
              <a:lstStyle/>
              <a:p>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𝑎</m:t>
                        </m:r>
                      </m:num>
                      <m:den>
                        <m:r>
                          <a:rPr lang="es-MX" b="0" i="1" smtClean="0">
                            <a:latin typeface="Cambria Math" panose="02040503050406030204" pitchFamily="18" charset="0"/>
                          </a:rPr>
                          <m:t>𝑡</m:t>
                        </m:r>
                      </m:den>
                    </m:f>
                  </m:oMath>
                </a14:m>
                <a:r>
                  <a:rPr lang="es-MX" dirty="0"/>
                  <a:t> = </a:t>
                </a: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0.187</m:t>
                        </m:r>
                        <m:r>
                          <a:rPr lang="es-ES" b="0" i="1" smtClean="0">
                            <a:latin typeface="Cambria Math" panose="02040503050406030204" pitchFamily="18" charset="0"/>
                          </a:rPr>
                          <m:t>”</m:t>
                        </m:r>
                      </m:num>
                      <m:den>
                        <m:r>
                          <a:rPr lang="es-MX" b="0" i="1" smtClean="0">
                            <a:latin typeface="Cambria Math" panose="02040503050406030204" pitchFamily="18" charset="0"/>
                          </a:rPr>
                          <m:t>0.750</m:t>
                        </m:r>
                        <m:r>
                          <a:rPr lang="es-ES" b="0" i="1" smtClean="0">
                            <a:latin typeface="Cambria Math" panose="02040503050406030204" pitchFamily="18" charset="0"/>
                          </a:rPr>
                          <m:t>”</m:t>
                        </m:r>
                      </m:den>
                    </m:f>
                  </m:oMath>
                </a14:m>
                <a:r>
                  <a:rPr lang="es-MX" dirty="0"/>
                  <a:t> = 0.25:1 </a:t>
                </a:r>
              </a:p>
            </p:txBody>
          </p:sp>
        </mc:Choice>
        <mc:Fallback xmlns="">
          <p:sp>
            <p:nvSpPr>
              <p:cNvPr id="89" name="CuadroTexto 88">
                <a:extLst>
                  <a:ext uri="{FF2B5EF4-FFF2-40B4-BE49-F238E27FC236}">
                    <a16:creationId xmlns:a16="http://schemas.microsoft.com/office/drawing/2014/main" id="{4A712A9A-3159-B17B-923E-1DD3431FF113}"/>
                  </a:ext>
                </a:extLst>
              </p:cNvPr>
              <p:cNvSpPr txBox="1">
                <a:spLocks noRot="1" noChangeAspect="1" noMove="1" noResize="1" noEditPoints="1" noAdjustHandles="1" noChangeArrowheads="1" noChangeShapeType="1" noTextEdit="1"/>
              </p:cNvSpPr>
              <p:nvPr/>
            </p:nvSpPr>
            <p:spPr>
              <a:xfrm>
                <a:off x="6075486" y="2841580"/>
                <a:ext cx="2136330" cy="496931"/>
              </a:xfrm>
              <a:prstGeom prst="rect">
                <a:avLst/>
              </a:prstGeom>
              <a:blipFill>
                <a:blip r:embed="rId6"/>
                <a:stretch>
                  <a:fillRect b="-7317"/>
                </a:stretch>
              </a:blipFill>
            </p:spPr>
            <p:txBody>
              <a:bodyPr/>
              <a:lstStyle/>
              <a:p>
                <a:r>
                  <a:rPr lang="es-MX">
                    <a:noFill/>
                  </a:rPr>
                  <a:t> </a:t>
                </a:r>
              </a:p>
            </p:txBody>
          </p:sp>
        </mc:Fallback>
      </mc:AlternateContent>
      <p:sp>
        <p:nvSpPr>
          <p:cNvPr id="91" name="Freeform: Shape 2958">
            <a:extLst>
              <a:ext uri="{FF2B5EF4-FFF2-40B4-BE49-F238E27FC236}">
                <a16:creationId xmlns:a16="http://schemas.microsoft.com/office/drawing/2014/main" id="{D1D1F7DD-FBFE-F0BD-1ECD-821360A5C996}"/>
              </a:ext>
            </a:extLst>
          </p:cNvPr>
          <p:cNvSpPr/>
          <p:nvPr/>
        </p:nvSpPr>
        <p:spPr>
          <a:xfrm rot="10411499" flipH="1" flipV="1">
            <a:off x="557899" y="4005599"/>
            <a:ext cx="1509784" cy="651703"/>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rgbClr val="FF0000"/>
          </a:solidFill>
          <a:ln w="7945" cap="flat">
            <a:noFill/>
            <a:prstDash val="solid"/>
            <a:miter/>
          </a:ln>
        </p:spPr>
        <p:txBody>
          <a:bodyPr rtlCol="0" anchor="ctr"/>
          <a:lstStyle/>
          <a:p>
            <a:pPr>
              <a:defRPr/>
            </a:pPr>
            <a:endParaRPr lang="en-US" kern="0" dirty="0">
              <a:solidFill>
                <a:prstClr val="black"/>
              </a:solidFill>
              <a:latin typeface="Arial"/>
            </a:endParaRPr>
          </a:p>
        </p:txBody>
      </p:sp>
      <p:sp>
        <p:nvSpPr>
          <p:cNvPr id="92" name="CuadroTexto 91">
            <a:extLst>
              <a:ext uri="{FF2B5EF4-FFF2-40B4-BE49-F238E27FC236}">
                <a16:creationId xmlns:a16="http://schemas.microsoft.com/office/drawing/2014/main" id="{0DDD8EEE-AD59-951B-3AFC-1D08DAB5504E}"/>
              </a:ext>
            </a:extLst>
          </p:cNvPr>
          <p:cNvSpPr txBox="1"/>
          <p:nvPr/>
        </p:nvSpPr>
        <p:spPr>
          <a:xfrm flipH="1">
            <a:off x="901882" y="4089240"/>
            <a:ext cx="475614" cy="523220"/>
          </a:xfrm>
          <a:prstGeom prst="rect">
            <a:avLst/>
          </a:prstGeom>
          <a:noFill/>
        </p:spPr>
        <p:txBody>
          <a:bodyPr wrap="square" rtlCol="0">
            <a:spAutoFit/>
          </a:bodyPr>
          <a:lstStyle/>
          <a:p>
            <a:r>
              <a:rPr lang="es-MX" sz="2800" b="1" dirty="0"/>
              <a:t>3</a:t>
            </a:r>
          </a:p>
        </p:txBody>
      </p:sp>
      <mc:AlternateContent xmlns:mc="http://schemas.openxmlformats.org/markup-compatibility/2006" xmlns:a14="http://schemas.microsoft.com/office/drawing/2010/main">
        <mc:Choice Requires="a14">
          <p:sp>
            <p:nvSpPr>
              <p:cNvPr id="93" name="CuadroTexto 92">
                <a:extLst>
                  <a:ext uri="{FF2B5EF4-FFF2-40B4-BE49-F238E27FC236}">
                    <a16:creationId xmlns:a16="http://schemas.microsoft.com/office/drawing/2014/main" id="{020D62D5-4BBC-58F5-76AA-5D9349C90130}"/>
                  </a:ext>
                </a:extLst>
              </p:cNvPr>
              <p:cNvSpPr txBox="1"/>
              <p:nvPr/>
            </p:nvSpPr>
            <p:spPr>
              <a:xfrm>
                <a:off x="1591640" y="3922549"/>
                <a:ext cx="1573646" cy="6649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𝑙𝑜𝑛𝑔</m:t>
                          </m:r>
                          <m:r>
                            <a:rPr lang="es-MX" b="0" i="1" smtClean="0">
                              <a:latin typeface="Cambria Math" panose="02040503050406030204" pitchFamily="18" charset="0"/>
                            </a:rPr>
                            <m:t>.</m:t>
                          </m:r>
                        </m:num>
                        <m:den>
                          <m:r>
                            <a:rPr lang="es-MX" b="0" i="1" smtClean="0">
                              <a:latin typeface="Cambria Math" panose="02040503050406030204" pitchFamily="18" charset="0"/>
                            </a:rPr>
                            <m:t>1/4</m:t>
                          </m:r>
                          <m:r>
                            <a:rPr lang="es-ES" b="0" i="1" smtClean="0">
                              <a:latin typeface="Cambria Math" panose="02040503050406030204" pitchFamily="18" charset="0"/>
                            </a:rPr>
                            <m:t>”</m:t>
                          </m:r>
                        </m:den>
                      </m:f>
                    </m:oMath>
                  </m:oMathPara>
                </a14:m>
                <a:endParaRPr lang="es-MX" dirty="0"/>
              </a:p>
            </p:txBody>
          </p:sp>
        </mc:Choice>
        <mc:Fallback xmlns="">
          <p:sp>
            <p:nvSpPr>
              <p:cNvPr id="93" name="CuadroTexto 92">
                <a:extLst>
                  <a:ext uri="{FF2B5EF4-FFF2-40B4-BE49-F238E27FC236}">
                    <a16:creationId xmlns:a16="http://schemas.microsoft.com/office/drawing/2014/main" id="{020D62D5-4BBC-58F5-76AA-5D9349C90130}"/>
                  </a:ext>
                </a:extLst>
              </p:cNvPr>
              <p:cNvSpPr txBox="1">
                <a:spLocks noRot="1" noChangeAspect="1" noMove="1" noResize="1" noEditPoints="1" noAdjustHandles="1" noChangeArrowheads="1" noChangeShapeType="1" noTextEdit="1"/>
              </p:cNvSpPr>
              <p:nvPr/>
            </p:nvSpPr>
            <p:spPr>
              <a:xfrm>
                <a:off x="1591640" y="3922549"/>
                <a:ext cx="1573646" cy="664926"/>
              </a:xfrm>
              <a:prstGeom prst="rect">
                <a:avLst/>
              </a:prstGeom>
              <a:blipFill>
                <a:blip r:embed="rId7"/>
                <a:stretch>
                  <a:fillRect/>
                </a:stretch>
              </a:blipFill>
            </p:spPr>
            <p:txBody>
              <a:bodyPr/>
              <a:lstStyle/>
              <a:p>
                <a:r>
                  <a:rPr lang="es-MX">
                    <a:noFill/>
                  </a:rPr>
                  <a:t> </a:t>
                </a:r>
              </a:p>
            </p:txBody>
          </p:sp>
        </mc:Fallback>
      </mc:AlternateContent>
      <p:sp>
        <p:nvSpPr>
          <p:cNvPr id="94" name="Forma libre: forma 93">
            <a:extLst>
              <a:ext uri="{FF2B5EF4-FFF2-40B4-BE49-F238E27FC236}">
                <a16:creationId xmlns:a16="http://schemas.microsoft.com/office/drawing/2014/main" id="{7EC7A767-C7AE-0A67-96D7-94AF440134C3}"/>
              </a:ext>
            </a:extLst>
          </p:cNvPr>
          <p:cNvSpPr/>
          <p:nvPr/>
        </p:nvSpPr>
        <p:spPr>
          <a:xfrm>
            <a:off x="2914775" y="3898963"/>
            <a:ext cx="2122417" cy="1153670"/>
          </a:xfrm>
          <a:custGeom>
            <a:avLst/>
            <a:gdLst>
              <a:gd name="connsiteX0" fmla="*/ 21586 w 1734796"/>
              <a:gd name="connsiteY0" fmla="*/ 0 h 532864"/>
              <a:gd name="connsiteX1" fmla="*/ 1717256 w 1734796"/>
              <a:gd name="connsiteY1" fmla="*/ 0 h 532864"/>
              <a:gd name="connsiteX2" fmla="*/ 1708355 w 1734796"/>
              <a:gd name="connsiteY2" fmla="*/ 24835 h 532864"/>
              <a:gd name="connsiteX3" fmla="*/ 1719184 w 1734796"/>
              <a:gd name="connsiteY3" fmla="*/ 55049 h 532864"/>
              <a:gd name="connsiteX4" fmla="*/ 1734796 w 1734796"/>
              <a:gd name="connsiteY4" fmla="*/ 62523 h 532864"/>
              <a:gd name="connsiteX5" fmla="*/ 1734796 w 1734796"/>
              <a:gd name="connsiteY5" fmla="*/ 83168 h 532864"/>
              <a:gd name="connsiteX6" fmla="*/ 1719184 w 1734796"/>
              <a:gd name="connsiteY6" fmla="*/ 90642 h 532864"/>
              <a:gd name="connsiteX7" fmla="*/ 1708355 w 1734796"/>
              <a:gd name="connsiteY7" fmla="*/ 120856 h 532864"/>
              <a:gd name="connsiteX8" fmla="*/ 1719184 w 1734796"/>
              <a:gd name="connsiteY8" fmla="*/ 151070 h 532864"/>
              <a:gd name="connsiteX9" fmla="*/ 1734796 w 1734796"/>
              <a:gd name="connsiteY9" fmla="*/ 158544 h 532864"/>
              <a:gd name="connsiteX10" fmla="*/ 1734796 w 1734796"/>
              <a:gd name="connsiteY10" fmla="*/ 179189 h 532864"/>
              <a:gd name="connsiteX11" fmla="*/ 1719184 w 1734796"/>
              <a:gd name="connsiteY11" fmla="*/ 186663 h 532864"/>
              <a:gd name="connsiteX12" fmla="*/ 1708355 w 1734796"/>
              <a:gd name="connsiteY12" fmla="*/ 216877 h 532864"/>
              <a:gd name="connsiteX13" fmla="*/ 1719184 w 1734796"/>
              <a:gd name="connsiteY13" fmla="*/ 247091 h 532864"/>
              <a:gd name="connsiteX14" fmla="*/ 1734796 w 1734796"/>
              <a:gd name="connsiteY14" fmla="*/ 254565 h 532864"/>
              <a:gd name="connsiteX15" fmla="*/ 1734796 w 1734796"/>
              <a:gd name="connsiteY15" fmla="*/ 275210 h 532864"/>
              <a:gd name="connsiteX16" fmla="*/ 1719184 w 1734796"/>
              <a:gd name="connsiteY16" fmla="*/ 282684 h 532864"/>
              <a:gd name="connsiteX17" fmla="*/ 1708355 w 1734796"/>
              <a:gd name="connsiteY17" fmla="*/ 312898 h 532864"/>
              <a:gd name="connsiteX18" fmla="*/ 1719184 w 1734796"/>
              <a:gd name="connsiteY18" fmla="*/ 343112 h 532864"/>
              <a:gd name="connsiteX19" fmla="*/ 1734796 w 1734796"/>
              <a:gd name="connsiteY19" fmla="*/ 350586 h 532864"/>
              <a:gd name="connsiteX20" fmla="*/ 1734796 w 1734796"/>
              <a:gd name="connsiteY20" fmla="*/ 370102 h 532864"/>
              <a:gd name="connsiteX21" fmla="*/ 1719184 w 1734796"/>
              <a:gd name="connsiteY21" fmla="*/ 377576 h 532864"/>
              <a:gd name="connsiteX22" fmla="*/ 1708355 w 1734796"/>
              <a:gd name="connsiteY22" fmla="*/ 407790 h 532864"/>
              <a:gd name="connsiteX23" fmla="*/ 1719184 w 1734796"/>
              <a:gd name="connsiteY23" fmla="*/ 438004 h 532864"/>
              <a:gd name="connsiteX24" fmla="*/ 1734796 w 1734796"/>
              <a:gd name="connsiteY24" fmla="*/ 445478 h 532864"/>
              <a:gd name="connsiteX25" fmla="*/ 1734796 w 1734796"/>
              <a:gd name="connsiteY25" fmla="*/ 465508 h 532864"/>
              <a:gd name="connsiteX26" fmla="*/ 1719184 w 1734796"/>
              <a:gd name="connsiteY26" fmla="*/ 472982 h 532864"/>
              <a:gd name="connsiteX27" fmla="*/ 1708355 w 1734796"/>
              <a:gd name="connsiteY27" fmla="*/ 503196 h 532864"/>
              <a:gd name="connsiteX28" fmla="*/ 1718988 w 1734796"/>
              <a:gd name="connsiteY28" fmla="*/ 532864 h 532864"/>
              <a:gd name="connsiteX29" fmla="*/ 29050 w 1734796"/>
              <a:gd name="connsiteY29" fmla="*/ 532864 h 532864"/>
              <a:gd name="connsiteX30" fmla="*/ 36973 w 1734796"/>
              <a:gd name="connsiteY30" fmla="*/ 510757 h 532864"/>
              <a:gd name="connsiteX31" fmla="*/ 1 w 1734796"/>
              <a:gd name="connsiteY31" fmla="*/ 468028 h 532864"/>
              <a:gd name="connsiteX32" fmla="*/ 0 w 1734796"/>
              <a:gd name="connsiteY32" fmla="*/ 468029 h 532864"/>
              <a:gd name="connsiteX33" fmla="*/ 0 w 1734796"/>
              <a:gd name="connsiteY33" fmla="*/ 458080 h 532864"/>
              <a:gd name="connsiteX34" fmla="*/ 1 w 1734796"/>
              <a:gd name="connsiteY34" fmla="*/ 458080 h 532864"/>
              <a:gd name="connsiteX35" fmla="*/ 36973 w 1734796"/>
              <a:gd name="connsiteY35" fmla="*/ 415351 h 532864"/>
              <a:gd name="connsiteX36" fmla="*/ 1 w 1734796"/>
              <a:gd name="connsiteY36" fmla="*/ 372622 h 532864"/>
              <a:gd name="connsiteX37" fmla="*/ 0 w 1734796"/>
              <a:gd name="connsiteY37" fmla="*/ 372623 h 532864"/>
              <a:gd name="connsiteX38" fmla="*/ 0 w 1734796"/>
              <a:gd name="connsiteY38" fmla="*/ 363188 h 532864"/>
              <a:gd name="connsiteX39" fmla="*/ 1 w 1734796"/>
              <a:gd name="connsiteY39" fmla="*/ 363188 h 532864"/>
              <a:gd name="connsiteX40" fmla="*/ 36973 w 1734796"/>
              <a:gd name="connsiteY40" fmla="*/ 320459 h 532864"/>
              <a:gd name="connsiteX41" fmla="*/ 1 w 1734796"/>
              <a:gd name="connsiteY41" fmla="*/ 277730 h 532864"/>
              <a:gd name="connsiteX42" fmla="*/ 0 w 1734796"/>
              <a:gd name="connsiteY42" fmla="*/ 277731 h 532864"/>
              <a:gd name="connsiteX43" fmla="*/ 0 w 1734796"/>
              <a:gd name="connsiteY43" fmla="*/ 267167 h 532864"/>
              <a:gd name="connsiteX44" fmla="*/ 1 w 1734796"/>
              <a:gd name="connsiteY44" fmla="*/ 267167 h 532864"/>
              <a:gd name="connsiteX45" fmla="*/ 36973 w 1734796"/>
              <a:gd name="connsiteY45" fmla="*/ 224438 h 532864"/>
              <a:gd name="connsiteX46" fmla="*/ 1 w 1734796"/>
              <a:gd name="connsiteY46" fmla="*/ 181709 h 532864"/>
              <a:gd name="connsiteX47" fmla="*/ 0 w 1734796"/>
              <a:gd name="connsiteY47" fmla="*/ 181710 h 532864"/>
              <a:gd name="connsiteX48" fmla="*/ 0 w 1734796"/>
              <a:gd name="connsiteY48" fmla="*/ 171146 h 532864"/>
              <a:gd name="connsiteX49" fmla="*/ 1 w 1734796"/>
              <a:gd name="connsiteY49" fmla="*/ 171146 h 532864"/>
              <a:gd name="connsiteX50" fmla="*/ 36973 w 1734796"/>
              <a:gd name="connsiteY50" fmla="*/ 128417 h 532864"/>
              <a:gd name="connsiteX51" fmla="*/ 1 w 1734796"/>
              <a:gd name="connsiteY51" fmla="*/ 85688 h 532864"/>
              <a:gd name="connsiteX52" fmla="*/ 0 w 1734796"/>
              <a:gd name="connsiteY52" fmla="*/ 85689 h 532864"/>
              <a:gd name="connsiteX53" fmla="*/ 0 w 1734796"/>
              <a:gd name="connsiteY53" fmla="*/ 75125 h 532864"/>
              <a:gd name="connsiteX54" fmla="*/ 1 w 1734796"/>
              <a:gd name="connsiteY54" fmla="*/ 75125 h 532864"/>
              <a:gd name="connsiteX55" fmla="*/ 36973 w 1734796"/>
              <a:gd name="connsiteY55" fmla="*/ 32396 h 532864"/>
              <a:gd name="connsiteX56" fmla="*/ 26144 w 1734796"/>
              <a:gd name="connsiteY56" fmla="*/ 2182 h 53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34796" h="532864">
                <a:moveTo>
                  <a:pt x="21586" y="0"/>
                </a:moveTo>
                <a:lnTo>
                  <a:pt x="1717256" y="0"/>
                </a:lnTo>
                <a:lnTo>
                  <a:pt x="1708355" y="24835"/>
                </a:lnTo>
                <a:cubicBezTo>
                  <a:pt x="1708355" y="36635"/>
                  <a:pt x="1712494" y="47317"/>
                  <a:pt x="1719184" y="55049"/>
                </a:cubicBezTo>
                <a:lnTo>
                  <a:pt x="1734796" y="62523"/>
                </a:lnTo>
                <a:lnTo>
                  <a:pt x="1734796" y="83168"/>
                </a:lnTo>
                <a:lnTo>
                  <a:pt x="1719184" y="90642"/>
                </a:lnTo>
                <a:cubicBezTo>
                  <a:pt x="1712494" y="98374"/>
                  <a:pt x="1708355" y="109057"/>
                  <a:pt x="1708355" y="120856"/>
                </a:cubicBezTo>
                <a:cubicBezTo>
                  <a:pt x="1708355" y="132656"/>
                  <a:pt x="1712494" y="143338"/>
                  <a:pt x="1719184" y="151070"/>
                </a:cubicBezTo>
                <a:lnTo>
                  <a:pt x="1734796" y="158544"/>
                </a:lnTo>
                <a:lnTo>
                  <a:pt x="1734796" y="179189"/>
                </a:lnTo>
                <a:lnTo>
                  <a:pt x="1719184" y="186663"/>
                </a:lnTo>
                <a:cubicBezTo>
                  <a:pt x="1712494" y="194395"/>
                  <a:pt x="1708355" y="205078"/>
                  <a:pt x="1708355" y="216877"/>
                </a:cubicBezTo>
                <a:cubicBezTo>
                  <a:pt x="1708355" y="228677"/>
                  <a:pt x="1712494" y="239359"/>
                  <a:pt x="1719184" y="247091"/>
                </a:cubicBezTo>
                <a:lnTo>
                  <a:pt x="1734796" y="254565"/>
                </a:lnTo>
                <a:lnTo>
                  <a:pt x="1734796" y="275210"/>
                </a:lnTo>
                <a:lnTo>
                  <a:pt x="1719184" y="282684"/>
                </a:lnTo>
                <a:cubicBezTo>
                  <a:pt x="1712494" y="290416"/>
                  <a:pt x="1708355" y="301099"/>
                  <a:pt x="1708355" y="312898"/>
                </a:cubicBezTo>
                <a:cubicBezTo>
                  <a:pt x="1708355" y="324698"/>
                  <a:pt x="1712494" y="335380"/>
                  <a:pt x="1719184" y="343112"/>
                </a:cubicBezTo>
                <a:lnTo>
                  <a:pt x="1734796" y="350586"/>
                </a:lnTo>
                <a:lnTo>
                  <a:pt x="1734796" y="370102"/>
                </a:lnTo>
                <a:lnTo>
                  <a:pt x="1719184" y="377576"/>
                </a:lnTo>
                <a:cubicBezTo>
                  <a:pt x="1712494" y="385308"/>
                  <a:pt x="1708355" y="395991"/>
                  <a:pt x="1708355" y="407790"/>
                </a:cubicBezTo>
                <a:cubicBezTo>
                  <a:pt x="1708355" y="419590"/>
                  <a:pt x="1712494" y="430272"/>
                  <a:pt x="1719184" y="438004"/>
                </a:cubicBezTo>
                <a:lnTo>
                  <a:pt x="1734796" y="445478"/>
                </a:lnTo>
                <a:lnTo>
                  <a:pt x="1734796" y="465508"/>
                </a:lnTo>
                <a:lnTo>
                  <a:pt x="1719184" y="472982"/>
                </a:lnTo>
                <a:cubicBezTo>
                  <a:pt x="1712494" y="480714"/>
                  <a:pt x="1708355" y="491397"/>
                  <a:pt x="1708355" y="503196"/>
                </a:cubicBezTo>
                <a:lnTo>
                  <a:pt x="1718988" y="532864"/>
                </a:lnTo>
                <a:lnTo>
                  <a:pt x="29050" y="532864"/>
                </a:lnTo>
                <a:lnTo>
                  <a:pt x="36973" y="510757"/>
                </a:lnTo>
                <a:cubicBezTo>
                  <a:pt x="36973" y="487158"/>
                  <a:pt x="20420" y="468028"/>
                  <a:pt x="1" y="468028"/>
                </a:cubicBezTo>
                <a:lnTo>
                  <a:pt x="0" y="468029"/>
                </a:lnTo>
                <a:lnTo>
                  <a:pt x="0" y="458080"/>
                </a:lnTo>
                <a:lnTo>
                  <a:pt x="1" y="458080"/>
                </a:lnTo>
                <a:cubicBezTo>
                  <a:pt x="20420" y="458080"/>
                  <a:pt x="36973" y="438950"/>
                  <a:pt x="36973" y="415351"/>
                </a:cubicBezTo>
                <a:cubicBezTo>
                  <a:pt x="36973" y="391752"/>
                  <a:pt x="20420" y="372622"/>
                  <a:pt x="1" y="372622"/>
                </a:cubicBezTo>
                <a:lnTo>
                  <a:pt x="0" y="372623"/>
                </a:lnTo>
                <a:lnTo>
                  <a:pt x="0" y="363188"/>
                </a:lnTo>
                <a:lnTo>
                  <a:pt x="1" y="363188"/>
                </a:lnTo>
                <a:cubicBezTo>
                  <a:pt x="20420" y="363188"/>
                  <a:pt x="36973" y="344058"/>
                  <a:pt x="36973" y="320459"/>
                </a:cubicBezTo>
                <a:cubicBezTo>
                  <a:pt x="36973" y="296860"/>
                  <a:pt x="20420" y="277730"/>
                  <a:pt x="1" y="277730"/>
                </a:cubicBezTo>
                <a:lnTo>
                  <a:pt x="0" y="277731"/>
                </a:lnTo>
                <a:lnTo>
                  <a:pt x="0" y="267167"/>
                </a:lnTo>
                <a:lnTo>
                  <a:pt x="1" y="267167"/>
                </a:lnTo>
                <a:cubicBezTo>
                  <a:pt x="20420" y="267167"/>
                  <a:pt x="36973" y="248037"/>
                  <a:pt x="36973" y="224438"/>
                </a:cubicBezTo>
                <a:cubicBezTo>
                  <a:pt x="36973" y="200839"/>
                  <a:pt x="20420" y="181709"/>
                  <a:pt x="1" y="181709"/>
                </a:cubicBezTo>
                <a:lnTo>
                  <a:pt x="0" y="181710"/>
                </a:lnTo>
                <a:lnTo>
                  <a:pt x="0" y="171146"/>
                </a:lnTo>
                <a:lnTo>
                  <a:pt x="1" y="171146"/>
                </a:lnTo>
                <a:cubicBezTo>
                  <a:pt x="20420" y="171146"/>
                  <a:pt x="36973" y="152016"/>
                  <a:pt x="36973" y="128417"/>
                </a:cubicBezTo>
                <a:cubicBezTo>
                  <a:pt x="36973" y="104818"/>
                  <a:pt x="20420" y="85688"/>
                  <a:pt x="1" y="85688"/>
                </a:cubicBezTo>
                <a:lnTo>
                  <a:pt x="0" y="85689"/>
                </a:lnTo>
                <a:lnTo>
                  <a:pt x="0" y="75125"/>
                </a:lnTo>
                <a:lnTo>
                  <a:pt x="1" y="75125"/>
                </a:lnTo>
                <a:cubicBezTo>
                  <a:pt x="20420" y="75125"/>
                  <a:pt x="36973" y="55995"/>
                  <a:pt x="36973" y="32396"/>
                </a:cubicBezTo>
                <a:cubicBezTo>
                  <a:pt x="36973" y="20597"/>
                  <a:pt x="32835" y="9914"/>
                  <a:pt x="26144" y="2182"/>
                </a:cubicBezTo>
                <a:close/>
              </a:path>
            </a:pathLst>
          </a:custGeom>
          <a:pattFill prst="wdUpDiag">
            <a:fgClr>
              <a:schemeClr val="bg1">
                <a:lumMod val="65000"/>
              </a:schemeClr>
            </a:fgClr>
            <a:bgClr>
              <a:schemeClr val="bg1"/>
            </a:bgClr>
          </a:patt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95" name="Forma libre: forma 94">
            <a:extLst>
              <a:ext uri="{FF2B5EF4-FFF2-40B4-BE49-F238E27FC236}">
                <a16:creationId xmlns:a16="http://schemas.microsoft.com/office/drawing/2014/main" id="{3432938E-460B-75D3-826B-2388C3973C4C}"/>
              </a:ext>
            </a:extLst>
          </p:cNvPr>
          <p:cNvSpPr/>
          <p:nvPr/>
        </p:nvSpPr>
        <p:spPr>
          <a:xfrm>
            <a:off x="3681522" y="3898964"/>
            <a:ext cx="604010" cy="146544"/>
          </a:xfrm>
          <a:custGeom>
            <a:avLst/>
            <a:gdLst>
              <a:gd name="connsiteX0" fmla="*/ 16912 w 604010"/>
              <a:gd name="connsiteY0" fmla="*/ 0 h 90953"/>
              <a:gd name="connsiteX1" fmla="*/ 587098 w 604010"/>
              <a:gd name="connsiteY1" fmla="*/ 0 h 90953"/>
              <a:gd name="connsiteX2" fmla="*/ 604010 w 604010"/>
              <a:gd name="connsiteY2" fmla="*/ 19750 h 90953"/>
              <a:gd name="connsiteX3" fmla="*/ 302005 w 604010"/>
              <a:gd name="connsiteY3" fmla="*/ 90953 h 90953"/>
              <a:gd name="connsiteX4" fmla="*/ 0 w 604010"/>
              <a:gd name="connsiteY4" fmla="*/ 19750 h 9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010" h="90953">
                <a:moveTo>
                  <a:pt x="16912" y="0"/>
                </a:moveTo>
                <a:lnTo>
                  <a:pt x="587098" y="0"/>
                </a:lnTo>
                <a:lnTo>
                  <a:pt x="604010" y="19750"/>
                </a:lnTo>
                <a:cubicBezTo>
                  <a:pt x="604010" y="59074"/>
                  <a:pt x="468798" y="90953"/>
                  <a:pt x="302005" y="90953"/>
                </a:cubicBezTo>
                <a:cubicBezTo>
                  <a:pt x="135212" y="90953"/>
                  <a:pt x="0" y="59074"/>
                  <a:pt x="0" y="19750"/>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96" name="CuadroTexto 95">
            <a:extLst>
              <a:ext uri="{FF2B5EF4-FFF2-40B4-BE49-F238E27FC236}">
                <a16:creationId xmlns:a16="http://schemas.microsoft.com/office/drawing/2014/main" id="{CD1079E6-1E13-7668-719E-7FF45E9FAB1F}"/>
              </a:ext>
            </a:extLst>
          </p:cNvPr>
          <p:cNvSpPr txBox="1"/>
          <p:nvPr/>
        </p:nvSpPr>
        <p:spPr>
          <a:xfrm>
            <a:off x="3052415" y="3833736"/>
            <a:ext cx="711270" cy="276999"/>
          </a:xfrm>
          <a:prstGeom prst="rect">
            <a:avLst/>
          </a:prstGeom>
          <a:noFill/>
        </p:spPr>
        <p:txBody>
          <a:bodyPr wrap="square" rtlCol="0">
            <a:spAutoFit/>
          </a:bodyPr>
          <a:lstStyle/>
          <a:p>
            <a:r>
              <a:rPr lang="es-MX" sz="1200" b="1" dirty="0">
                <a:solidFill>
                  <a:srgbClr val="002060"/>
                </a:solidFill>
              </a:rPr>
              <a:t>1/4”</a:t>
            </a:r>
          </a:p>
        </p:txBody>
      </p:sp>
      <p:cxnSp>
        <p:nvCxnSpPr>
          <p:cNvPr id="97" name="Conector recto 96">
            <a:extLst>
              <a:ext uri="{FF2B5EF4-FFF2-40B4-BE49-F238E27FC236}">
                <a16:creationId xmlns:a16="http://schemas.microsoft.com/office/drawing/2014/main" id="{4B28F0E0-F641-1255-4665-725673FA8A02}"/>
              </a:ext>
            </a:extLst>
          </p:cNvPr>
          <p:cNvCxnSpPr/>
          <p:nvPr/>
        </p:nvCxnSpPr>
        <p:spPr>
          <a:xfrm>
            <a:off x="3336678" y="3883341"/>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8" name="Conector recto 97">
            <a:extLst>
              <a:ext uri="{FF2B5EF4-FFF2-40B4-BE49-F238E27FC236}">
                <a16:creationId xmlns:a16="http://schemas.microsoft.com/office/drawing/2014/main" id="{569A779B-B917-F403-0A05-3900F59CD4B3}"/>
              </a:ext>
            </a:extLst>
          </p:cNvPr>
          <p:cNvCxnSpPr/>
          <p:nvPr/>
        </p:nvCxnSpPr>
        <p:spPr>
          <a:xfrm>
            <a:off x="3336678" y="4029886"/>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9" name="Conector recto de flecha 98">
            <a:extLst>
              <a:ext uri="{FF2B5EF4-FFF2-40B4-BE49-F238E27FC236}">
                <a16:creationId xmlns:a16="http://schemas.microsoft.com/office/drawing/2014/main" id="{6BBF3567-21A9-E58B-9323-4ED20B0122BC}"/>
              </a:ext>
            </a:extLst>
          </p:cNvPr>
          <p:cNvCxnSpPr>
            <a:cxnSpLocks/>
          </p:cNvCxnSpPr>
          <p:nvPr/>
        </p:nvCxnSpPr>
        <p:spPr>
          <a:xfrm flipV="1">
            <a:off x="3495029" y="4040349"/>
            <a:ext cx="0" cy="174223"/>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ector recto de flecha 99">
            <a:extLst>
              <a:ext uri="{FF2B5EF4-FFF2-40B4-BE49-F238E27FC236}">
                <a16:creationId xmlns:a16="http://schemas.microsoft.com/office/drawing/2014/main" id="{FBACF61D-0ACC-9002-4265-62BA8DEEAF37}"/>
              </a:ext>
            </a:extLst>
          </p:cNvPr>
          <p:cNvCxnSpPr>
            <a:cxnSpLocks/>
          </p:cNvCxnSpPr>
          <p:nvPr/>
        </p:nvCxnSpPr>
        <p:spPr>
          <a:xfrm>
            <a:off x="3485698" y="3702046"/>
            <a:ext cx="0" cy="181295"/>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73070232-866E-7A17-52C7-26262F9A7570}"/>
              </a:ext>
            </a:extLst>
          </p:cNvPr>
          <p:cNvCxnSpPr/>
          <p:nvPr/>
        </p:nvCxnSpPr>
        <p:spPr>
          <a:xfrm>
            <a:off x="5078743" y="5052633"/>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177FADAD-23EE-0DAA-1CDE-95A653316352}"/>
              </a:ext>
            </a:extLst>
          </p:cNvPr>
          <p:cNvCxnSpPr/>
          <p:nvPr/>
        </p:nvCxnSpPr>
        <p:spPr>
          <a:xfrm>
            <a:off x="5103156" y="3898964"/>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3" name="Conector recto de flecha 102">
            <a:extLst>
              <a:ext uri="{FF2B5EF4-FFF2-40B4-BE49-F238E27FC236}">
                <a16:creationId xmlns:a16="http://schemas.microsoft.com/office/drawing/2014/main" id="{B06B78FD-271A-10CA-8985-D84A1A5075DC}"/>
              </a:ext>
            </a:extLst>
          </p:cNvPr>
          <p:cNvCxnSpPr>
            <a:cxnSpLocks/>
          </p:cNvCxnSpPr>
          <p:nvPr/>
        </p:nvCxnSpPr>
        <p:spPr>
          <a:xfrm>
            <a:off x="5241030" y="3940705"/>
            <a:ext cx="0" cy="1080397"/>
          </a:xfrm>
          <a:prstGeom prst="straightConnector1">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CuadroTexto 103">
            <a:extLst>
              <a:ext uri="{FF2B5EF4-FFF2-40B4-BE49-F238E27FC236}">
                <a16:creationId xmlns:a16="http://schemas.microsoft.com/office/drawing/2014/main" id="{3629D0BC-E0A7-B491-9DCC-FBA1D9B8D831}"/>
              </a:ext>
            </a:extLst>
          </p:cNvPr>
          <p:cNvSpPr txBox="1"/>
          <p:nvPr/>
        </p:nvSpPr>
        <p:spPr>
          <a:xfrm>
            <a:off x="5313947" y="4218143"/>
            <a:ext cx="538138" cy="369332"/>
          </a:xfrm>
          <a:prstGeom prst="rect">
            <a:avLst/>
          </a:prstGeom>
          <a:noFill/>
        </p:spPr>
        <p:txBody>
          <a:bodyPr wrap="square" rtlCol="0">
            <a:spAutoFit/>
          </a:bodyPr>
          <a:lstStyle/>
          <a:p>
            <a:r>
              <a:rPr lang="es-MX" dirty="0"/>
              <a:t>1”</a:t>
            </a:r>
          </a:p>
        </p:txBody>
      </p:sp>
      <mc:AlternateContent xmlns:mc="http://schemas.openxmlformats.org/markup-compatibility/2006" xmlns:a14="http://schemas.microsoft.com/office/drawing/2010/main">
        <mc:Choice Requires="a14">
          <p:sp>
            <p:nvSpPr>
              <p:cNvPr id="105" name="CuadroTexto 104">
                <a:extLst>
                  <a:ext uri="{FF2B5EF4-FFF2-40B4-BE49-F238E27FC236}">
                    <a16:creationId xmlns:a16="http://schemas.microsoft.com/office/drawing/2014/main" id="{D6A88949-EDBB-2A8D-861D-AD3D66BCCF51}"/>
                  </a:ext>
                </a:extLst>
              </p:cNvPr>
              <p:cNvSpPr txBox="1"/>
              <p:nvPr/>
            </p:nvSpPr>
            <p:spPr>
              <a:xfrm>
                <a:off x="6159392" y="4122774"/>
                <a:ext cx="2136330" cy="496931"/>
              </a:xfrm>
              <a:prstGeom prst="rect">
                <a:avLst/>
              </a:prstGeom>
              <a:noFill/>
            </p:spPr>
            <p:txBody>
              <a:bodyPr wrap="square" rtlCol="0">
                <a:spAutoFit/>
              </a:bodyPr>
              <a:lstStyle/>
              <a:p>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𝑎</m:t>
                        </m:r>
                      </m:num>
                      <m:den>
                        <m:r>
                          <a:rPr lang="es-MX" b="0" i="1" smtClean="0">
                            <a:latin typeface="Cambria Math" panose="02040503050406030204" pitchFamily="18" charset="0"/>
                          </a:rPr>
                          <m:t>𝑡</m:t>
                        </m:r>
                      </m:den>
                    </m:f>
                  </m:oMath>
                </a14:m>
                <a:r>
                  <a:rPr lang="es-MX" dirty="0"/>
                  <a:t> = </a:t>
                </a: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0.250</m:t>
                        </m:r>
                        <m:r>
                          <a:rPr lang="es-ES" b="0" i="1" smtClean="0">
                            <a:latin typeface="Cambria Math" panose="02040503050406030204" pitchFamily="18" charset="0"/>
                          </a:rPr>
                          <m:t>”</m:t>
                        </m:r>
                      </m:num>
                      <m:den>
                        <m:r>
                          <a:rPr lang="es-MX" b="0" i="1" smtClean="0">
                            <a:latin typeface="Cambria Math" panose="02040503050406030204" pitchFamily="18" charset="0"/>
                          </a:rPr>
                          <m:t>1.000</m:t>
                        </m:r>
                        <m:r>
                          <a:rPr lang="es-ES" b="0" i="1" smtClean="0">
                            <a:latin typeface="Cambria Math" panose="02040503050406030204" pitchFamily="18" charset="0"/>
                          </a:rPr>
                          <m:t>”</m:t>
                        </m:r>
                      </m:den>
                    </m:f>
                  </m:oMath>
                </a14:m>
                <a:r>
                  <a:rPr lang="es-MX" dirty="0"/>
                  <a:t>= 0.25:1 </a:t>
                </a:r>
              </a:p>
            </p:txBody>
          </p:sp>
        </mc:Choice>
        <mc:Fallback xmlns="">
          <p:sp>
            <p:nvSpPr>
              <p:cNvPr id="105" name="CuadroTexto 104">
                <a:extLst>
                  <a:ext uri="{FF2B5EF4-FFF2-40B4-BE49-F238E27FC236}">
                    <a16:creationId xmlns:a16="http://schemas.microsoft.com/office/drawing/2014/main" id="{D6A88949-EDBB-2A8D-861D-AD3D66BCCF51}"/>
                  </a:ext>
                </a:extLst>
              </p:cNvPr>
              <p:cNvSpPr txBox="1">
                <a:spLocks noRot="1" noChangeAspect="1" noMove="1" noResize="1" noEditPoints="1" noAdjustHandles="1" noChangeArrowheads="1" noChangeShapeType="1" noTextEdit="1"/>
              </p:cNvSpPr>
              <p:nvPr/>
            </p:nvSpPr>
            <p:spPr>
              <a:xfrm>
                <a:off x="6159392" y="4122774"/>
                <a:ext cx="2136330" cy="496931"/>
              </a:xfrm>
              <a:prstGeom prst="rect">
                <a:avLst/>
              </a:prstGeom>
              <a:blipFill>
                <a:blip r:embed="rId8"/>
                <a:stretch>
                  <a:fillRect b="-7317"/>
                </a:stretch>
              </a:blipFill>
            </p:spPr>
            <p:txBody>
              <a:bodyPr/>
              <a:lstStyle/>
              <a:p>
                <a:r>
                  <a:rPr lang="es-MX">
                    <a:noFill/>
                  </a:rPr>
                  <a:t> </a:t>
                </a:r>
              </a:p>
            </p:txBody>
          </p:sp>
        </mc:Fallback>
      </mc:AlternateContent>
      <p:sp>
        <p:nvSpPr>
          <p:cNvPr id="109" name="Freeform: Shape 2958">
            <a:extLst>
              <a:ext uri="{FF2B5EF4-FFF2-40B4-BE49-F238E27FC236}">
                <a16:creationId xmlns:a16="http://schemas.microsoft.com/office/drawing/2014/main" id="{F9631988-D20E-2F57-2E8B-9FFF50A21198}"/>
              </a:ext>
            </a:extLst>
          </p:cNvPr>
          <p:cNvSpPr/>
          <p:nvPr/>
        </p:nvSpPr>
        <p:spPr>
          <a:xfrm rot="10411499" flipH="1" flipV="1">
            <a:off x="681881" y="5465767"/>
            <a:ext cx="1509784" cy="651703"/>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5">
              <a:lumMod val="75000"/>
            </a:schemeClr>
          </a:solidFill>
          <a:ln w="7945" cap="flat">
            <a:noFill/>
            <a:prstDash val="solid"/>
            <a:miter/>
          </a:ln>
        </p:spPr>
        <p:txBody>
          <a:bodyPr rtlCol="0" anchor="ctr"/>
          <a:lstStyle/>
          <a:p>
            <a:pPr>
              <a:defRPr/>
            </a:pPr>
            <a:endParaRPr lang="en-US" kern="0" dirty="0">
              <a:solidFill>
                <a:prstClr val="black"/>
              </a:solidFill>
              <a:latin typeface="Arial"/>
            </a:endParaRPr>
          </a:p>
        </p:txBody>
      </p:sp>
      <p:sp>
        <p:nvSpPr>
          <p:cNvPr id="110" name="CuadroTexto 109">
            <a:extLst>
              <a:ext uri="{FF2B5EF4-FFF2-40B4-BE49-F238E27FC236}">
                <a16:creationId xmlns:a16="http://schemas.microsoft.com/office/drawing/2014/main" id="{AB04DA08-8403-5622-560B-094DD630816F}"/>
              </a:ext>
            </a:extLst>
          </p:cNvPr>
          <p:cNvSpPr txBox="1"/>
          <p:nvPr/>
        </p:nvSpPr>
        <p:spPr>
          <a:xfrm flipH="1">
            <a:off x="1001624" y="5481759"/>
            <a:ext cx="475614" cy="523220"/>
          </a:xfrm>
          <a:prstGeom prst="rect">
            <a:avLst/>
          </a:prstGeom>
          <a:noFill/>
        </p:spPr>
        <p:txBody>
          <a:bodyPr wrap="square" rtlCol="0">
            <a:spAutoFit/>
          </a:bodyPr>
          <a:lstStyle/>
          <a:p>
            <a:r>
              <a:rPr lang="es-MX" sz="2800" b="1" dirty="0"/>
              <a:t>4</a:t>
            </a:r>
          </a:p>
        </p:txBody>
      </p:sp>
      <mc:AlternateContent xmlns:mc="http://schemas.openxmlformats.org/markup-compatibility/2006" xmlns:a14="http://schemas.microsoft.com/office/drawing/2010/main">
        <mc:Choice Requires="a14">
          <p:sp>
            <p:nvSpPr>
              <p:cNvPr id="111" name="CuadroTexto 110">
                <a:extLst>
                  <a:ext uri="{FF2B5EF4-FFF2-40B4-BE49-F238E27FC236}">
                    <a16:creationId xmlns:a16="http://schemas.microsoft.com/office/drawing/2014/main" id="{684DE5F8-2C63-17AC-11D9-FB0FCED44FDE}"/>
                  </a:ext>
                </a:extLst>
              </p:cNvPr>
              <p:cNvSpPr txBox="1"/>
              <p:nvPr/>
            </p:nvSpPr>
            <p:spPr>
              <a:xfrm>
                <a:off x="1631448" y="5412196"/>
                <a:ext cx="1573646" cy="6649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𝑙𝑜𝑛𝑔</m:t>
                          </m:r>
                          <m:r>
                            <a:rPr lang="es-MX" b="0" i="1" smtClean="0">
                              <a:latin typeface="Cambria Math" panose="02040503050406030204" pitchFamily="18" charset="0"/>
                            </a:rPr>
                            <m:t>.</m:t>
                          </m:r>
                        </m:num>
                        <m:den>
                          <m:r>
                            <a:rPr lang="es-MX" b="0" i="1" smtClean="0">
                              <a:latin typeface="Cambria Math" panose="02040503050406030204" pitchFamily="18" charset="0"/>
                            </a:rPr>
                            <m:t>1/4</m:t>
                          </m:r>
                          <m:r>
                            <a:rPr lang="es-ES" b="0" i="1" smtClean="0">
                              <a:latin typeface="Cambria Math" panose="02040503050406030204" pitchFamily="18" charset="0"/>
                            </a:rPr>
                            <m:t>”</m:t>
                          </m:r>
                        </m:den>
                      </m:f>
                    </m:oMath>
                  </m:oMathPara>
                </a14:m>
                <a:endParaRPr lang="es-MX" dirty="0"/>
              </a:p>
            </p:txBody>
          </p:sp>
        </mc:Choice>
        <mc:Fallback xmlns="">
          <p:sp>
            <p:nvSpPr>
              <p:cNvPr id="111" name="CuadroTexto 110">
                <a:extLst>
                  <a:ext uri="{FF2B5EF4-FFF2-40B4-BE49-F238E27FC236}">
                    <a16:creationId xmlns:a16="http://schemas.microsoft.com/office/drawing/2014/main" id="{684DE5F8-2C63-17AC-11D9-FB0FCED44FDE}"/>
                  </a:ext>
                </a:extLst>
              </p:cNvPr>
              <p:cNvSpPr txBox="1">
                <a:spLocks noRot="1" noChangeAspect="1" noMove="1" noResize="1" noEditPoints="1" noAdjustHandles="1" noChangeArrowheads="1" noChangeShapeType="1" noTextEdit="1"/>
              </p:cNvSpPr>
              <p:nvPr/>
            </p:nvSpPr>
            <p:spPr>
              <a:xfrm>
                <a:off x="1631448" y="5412196"/>
                <a:ext cx="1573646" cy="664926"/>
              </a:xfrm>
              <a:prstGeom prst="rect">
                <a:avLst/>
              </a:prstGeom>
              <a:blipFill>
                <a:blip r:embed="rId9"/>
                <a:stretch>
                  <a:fillRect/>
                </a:stretch>
              </a:blipFill>
            </p:spPr>
            <p:txBody>
              <a:bodyPr/>
              <a:lstStyle/>
              <a:p>
                <a:r>
                  <a:rPr lang="es-MX">
                    <a:noFill/>
                  </a:rPr>
                  <a:t> </a:t>
                </a:r>
              </a:p>
            </p:txBody>
          </p:sp>
        </mc:Fallback>
      </mc:AlternateContent>
      <p:sp>
        <p:nvSpPr>
          <p:cNvPr id="112" name="Forma libre: forma 111">
            <a:extLst>
              <a:ext uri="{FF2B5EF4-FFF2-40B4-BE49-F238E27FC236}">
                <a16:creationId xmlns:a16="http://schemas.microsoft.com/office/drawing/2014/main" id="{6B34A4C2-ECE9-CABA-E79E-90EC808DA95F}"/>
              </a:ext>
            </a:extLst>
          </p:cNvPr>
          <p:cNvSpPr/>
          <p:nvPr/>
        </p:nvSpPr>
        <p:spPr>
          <a:xfrm>
            <a:off x="2973457" y="5388609"/>
            <a:ext cx="2103543" cy="1236289"/>
          </a:xfrm>
          <a:custGeom>
            <a:avLst/>
            <a:gdLst>
              <a:gd name="connsiteX0" fmla="*/ 21586 w 1734796"/>
              <a:gd name="connsiteY0" fmla="*/ 0 h 532864"/>
              <a:gd name="connsiteX1" fmla="*/ 1717256 w 1734796"/>
              <a:gd name="connsiteY1" fmla="*/ 0 h 532864"/>
              <a:gd name="connsiteX2" fmla="*/ 1708355 w 1734796"/>
              <a:gd name="connsiteY2" fmla="*/ 24835 h 532864"/>
              <a:gd name="connsiteX3" fmla="*/ 1719184 w 1734796"/>
              <a:gd name="connsiteY3" fmla="*/ 55049 h 532864"/>
              <a:gd name="connsiteX4" fmla="*/ 1734796 w 1734796"/>
              <a:gd name="connsiteY4" fmla="*/ 62523 h 532864"/>
              <a:gd name="connsiteX5" fmla="*/ 1734796 w 1734796"/>
              <a:gd name="connsiteY5" fmla="*/ 83168 h 532864"/>
              <a:gd name="connsiteX6" fmla="*/ 1719184 w 1734796"/>
              <a:gd name="connsiteY6" fmla="*/ 90642 h 532864"/>
              <a:gd name="connsiteX7" fmla="*/ 1708355 w 1734796"/>
              <a:gd name="connsiteY7" fmla="*/ 120856 h 532864"/>
              <a:gd name="connsiteX8" fmla="*/ 1719184 w 1734796"/>
              <a:gd name="connsiteY8" fmla="*/ 151070 h 532864"/>
              <a:gd name="connsiteX9" fmla="*/ 1734796 w 1734796"/>
              <a:gd name="connsiteY9" fmla="*/ 158544 h 532864"/>
              <a:gd name="connsiteX10" fmla="*/ 1734796 w 1734796"/>
              <a:gd name="connsiteY10" fmla="*/ 179189 h 532864"/>
              <a:gd name="connsiteX11" fmla="*/ 1719184 w 1734796"/>
              <a:gd name="connsiteY11" fmla="*/ 186663 h 532864"/>
              <a:gd name="connsiteX12" fmla="*/ 1708355 w 1734796"/>
              <a:gd name="connsiteY12" fmla="*/ 216877 h 532864"/>
              <a:gd name="connsiteX13" fmla="*/ 1719184 w 1734796"/>
              <a:gd name="connsiteY13" fmla="*/ 247091 h 532864"/>
              <a:gd name="connsiteX14" fmla="*/ 1734796 w 1734796"/>
              <a:gd name="connsiteY14" fmla="*/ 254565 h 532864"/>
              <a:gd name="connsiteX15" fmla="*/ 1734796 w 1734796"/>
              <a:gd name="connsiteY15" fmla="*/ 275210 h 532864"/>
              <a:gd name="connsiteX16" fmla="*/ 1719184 w 1734796"/>
              <a:gd name="connsiteY16" fmla="*/ 282684 h 532864"/>
              <a:gd name="connsiteX17" fmla="*/ 1708355 w 1734796"/>
              <a:gd name="connsiteY17" fmla="*/ 312898 h 532864"/>
              <a:gd name="connsiteX18" fmla="*/ 1719184 w 1734796"/>
              <a:gd name="connsiteY18" fmla="*/ 343112 h 532864"/>
              <a:gd name="connsiteX19" fmla="*/ 1734796 w 1734796"/>
              <a:gd name="connsiteY19" fmla="*/ 350586 h 532864"/>
              <a:gd name="connsiteX20" fmla="*/ 1734796 w 1734796"/>
              <a:gd name="connsiteY20" fmla="*/ 370102 h 532864"/>
              <a:gd name="connsiteX21" fmla="*/ 1719184 w 1734796"/>
              <a:gd name="connsiteY21" fmla="*/ 377576 h 532864"/>
              <a:gd name="connsiteX22" fmla="*/ 1708355 w 1734796"/>
              <a:gd name="connsiteY22" fmla="*/ 407790 h 532864"/>
              <a:gd name="connsiteX23" fmla="*/ 1719184 w 1734796"/>
              <a:gd name="connsiteY23" fmla="*/ 438004 h 532864"/>
              <a:gd name="connsiteX24" fmla="*/ 1734796 w 1734796"/>
              <a:gd name="connsiteY24" fmla="*/ 445478 h 532864"/>
              <a:gd name="connsiteX25" fmla="*/ 1734796 w 1734796"/>
              <a:gd name="connsiteY25" fmla="*/ 465508 h 532864"/>
              <a:gd name="connsiteX26" fmla="*/ 1719184 w 1734796"/>
              <a:gd name="connsiteY26" fmla="*/ 472982 h 532864"/>
              <a:gd name="connsiteX27" fmla="*/ 1708355 w 1734796"/>
              <a:gd name="connsiteY27" fmla="*/ 503196 h 532864"/>
              <a:gd name="connsiteX28" fmla="*/ 1718988 w 1734796"/>
              <a:gd name="connsiteY28" fmla="*/ 532864 h 532864"/>
              <a:gd name="connsiteX29" fmla="*/ 29050 w 1734796"/>
              <a:gd name="connsiteY29" fmla="*/ 532864 h 532864"/>
              <a:gd name="connsiteX30" fmla="*/ 36973 w 1734796"/>
              <a:gd name="connsiteY30" fmla="*/ 510757 h 532864"/>
              <a:gd name="connsiteX31" fmla="*/ 1 w 1734796"/>
              <a:gd name="connsiteY31" fmla="*/ 468028 h 532864"/>
              <a:gd name="connsiteX32" fmla="*/ 0 w 1734796"/>
              <a:gd name="connsiteY32" fmla="*/ 468029 h 532864"/>
              <a:gd name="connsiteX33" fmla="*/ 0 w 1734796"/>
              <a:gd name="connsiteY33" fmla="*/ 458080 h 532864"/>
              <a:gd name="connsiteX34" fmla="*/ 1 w 1734796"/>
              <a:gd name="connsiteY34" fmla="*/ 458080 h 532864"/>
              <a:gd name="connsiteX35" fmla="*/ 36973 w 1734796"/>
              <a:gd name="connsiteY35" fmla="*/ 415351 h 532864"/>
              <a:gd name="connsiteX36" fmla="*/ 1 w 1734796"/>
              <a:gd name="connsiteY36" fmla="*/ 372622 h 532864"/>
              <a:gd name="connsiteX37" fmla="*/ 0 w 1734796"/>
              <a:gd name="connsiteY37" fmla="*/ 372623 h 532864"/>
              <a:gd name="connsiteX38" fmla="*/ 0 w 1734796"/>
              <a:gd name="connsiteY38" fmla="*/ 363188 h 532864"/>
              <a:gd name="connsiteX39" fmla="*/ 1 w 1734796"/>
              <a:gd name="connsiteY39" fmla="*/ 363188 h 532864"/>
              <a:gd name="connsiteX40" fmla="*/ 36973 w 1734796"/>
              <a:gd name="connsiteY40" fmla="*/ 320459 h 532864"/>
              <a:gd name="connsiteX41" fmla="*/ 1 w 1734796"/>
              <a:gd name="connsiteY41" fmla="*/ 277730 h 532864"/>
              <a:gd name="connsiteX42" fmla="*/ 0 w 1734796"/>
              <a:gd name="connsiteY42" fmla="*/ 277731 h 532864"/>
              <a:gd name="connsiteX43" fmla="*/ 0 w 1734796"/>
              <a:gd name="connsiteY43" fmla="*/ 267167 h 532864"/>
              <a:gd name="connsiteX44" fmla="*/ 1 w 1734796"/>
              <a:gd name="connsiteY44" fmla="*/ 267167 h 532864"/>
              <a:gd name="connsiteX45" fmla="*/ 36973 w 1734796"/>
              <a:gd name="connsiteY45" fmla="*/ 224438 h 532864"/>
              <a:gd name="connsiteX46" fmla="*/ 1 w 1734796"/>
              <a:gd name="connsiteY46" fmla="*/ 181709 h 532864"/>
              <a:gd name="connsiteX47" fmla="*/ 0 w 1734796"/>
              <a:gd name="connsiteY47" fmla="*/ 181710 h 532864"/>
              <a:gd name="connsiteX48" fmla="*/ 0 w 1734796"/>
              <a:gd name="connsiteY48" fmla="*/ 171146 h 532864"/>
              <a:gd name="connsiteX49" fmla="*/ 1 w 1734796"/>
              <a:gd name="connsiteY49" fmla="*/ 171146 h 532864"/>
              <a:gd name="connsiteX50" fmla="*/ 36973 w 1734796"/>
              <a:gd name="connsiteY50" fmla="*/ 128417 h 532864"/>
              <a:gd name="connsiteX51" fmla="*/ 1 w 1734796"/>
              <a:gd name="connsiteY51" fmla="*/ 85688 h 532864"/>
              <a:gd name="connsiteX52" fmla="*/ 0 w 1734796"/>
              <a:gd name="connsiteY52" fmla="*/ 85689 h 532864"/>
              <a:gd name="connsiteX53" fmla="*/ 0 w 1734796"/>
              <a:gd name="connsiteY53" fmla="*/ 75125 h 532864"/>
              <a:gd name="connsiteX54" fmla="*/ 1 w 1734796"/>
              <a:gd name="connsiteY54" fmla="*/ 75125 h 532864"/>
              <a:gd name="connsiteX55" fmla="*/ 36973 w 1734796"/>
              <a:gd name="connsiteY55" fmla="*/ 32396 h 532864"/>
              <a:gd name="connsiteX56" fmla="*/ 26144 w 1734796"/>
              <a:gd name="connsiteY56" fmla="*/ 2182 h 53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34796" h="532864">
                <a:moveTo>
                  <a:pt x="21586" y="0"/>
                </a:moveTo>
                <a:lnTo>
                  <a:pt x="1717256" y="0"/>
                </a:lnTo>
                <a:lnTo>
                  <a:pt x="1708355" y="24835"/>
                </a:lnTo>
                <a:cubicBezTo>
                  <a:pt x="1708355" y="36635"/>
                  <a:pt x="1712494" y="47317"/>
                  <a:pt x="1719184" y="55049"/>
                </a:cubicBezTo>
                <a:lnTo>
                  <a:pt x="1734796" y="62523"/>
                </a:lnTo>
                <a:lnTo>
                  <a:pt x="1734796" y="83168"/>
                </a:lnTo>
                <a:lnTo>
                  <a:pt x="1719184" y="90642"/>
                </a:lnTo>
                <a:cubicBezTo>
                  <a:pt x="1712494" y="98374"/>
                  <a:pt x="1708355" y="109057"/>
                  <a:pt x="1708355" y="120856"/>
                </a:cubicBezTo>
                <a:cubicBezTo>
                  <a:pt x="1708355" y="132656"/>
                  <a:pt x="1712494" y="143338"/>
                  <a:pt x="1719184" y="151070"/>
                </a:cubicBezTo>
                <a:lnTo>
                  <a:pt x="1734796" y="158544"/>
                </a:lnTo>
                <a:lnTo>
                  <a:pt x="1734796" y="179189"/>
                </a:lnTo>
                <a:lnTo>
                  <a:pt x="1719184" y="186663"/>
                </a:lnTo>
                <a:cubicBezTo>
                  <a:pt x="1712494" y="194395"/>
                  <a:pt x="1708355" y="205078"/>
                  <a:pt x="1708355" y="216877"/>
                </a:cubicBezTo>
                <a:cubicBezTo>
                  <a:pt x="1708355" y="228677"/>
                  <a:pt x="1712494" y="239359"/>
                  <a:pt x="1719184" y="247091"/>
                </a:cubicBezTo>
                <a:lnTo>
                  <a:pt x="1734796" y="254565"/>
                </a:lnTo>
                <a:lnTo>
                  <a:pt x="1734796" y="275210"/>
                </a:lnTo>
                <a:lnTo>
                  <a:pt x="1719184" y="282684"/>
                </a:lnTo>
                <a:cubicBezTo>
                  <a:pt x="1712494" y="290416"/>
                  <a:pt x="1708355" y="301099"/>
                  <a:pt x="1708355" y="312898"/>
                </a:cubicBezTo>
                <a:cubicBezTo>
                  <a:pt x="1708355" y="324698"/>
                  <a:pt x="1712494" y="335380"/>
                  <a:pt x="1719184" y="343112"/>
                </a:cubicBezTo>
                <a:lnTo>
                  <a:pt x="1734796" y="350586"/>
                </a:lnTo>
                <a:lnTo>
                  <a:pt x="1734796" y="370102"/>
                </a:lnTo>
                <a:lnTo>
                  <a:pt x="1719184" y="377576"/>
                </a:lnTo>
                <a:cubicBezTo>
                  <a:pt x="1712494" y="385308"/>
                  <a:pt x="1708355" y="395991"/>
                  <a:pt x="1708355" y="407790"/>
                </a:cubicBezTo>
                <a:cubicBezTo>
                  <a:pt x="1708355" y="419590"/>
                  <a:pt x="1712494" y="430272"/>
                  <a:pt x="1719184" y="438004"/>
                </a:cubicBezTo>
                <a:lnTo>
                  <a:pt x="1734796" y="445478"/>
                </a:lnTo>
                <a:lnTo>
                  <a:pt x="1734796" y="465508"/>
                </a:lnTo>
                <a:lnTo>
                  <a:pt x="1719184" y="472982"/>
                </a:lnTo>
                <a:cubicBezTo>
                  <a:pt x="1712494" y="480714"/>
                  <a:pt x="1708355" y="491397"/>
                  <a:pt x="1708355" y="503196"/>
                </a:cubicBezTo>
                <a:lnTo>
                  <a:pt x="1718988" y="532864"/>
                </a:lnTo>
                <a:lnTo>
                  <a:pt x="29050" y="532864"/>
                </a:lnTo>
                <a:lnTo>
                  <a:pt x="36973" y="510757"/>
                </a:lnTo>
                <a:cubicBezTo>
                  <a:pt x="36973" y="487158"/>
                  <a:pt x="20420" y="468028"/>
                  <a:pt x="1" y="468028"/>
                </a:cubicBezTo>
                <a:lnTo>
                  <a:pt x="0" y="468029"/>
                </a:lnTo>
                <a:lnTo>
                  <a:pt x="0" y="458080"/>
                </a:lnTo>
                <a:lnTo>
                  <a:pt x="1" y="458080"/>
                </a:lnTo>
                <a:cubicBezTo>
                  <a:pt x="20420" y="458080"/>
                  <a:pt x="36973" y="438950"/>
                  <a:pt x="36973" y="415351"/>
                </a:cubicBezTo>
                <a:cubicBezTo>
                  <a:pt x="36973" y="391752"/>
                  <a:pt x="20420" y="372622"/>
                  <a:pt x="1" y="372622"/>
                </a:cubicBezTo>
                <a:lnTo>
                  <a:pt x="0" y="372623"/>
                </a:lnTo>
                <a:lnTo>
                  <a:pt x="0" y="363188"/>
                </a:lnTo>
                <a:lnTo>
                  <a:pt x="1" y="363188"/>
                </a:lnTo>
                <a:cubicBezTo>
                  <a:pt x="20420" y="363188"/>
                  <a:pt x="36973" y="344058"/>
                  <a:pt x="36973" y="320459"/>
                </a:cubicBezTo>
                <a:cubicBezTo>
                  <a:pt x="36973" y="296860"/>
                  <a:pt x="20420" y="277730"/>
                  <a:pt x="1" y="277730"/>
                </a:cubicBezTo>
                <a:lnTo>
                  <a:pt x="0" y="277731"/>
                </a:lnTo>
                <a:lnTo>
                  <a:pt x="0" y="267167"/>
                </a:lnTo>
                <a:lnTo>
                  <a:pt x="1" y="267167"/>
                </a:lnTo>
                <a:cubicBezTo>
                  <a:pt x="20420" y="267167"/>
                  <a:pt x="36973" y="248037"/>
                  <a:pt x="36973" y="224438"/>
                </a:cubicBezTo>
                <a:cubicBezTo>
                  <a:pt x="36973" y="200839"/>
                  <a:pt x="20420" y="181709"/>
                  <a:pt x="1" y="181709"/>
                </a:cubicBezTo>
                <a:lnTo>
                  <a:pt x="0" y="181710"/>
                </a:lnTo>
                <a:lnTo>
                  <a:pt x="0" y="171146"/>
                </a:lnTo>
                <a:lnTo>
                  <a:pt x="1" y="171146"/>
                </a:lnTo>
                <a:cubicBezTo>
                  <a:pt x="20420" y="171146"/>
                  <a:pt x="36973" y="152016"/>
                  <a:pt x="36973" y="128417"/>
                </a:cubicBezTo>
                <a:cubicBezTo>
                  <a:pt x="36973" y="104818"/>
                  <a:pt x="20420" y="85688"/>
                  <a:pt x="1" y="85688"/>
                </a:cubicBezTo>
                <a:lnTo>
                  <a:pt x="0" y="85689"/>
                </a:lnTo>
                <a:lnTo>
                  <a:pt x="0" y="75125"/>
                </a:lnTo>
                <a:lnTo>
                  <a:pt x="1" y="75125"/>
                </a:lnTo>
                <a:cubicBezTo>
                  <a:pt x="20420" y="75125"/>
                  <a:pt x="36973" y="55995"/>
                  <a:pt x="36973" y="32396"/>
                </a:cubicBezTo>
                <a:cubicBezTo>
                  <a:pt x="36973" y="20597"/>
                  <a:pt x="32835" y="9914"/>
                  <a:pt x="26144" y="2182"/>
                </a:cubicBezTo>
                <a:close/>
              </a:path>
            </a:pathLst>
          </a:custGeom>
          <a:pattFill prst="wdUpDiag">
            <a:fgClr>
              <a:schemeClr val="bg1">
                <a:lumMod val="65000"/>
              </a:schemeClr>
            </a:fgClr>
            <a:bgClr>
              <a:schemeClr val="bg1"/>
            </a:bgClr>
          </a:patt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113" name="Forma libre: forma 112">
            <a:extLst>
              <a:ext uri="{FF2B5EF4-FFF2-40B4-BE49-F238E27FC236}">
                <a16:creationId xmlns:a16="http://schemas.microsoft.com/office/drawing/2014/main" id="{27BB0E0E-D7F0-2AF3-3558-0C0242B774B4}"/>
              </a:ext>
            </a:extLst>
          </p:cNvPr>
          <p:cNvSpPr/>
          <p:nvPr/>
        </p:nvSpPr>
        <p:spPr>
          <a:xfrm>
            <a:off x="3721330" y="5388611"/>
            <a:ext cx="604010" cy="146544"/>
          </a:xfrm>
          <a:custGeom>
            <a:avLst/>
            <a:gdLst>
              <a:gd name="connsiteX0" fmla="*/ 16912 w 604010"/>
              <a:gd name="connsiteY0" fmla="*/ 0 h 90953"/>
              <a:gd name="connsiteX1" fmla="*/ 587098 w 604010"/>
              <a:gd name="connsiteY1" fmla="*/ 0 h 90953"/>
              <a:gd name="connsiteX2" fmla="*/ 604010 w 604010"/>
              <a:gd name="connsiteY2" fmla="*/ 19750 h 90953"/>
              <a:gd name="connsiteX3" fmla="*/ 302005 w 604010"/>
              <a:gd name="connsiteY3" fmla="*/ 90953 h 90953"/>
              <a:gd name="connsiteX4" fmla="*/ 0 w 604010"/>
              <a:gd name="connsiteY4" fmla="*/ 19750 h 9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010" h="90953">
                <a:moveTo>
                  <a:pt x="16912" y="0"/>
                </a:moveTo>
                <a:lnTo>
                  <a:pt x="587098" y="0"/>
                </a:lnTo>
                <a:lnTo>
                  <a:pt x="604010" y="19750"/>
                </a:lnTo>
                <a:cubicBezTo>
                  <a:pt x="604010" y="59074"/>
                  <a:pt x="468798" y="90953"/>
                  <a:pt x="302005" y="90953"/>
                </a:cubicBezTo>
                <a:cubicBezTo>
                  <a:pt x="135212" y="90953"/>
                  <a:pt x="0" y="59074"/>
                  <a:pt x="0" y="19750"/>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114" name="CuadroTexto 113">
            <a:extLst>
              <a:ext uri="{FF2B5EF4-FFF2-40B4-BE49-F238E27FC236}">
                <a16:creationId xmlns:a16="http://schemas.microsoft.com/office/drawing/2014/main" id="{6B215C38-7528-D7B5-0506-D55F2874BE92}"/>
              </a:ext>
            </a:extLst>
          </p:cNvPr>
          <p:cNvSpPr txBox="1"/>
          <p:nvPr/>
        </p:nvSpPr>
        <p:spPr>
          <a:xfrm>
            <a:off x="3092223" y="5323383"/>
            <a:ext cx="711270" cy="276999"/>
          </a:xfrm>
          <a:prstGeom prst="rect">
            <a:avLst/>
          </a:prstGeom>
          <a:noFill/>
        </p:spPr>
        <p:txBody>
          <a:bodyPr wrap="square" rtlCol="0">
            <a:spAutoFit/>
          </a:bodyPr>
          <a:lstStyle/>
          <a:p>
            <a:r>
              <a:rPr lang="es-MX" sz="1200" b="1" dirty="0">
                <a:solidFill>
                  <a:srgbClr val="002060"/>
                </a:solidFill>
              </a:rPr>
              <a:t>1/4”</a:t>
            </a:r>
          </a:p>
        </p:txBody>
      </p:sp>
      <p:cxnSp>
        <p:nvCxnSpPr>
          <p:cNvPr id="115" name="Conector recto 114">
            <a:extLst>
              <a:ext uri="{FF2B5EF4-FFF2-40B4-BE49-F238E27FC236}">
                <a16:creationId xmlns:a16="http://schemas.microsoft.com/office/drawing/2014/main" id="{5F1D50A0-4A1A-A009-43AD-89B8356E7F3F}"/>
              </a:ext>
            </a:extLst>
          </p:cNvPr>
          <p:cNvCxnSpPr/>
          <p:nvPr/>
        </p:nvCxnSpPr>
        <p:spPr>
          <a:xfrm>
            <a:off x="3376486" y="5372988"/>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6" name="Conector recto 115">
            <a:extLst>
              <a:ext uri="{FF2B5EF4-FFF2-40B4-BE49-F238E27FC236}">
                <a16:creationId xmlns:a16="http://schemas.microsoft.com/office/drawing/2014/main" id="{D79825C6-2625-E55C-914B-295DBB440B0D}"/>
              </a:ext>
            </a:extLst>
          </p:cNvPr>
          <p:cNvCxnSpPr/>
          <p:nvPr/>
        </p:nvCxnSpPr>
        <p:spPr>
          <a:xfrm>
            <a:off x="3376486" y="5519533"/>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7" name="Conector recto de flecha 116">
            <a:extLst>
              <a:ext uri="{FF2B5EF4-FFF2-40B4-BE49-F238E27FC236}">
                <a16:creationId xmlns:a16="http://schemas.microsoft.com/office/drawing/2014/main" id="{F6EBAE50-9672-D687-F487-D93B022699D8}"/>
              </a:ext>
            </a:extLst>
          </p:cNvPr>
          <p:cNvCxnSpPr>
            <a:cxnSpLocks/>
          </p:cNvCxnSpPr>
          <p:nvPr/>
        </p:nvCxnSpPr>
        <p:spPr>
          <a:xfrm flipV="1">
            <a:off x="3534837" y="5529996"/>
            <a:ext cx="0" cy="174223"/>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onector recto de flecha 117">
            <a:extLst>
              <a:ext uri="{FF2B5EF4-FFF2-40B4-BE49-F238E27FC236}">
                <a16:creationId xmlns:a16="http://schemas.microsoft.com/office/drawing/2014/main" id="{3439D895-9897-8E63-F6BE-9651770A2196}"/>
              </a:ext>
            </a:extLst>
          </p:cNvPr>
          <p:cNvCxnSpPr>
            <a:cxnSpLocks/>
          </p:cNvCxnSpPr>
          <p:nvPr/>
        </p:nvCxnSpPr>
        <p:spPr>
          <a:xfrm>
            <a:off x="3525506" y="5191693"/>
            <a:ext cx="0" cy="181295"/>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Conector recto 118">
            <a:extLst>
              <a:ext uri="{FF2B5EF4-FFF2-40B4-BE49-F238E27FC236}">
                <a16:creationId xmlns:a16="http://schemas.microsoft.com/office/drawing/2014/main" id="{DB42AD35-5214-F3EE-D5CC-A440685F7366}"/>
              </a:ext>
            </a:extLst>
          </p:cNvPr>
          <p:cNvCxnSpPr/>
          <p:nvPr/>
        </p:nvCxnSpPr>
        <p:spPr>
          <a:xfrm>
            <a:off x="5129993" y="6611277"/>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0" name="Conector recto 119">
            <a:extLst>
              <a:ext uri="{FF2B5EF4-FFF2-40B4-BE49-F238E27FC236}">
                <a16:creationId xmlns:a16="http://schemas.microsoft.com/office/drawing/2014/main" id="{2C4D38CE-9A30-201B-CD1A-AB5E88F8ADF5}"/>
              </a:ext>
            </a:extLst>
          </p:cNvPr>
          <p:cNvCxnSpPr/>
          <p:nvPr/>
        </p:nvCxnSpPr>
        <p:spPr>
          <a:xfrm>
            <a:off x="5142964" y="5388611"/>
            <a:ext cx="27574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1" name="Conector recto de flecha 120">
            <a:extLst>
              <a:ext uri="{FF2B5EF4-FFF2-40B4-BE49-F238E27FC236}">
                <a16:creationId xmlns:a16="http://schemas.microsoft.com/office/drawing/2014/main" id="{C019128E-39A5-6E6D-5992-BA6BD6A6E81D}"/>
              </a:ext>
            </a:extLst>
          </p:cNvPr>
          <p:cNvCxnSpPr>
            <a:cxnSpLocks/>
          </p:cNvCxnSpPr>
          <p:nvPr/>
        </p:nvCxnSpPr>
        <p:spPr>
          <a:xfrm>
            <a:off x="5280838" y="5430352"/>
            <a:ext cx="14159" cy="1180925"/>
          </a:xfrm>
          <a:prstGeom prst="straightConnector1">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2" name="CuadroTexto 121">
            <a:extLst>
              <a:ext uri="{FF2B5EF4-FFF2-40B4-BE49-F238E27FC236}">
                <a16:creationId xmlns:a16="http://schemas.microsoft.com/office/drawing/2014/main" id="{8D131C25-76FC-71D5-33B8-D4537692300A}"/>
              </a:ext>
            </a:extLst>
          </p:cNvPr>
          <p:cNvSpPr txBox="1"/>
          <p:nvPr/>
        </p:nvSpPr>
        <p:spPr>
          <a:xfrm>
            <a:off x="5178475" y="5768400"/>
            <a:ext cx="589704" cy="400110"/>
          </a:xfrm>
          <a:prstGeom prst="rect">
            <a:avLst/>
          </a:prstGeom>
          <a:noFill/>
        </p:spPr>
        <p:txBody>
          <a:bodyPr wrap="square" rtlCol="0">
            <a:spAutoFit/>
          </a:bodyPr>
          <a:lstStyle/>
          <a:p>
            <a:r>
              <a:rPr lang="es-MX" sz="2000" b="1" dirty="0"/>
              <a:t>   t</a:t>
            </a:r>
          </a:p>
        </p:txBody>
      </p:sp>
      <mc:AlternateContent xmlns:mc="http://schemas.openxmlformats.org/markup-compatibility/2006" xmlns:a14="http://schemas.microsoft.com/office/drawing/2010/main">
        <mc:Choice Requires="a14">
          <p:sp>
            <p:nvSpPr>
              <p:cNvPr id="123" name="CuadroTexto 122">
                <a:extLst>
                  <a:ext uri="{FF2B5EF4-FFF2-40B4-BE49-F238E27FC236}">
                    <a16:creationId xmlns:a16="http://schemas.microsoft.com/office/drawing/2014/main" id="{3B43D1EF-7B0F-299A-435A-C4C449A2DE9C}"/>
                  </a:ext>
                </a:extLst>
              </p:cNvPr>
              <p:cNvSpPr txBox="1"/>
              <p:nvPr/>
            </p:nvSpPr>
            <p:spPr>
              <a:xfrm>
                <a:off x="6075485" y="5214533"/>
                <a:ext cx="2415317" cy="495200"/>
              </a:xfrm>
              <a:prstGeom prst="rect">
                <a:avLst/>
              </a:prstGeom>
              <a:noFill/>
            </p:spPr>
            <p:txBody>
              <a:bodyPr wrap="square" rtlCol="0">
                <a:spAutoFit/>
              </a:bodyPr>
              <a:lstStyle/>
              <a:p>
                <a:r>
                  <a:rPr lang="es-MX" dirty="0"/>
                  <a:t>a)  </a:t>
                </a: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𝑎</m:t>
                        </m:r>
                      </m:num>
                      <m:den>
                        <m:r>
                          <a:rPr lang="es-MX" b="0" i="1" smtClean="0">
                            <a:latin typeface="Cambria Math" panose="02040503050406030204" pitchFamily="18" charset="0"/>
                          </a:rPr>
                          <m:t>𝑡</m:t>
                        </m:r>
                      </m:den>
                    </m:f>
                  </m:oMath>
                </a14:m>
                <a:r>
                  <a:rPr lang="es-MX" dirty="0"/>
                  <a:t> = </a:t>
                </a: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0.250</m:t>
                        </m:r>
                        <m:r>
                          <a:rPr lang="es-ES" b="0" i="1" smtClean="0">
                            <a:latin typeface="Cambria Math" panose="02040503050406030204" pitchFamily="18" charset="0"/>
                          </a:rPr>
                          <m:t>”</m:t>
                        </m:r>
                      </m:num>
                      <m:den>
                        <m:r>
                          <a:rPr lang="es-MX" b="0" i="1" smtClean="0">
                            <a:latin typeface="Cambria Math" panose="02040503050406030204" pitchFamily="18" charset="0"/>
                          </a:rPr>
                          <m:t>2"</m:t>
                        </m:r>
                      </m:den>
                    </m:f>
                  </m:oMath>
                </a14:m>
                <a:r>
                  <a:rPr lang="es-MX" dirty="0"/>
                  <a:t> = 0.125:1 </a:t>
                </a:r>
              </a:p>
            </p:txBody>
          </p:sp>
        </mc:Choice>
        <mc:Fallback xmlns="">
          <p:sp>
            <p:nvSpPr>
              <p:cNvPr id="123" name="CuadroTexto 122">
                <a:extLst>
                  <a:ext uri="{FF2B5EF4-FFF2-40B4-BE49-F238E27FC236}">
                    <a16:creationId xmlns:a16="http://schemas.microsoft.com/office/drawing/2014/main" id="{3B43D1EF-7B0F-299A-435A-C4C449A2DE9C}"/>
                  </a:ext>
                </a:extLst>
              </p:cNvPr>
              <p:cNvSpPr txBox="1">
                <a:spLocks noRot="1" noChangeAspect="1" noMove="1" noResize="1" noEditPoints="1" noAdjustHandles="1" noChangeArrowheads="1" noChangeShapeType="1" noTextEdit="1"/>
              </p:cNvSpPr>
              <p:nvPr/>
            </p:nvSpPr>
            <p:spPr>
              <a:xfrm>
                <a:off x="6075485" y="5214533"/>
                <a:ext cx="2415317" cy="495200"/>
              </a:xfrm>
              <a:prstGeom prst="rect">
                <a:avLst/>
              </a:prstGeom>
              <a:blipFill>
                <a:blip r:embed="rId10"/>
                <a:stretch>
                  <a:fillRect l="-2273" b="-609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5" name="CuadroTexto 124">
                <a:extLst>
                  <a:ext uri="{FF2B5EF4-FFF2-40B4-BE49-F238E27FC236}">
                    <a16:creationId xmlns:a16="http://schemas.microsoft.com/office/drawing/2014/main" id="{918203AB-EEC4-1698-784D-5821E7600DC5}"/>
                  </a:ext>
                </a:extLst>
              </p:cNvPr>
              <p:cNvSpPr txBox="1"/>
              <p:nvPr/>
            </p:nvSpPr>
            <p:spPr>
              <a:xfrm>
                <a:off x="6075485" y="5704219"/>
                <a:ext cx="2401157" cy="496611"/>
              </a:xfrm>
              <a:prstGeom prst="rect">
                <a:avLst/>
              </a:prstGeom>
              <a:noFill/>
            </p:spPr>
            <p:txBody>
              <a:bodyPr wrap="square" rtlCol="0">
                <a:spAutoFit/>
              </a:bodyPr>
              <a:lstStyle/>
              <a:p>
                <a:r>
                  <a:rPr lang="es-MX" dirty="0"/>
                  <a:t>b)     = </a:t>
                </a: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0.250</m:t>
                        </m:r>
                        <m:r>
                          <a:rPr lang="es-ES" b="0" i="1" smtClean="0">
                            <a:latin typeface="Cambria Math" panose="02040503050406030204" pitchFamily="18" charset="0"/>
                          </a:rPr>
                          <m:t>”</m:t>
                        </m:r>
                      </m:num>
                      <m:den>
                        <m:r>
                          <a:rPr lang="es-MX" b="0" i="1" smtClean="0">
                            <a:latin typeface="Cambria Math" panose="02040503050406030204" pitchFamily="18" charset="0"/>
                          </a:rPr>
                          <m:t>3"</m:t>
                        </m:r>
                      </m:den>
                    </m:f>
                  </m:oMath>
                </a14:m>
                <a:r>
                  <a:rPr lang="es-MX" dirty="0"/>
                  <a:t> = 0.08:1 </a:t>
                </a:r>
              </a:p>
            </p:txBody>
          </p:sp>
        </mc:Choice>
        <mc:Fallback xmlns="">
          <p:sp>
            <p:nvSpPr>
              <p:cNvPr id="125" name="CuadroTexto 124">
                <a:extLst>
                  <a:ext uri="{FF2B5EF4-FFF2-40B4-BE49-F238E27FC236}">
                    <a16:creationId xmlns:a16="http://schemas.microsoft.com/office/drawing/2014/main" id="{918203AB-EEC4-1698-784D-5821E7600DC5}"/>
                  </a:ext>
                </a:extLst>
              </p:cNvPr>
              <p:cNvSpPr txBox="1">
                <a:spLocks noRot="1" noChangeAspect="1" noMove="1" noResize="1" noEditPoints="1" noAdjustHandles="1" noChangeArrowheads="1" noChangeShapeType="1" noTextEdit="1"/>
              </p:cNvSpPr>
              <p:nvPr/>
            </p:nvSpPr>
            <p:spPr>
              <a:xfrm>
                <a:off x="6075485" y="5704219"/>
                <a:ext cx="2401157" cy="496611"/>
              </a:xfrm>
              <a:prstGeom prst="rect">
                <a:avLst/>
              </a:prstGeom>
              <a:blipFill>
                <a:blip r:embed="rId11"/>
                <a:stretch>
                  <a:fillRect l="-2284" b="-864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6" name="CuadroTexto 125">
                <a:extLst>
                  <a:ext uri="{FF2B5EF4-FFF2-40B4-BE49-F238E27FC236}">
                    <a16:creationId xmlns:a16="http://schemas.microsoft.com/office/drawing/2014/main" id="{1DC1F147-67CB-33E1-F0E1-0F42FC0B42FA}"/>
                  </a:ext>
                </a:extLst>
              </p:cNvPr>
              <p:cNvSpPr txBox="1"/>
              <p:nvPr/>
            </p:nvSpPr>
            <p:spPr>
              <a:xfrm>
                <a:off x="6075486" y="6192173"/>
                <a:ext cx="2220236" cy="495200"/>
              </a:xfrm>
              <a:prstGeom prst="rect">
                <a:avLst/>
              </a:prstGeom>
              <a:noFill/>
            </p:spPr>
            <p:txBody>
              <a:bodyPr wrap="square" rtlCol="0">
                <a:spAutoFit/>
              </a:bodyPr>
              <a:lstStyle/>
              <a:p>
                <a:r>
                  <a:rPr lang="es-MX" dirty="0"/>
                  <a:t>c)      = </a:t>
                </a: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0.250</m:t>
                        </m:r>
                        <m:r>
                          <a:rPr lang="es-ES" b="0" i="1" smtClean="0">
                            <a:latin typeface="Cambria Math" panose="02040503050406030204" pitchFamily="18" charset="0"/>
                          </a:rPr>
                          <m:t>”</m:t>
                        </m:r>
                      </m:num>
                      <m:den>
                        <m:r>
                          <a:rPr lang="es-MX" b="0" i="1" smtClean="0">
                            <a:latin typeface="Cambria Math" panose="02040503050406030204" pitchFamily="18" charset="0"/>
                          </a:rPr>
                          <m:t>4"</m:t>
                        </m:r>
                      </m:den>
                    </m:f>
                  </m:oMath>
                </a14:m>
                <a:r>
                  <a:rPr lang="es-MX" dirty="0"/>
                  <a:t> = 0.06:1 </a:t>
                </a:r>
              </a:p>
            </p:txBody>
          </p:sp>
        </mc:Choice>
        <mc:Fallback xmlns="">
          <p:sp>
            <p:nvSpPr>
              <p:cNvPr id="126" name="CuadroTexto 125">
                <a:extLst>
                  <a:ext uri="{FF2B5EF4-FFF2-40B4-BE49-F238E27FC236}">
                    <a16:creationId xmlns:a16="http://schemas.microsoft.com/office/drawing/2014/main" id="{1DC1F147-67CB-33E1-F0E1-0F42FC0B42FA}"/>
                  </a:ext>
                </a:extLst>
              </p:cNvPr>
              <p:cNvSpPr txBox="1">
                <a:spLocks noRot="1" noChangeAspect="1" noMove="1" noResize="1" noEditPoints="1" noAdjustHandles="1" noChangeArrowheads="1" noChangeShapeType="1" noTextEdit="1"/>
              </p:cNvSpPr>
              <p:nvPr/>
            </p:nvSpPr>
            <p:spPr>
              <a:xfrm>
                <a:off x="6075486" y="6192173"/>
                <a:ext cx="2220236" cy="495200"/>
              </a:xfrm>
              <a:prstGeom prst="rect">
                <a:avLst/>
              </a:prstGeom>
              <a:blipFill>
                <a:blip r:embed="rId12"/>
                <a:stretch>
                  <a:fillRect l="-2473" b="-8642"/>
                </a:stretch>
              </a:blipFill>
            </p:spPr>
            <p:txBody>
              <a:bodyPr/>
              <a:lstStyle/>
              <a:p>
                <a:r>
                  <a:rPr lang="es-MX">
                    <a:noFill/>
                  </a:rPr>
                  <a:t> </a:t>
                </a:r>
              </a:p>
            </p:txBody>
          </p:sp>
        </mc:Fallback>
      </mc:AlternateContent>
      <p:sp>
        <p:nvSpPr>
          <p:cNvPr id="2" name="CuadroTexto 1">
            <a:extLst>
              <a:ext uri="{FF2B5EF4-FFF2-40B4-BE49-F238E27FC236}">
                <a16:creationId xmlns:a16="http://schemas.microsoft.com/office/drawing/2014/main" id="{7A9C5325-E6DC-CBA2-4CBD-9E8515234760}"/>
              </a:ext>
            </a:extLst>
          </p:cNvPr>
          <p:cNvSpPr txBox="1"/>
          <p:nvPr/>
        </p:nvSpPr>
        <p:spPr>
          <a:xfrm rot="10800000" flipV="1">
            <a:off x="8327486" y="1897411"/>
            <a:ext cx="3678976" cy="3477875"/>
          </a:xfrm>
          <a:prstGeom prst="rect">
            <a:avLst/>
          </a:prstGeom>
          <a:noFill/>
        </p:spPr>
        <p:txBody>
          <a:bodyPr wrap="square">
            <a:spAutoFit/>
          </a:bodyPr>
          <a:lstStyle/>
          <a:p>
            <a:pPr algn="just">
              <a:tabLst>
                <a:tab pos="719138" algn="l"/>
              </a:tabLst>
              <a:defRPr/>
            </a:pPr>
            <a:r>
              <a:rPr lang="es-MX" sz="2400" b="1" dirty="0">
                <a:solidFill>
                  <a:schemeClr val="tx1">
                    <a:lumMod val="85000"/>
                    <a:lumOff val="15000"/>
                  </a:schemeClr>
                </a:solidFill>
                <a:latin typeface="Arial"/>
                <a:ea typeface="Arial Unicode MS"/>
                <a:cs typeface="Arial" pitchFamily="34" charset="0"/>
              </a:rPr>
              <a:t>II-1434.2 Para fallas superficiales: </a:t>
            </a:r>
            <a:r>
              <a:rPr lang="es-MX" sz="2400" dirty="0">
                <a:solidFill>
                  <a:schemeClr val="tx1">
                    <a:lumMod val="85000"/>
                    <a:lumOff val="15000"/>
                  </a:schemeClr>
                </a:solidFill>
                <a:latin typeface="Arial"/>
                <a:ea typeface="Arial Unicode MS"/>
                <a:cs typeface="Arial" pitchFamily="34" charset="0"/>
              </a:rPr>
              <a:t>longitud de falla de ¼ pulg (6 mm), en blocks que tengan espesor </a:t>
            </a:r>
            <a:r>
              <a:rPr lang="es-MX" sz="2400" b="1" dirty="0">
                <a:solidFill>
                  <a:schemeClr val="tx1">
                    <a:lumMod val="85000"/>
                    <a:lumOff val="15000"/>
                  </a:schemeClr>
                </a:solidFill>
                <a:latin typeface="Arial"/>
                <a:ea typeface="Arial Unicode MS"/>
                <a:cs typeface="Arial" pitchFamily="34" charset="0"/>
              </a:rPr>
              <a:t>t</a:t>
            </a:r>
            <a:r>
              <a:rPr lang="es-MX" sz="2400" dirty="0">
                <a:solidFill>
                  <a:schemeClr val="tx1">
                    <a:lumMod val="85000"/>
                    <a:lumOff val="15000"/>
                  </a:schemeClr>
                </a:solidFill>
                <a:latin typeface="Arial"/>
                <a:ea typeface="Arial Unicode MS"/>
                <a:cs typeface="Arial" pitchFamily="34" charset="0"/>
              </a:rPr>
              <a:t> </a:t>
            </a:r>
            <a:r>
              <a:rPr lang="es-MX" sz="2400" u="sng" dirty="0">
                <a:solidFill>
                  <a:schemeClr val="tx1">
                    <a:lumMod val="85000"/>
                    <a:lumOff val="15000"/>
                  </a:schemeClr>
                </a:solidFill>
                <a:latin typeface="Arial"/>
                <a:ea typeface="Arial Unicode MS"/>
                <a:cs typeface="Arial" pitchFamily="34" charset="0"/>
              </a:rPr>
              <a:t>&lt;</a:t>
            </a:r>
            <a:r>
              <a:rPr lang="es-MX" sz="2400" dirty="0">
                <a:solidFill>
                  <a:schemeClr val="tx1">
                    <a:lumMod val="85000"/>
                    <a:lumOff val="15000"/>
                  </a:schemeClr>
                </a:solidFill>
                <a:latin typeface="Arial"/>
                <a:ea typeface="Arial Unicode MS"/>
                <a:cs typeface="Arial" pitchFamily="34" charset="0"/>
              </a:rPr>
              <a:t> 4 pulg (100 mm) con una </a:t>
            </a:r>
            <a:r>
              <a:rPr lang="es-MX" sz="2400" u="sng" dirty="0">
                <a:solidFill>
                  <a:schemeClr val="tx1">
                    <a:lumMod val="85000"/>
                    <a:lumOff val="15000"/>
                  </a:schemeClr>
                </a:solidFill>
                <a:latin typeface="Arial"/>
                <a:ea typeface="Arial Unicode MS"/>
                <a:cs typeface="Arial" pitchFamily="34" charset="0"/>
              </a:rPr>
              <a:t>altura de la falla no mayor al 25%</a:t>
            </a:r>
            <a:r>
              <a:rPr lang="es-MX" sz="2800" b="1" u="sng" dirty="0">
                <a:solidFill>
                  <a:schemeClr val="tx1">
                    <a:lumMod val="85000"/>
                    <a:lumOff val="15000"/>
                  </a:schemeClr>
                </a:solidFill>
                <a:latin typeface="Arial"/>
                <a:ea typeface="Arial Unicode MS"/>
                <a:cs typeface="Arial" pitchFamily="34" charset="0"/>
              </a:rPr>
              <a:t>t</a:t>
            </a:r>
            <a:r>
              <a:rPr lang="es-MX" sz="2400" b="1" u="sng" dirty="0">
                <a:solidFill>
                  <a:schemeClr val="tx1">
                    <a:lumMod val="85000"/>
                    <a:lumOff val="15000"/>
                  </a:schemeClr>
                </a:solidFill>
                <a:latin typeface="Arial"/>
                <a:ea typeface="Arial Unicode MS"/>
                <a:cs typeface="Arial" pitchFamily="34" charset="0"/>
              </a:rPr>
              <a:t> </a:t>
            </a:r>
            <a:r>
              <a:rPr lang="es-MX" sz="2400" u="sng" dirty="0">
                <a:solidFill>
                  <a:schemeClr val="tx1">
                    <a:lumMod val="85000"/>
                    <a:lumOff val="15000"/>
                  </a:schemeClr>
                </a:solidFill>
                <a:latin typeface="Arial"/>
                <a:ea typeface="Arial Unicode MS"/>
                <a:cs typeface="Arial" pitchFamily="34" charset="0"/>
              </a:rPr>
              <a:t>o ¼ pulg (6 mm), la que sea menor. </a:t>
            </a:r>
            <a:endParaRPr lang="es-MX" sz="2400" dirty="0">
              <a:solidFill>
                <a:schemeClr val="tx1">
                  <a:lumMod val="85000"/>
                  <a:lumOff val="15000"/>
                </a:schemeClr>
              </a:solidFill>
              <a:latin typeface="Arial"/>
              <a:ea typeface="Arial Unicode MS"/>
              <a:cs typeface="Arial" pitchFamily="34" charset="0"/>
            </a:endParaRPr>
          </a:p>
        </p:txBody>
      </p:sp>
    </p:spTree>
    <p:extLst>
      <p:ext uri="{BB962C8B-B14F-4D97-AF65-F5344CB8AC3E}">
        <p14:creationId xmlns:p14="http://schemas.microsoft.com/office/powerpoint/2010/main" val="11751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2000"/>
                                        <p:tgtEl>
                                          <p:spTgt spid="28"/>
                                        </p:tgtEl>
                                      </p:cBhvr>
                                    </p:animEffect>
                                  </p:childTnLst>
                                </p:cTn>
                              </p:par>
                              <p:par>
                                <p:cTn id="23" presetID="6"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circle(in)">
                                      <p:cBhvr>
                                        <p:cTn id="25" dur="2000"/>
                                        <p:tgtEl>
                                          <p:spTgt spid="31"/>
                                        </p:tgtEl>
                                      </p:cBhvr>
                                    </p:animEffect>
                                  </p:childTnLst>
                                </p:cTn>
                              </p:par>
                              <p:par>
                                <p:cTn id="26" presetID="6" presetClass="entr" presetSubtype="16"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circle(in)">
                                      <p:cBhvr>
                                        <p:cTn id="28" dur="2000"/>
                                        <p:tgtEl>
                                          <p:spTgt spid="33"/>
                                        </p:tgtEl>
                                      </p:cBhvr>
                                    </p:animEffect>
                                  </p:childTnLst>
                                </p:cTn>
                              </p:par>
                              <p:par>
                                <p:cTn id="29" presetID="6" presetClass="entr" presetSubtype="16"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circle(in)">
                                      <p:cBhvr>
                                        <p:cTn id="31" dur="2000"/>
                                        <p:tgtEl>
                                          <p:spTgt spid="3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2000"/>
                                        <p:tgtEl>
                                          <p:spTgt spid="36"/>
                                        </p:tgtEl>
                                      </p:cBhvr>
                                    </p:animEffect>
                                  </p:childTnLst>
                                </p:cTn>
                              </p:par>
                              <p:par>
                                <p:cTn id="35" presetID="6" presetClass="entr" presetSubtype="16"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par>
                                <p:cTn id="38" presetID="6" presetClass="entr" presetSubtype="16"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ircle(in)">
                                      <p:cBhvr>
                                        <p:cTn id="40" dur="2000"/>
                                        <p:tgtEl>
                                          <p:spTgt spid="39"/>
                                        </p:tgtEl>
                                      </p:cBhvr>
                                    </p:animEffect>
                                  </p:childTnLst>
                                </p:cTn>
                              </p:par>
                              <p:par>
                                <p:cTn id="41" presetID="6" presetClass="entr" presetSubtype="16"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par>
                                <p:cTn id="44" presetID="6" presetClass="entr" presetSubtype="16"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circle(in)">
                                      <p:cBhvr>
                                        <p:cTn id="46" dur="2000"/>
                                        <p:tgtEl>
                                          <p:spTgt spid="4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circle(in)">
                                      <p:cBhvr>
                                        <p:cTn id="49" dur="2000"/>
                                        <p:tgtEl>
                                          <p:spTgt spid="4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circle(in)">
                                      <p:cBhvr>
                                        <p:cTn id="52" dur="2000"/>
                                        <p:tgtEl>
                                          <p:spTgt spid="48"/>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circle(in)">
                                      <p:cBhvr>
                                        <p:cTn id="55" dur="2000"/>
                                        <p:tgtEl>
                                          <p:spTgt spid="49"/>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circle(in)">
                                      <p:cBhvr>
                                        <p:cTn id="58" dur="2000"/>
                                        <p:tgtEl>
                                          <p:spTgt spid="50"/>
                                        </p:tgtEl>
                                      </p:cBhvr>
                                    </p:animEffect>
                                  </p:childTnLst>
                                </p:cTn>
                              </p:par>
                              <p:par>
                                <p:cTn id="59" presetID="6" presetClass="entr" presetSubtype="16"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circle(in)">
                                      <p:cBhvr>
                                        <p:cTn id="61" dur="2000"/>
                                        <p:tgtEl>
                                          <p:spTgt spid="51"/>
                                        </p:tgtEl>
                                      </p:cBhvr>
                                    </p:animEffect>
                                  </p:childTnLst>
                                </p:cTn>
                              </p:par>
                              <p:par>
                                <p:cTn id="62" presetID="6" presetClass="entr" presetSubtype="16" fill="hold"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circle(in)">
                                      <p:cBhvr>
                                        <p:cTn id="64" dur="2000"/>
                                        <p:tgtEl>
                                          <p:spTgt spid="52"/>
                                        </p:tgtEl>
                                      </p:cBhvr>
                                    </p:animEffect>
                                  </p:childTnLst>
                                </p:cTn>
                              </p:par>
                              <p:par>
                                <p:cTn id="65" presetID="6" presetClass="entr" presetSubtype="16"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circle(in)">
                                      <p:cBhvr>
                                        <p:cTn id="67" dur="2000"/>
                                        <p:tgtEl>
                                          <p:spTgt spid="53"/>
                                        </p:tgtEl>
                                      </p:cBhvr>
                                    </p:animEffect>
                                  </p:childTnLst>
                                </p:cTn>
                              </p:par>
                              <p:par>
                                <p:cTn id="68" presetID="6" presetClass="entr" presetSubtype="16" fill="hold"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circle(in)">
                                      <p:cBhvr>
                                        <p:cTn id="70" dur="2000"/>
                                        <p:tgtEl>
                                          <p:spTgt spid="54"/>
                                        </p:tgtEl>
                                      </p:cBhvr>
                                    </p:animEffect>
                                  </p:childTnLst>
                                </p:cTn>
                              </p:par>
                              <p:par>
                                <p:cTn id="71" presetID="6" presetClass="entr" presetSubtype="16"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circle(in)">
                                      <p:cBhvr>
                                        <p:cTn id="73" dur="2000"/>
                                        <p:tgtEl>
                                          <p:spTgt spid="56"/>
                                        </p:tgtEl>
                                      </p:cBhvr>
                                    </p:animEffect>
                                  </p:childTnLst>
                                </p:cTn>
                              </p:par>
                              <p:par>
                                <p:cTn id="74" presetID="6" presetClass="entr" presetSubtype="16" fill="hold"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circle(in)">
                                      <p:cBhvr>
                                        <p:cTn id="76" dur="2000"/>
                                        <p:tgtEl>
                                          <p:spTgt spid="58"/>
                                        </p:tgtEl>
                                      </p:cBhvr>
                                    </p:animEffect>
                                  </p:childTnLst>
                                </p:cTn>
                              </p:par>
                              <p:par>
                                <p:cTn id="77" presetID="6" presetClass="entr" presetSubtype="16"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circle(in)">
                                      <p:cBhvr>
                                        <p:cTn id="79" dur="2000"/>
                                        <p:tgtEl>
                                          <p:spTgt spid="60"/>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circle(in)">
                                      <p:cBhvr>
                                        <p:cTn id="82" dur="2000"/>
                                        <p:tgtEl>
                                          <p:spTgt spid="61"/>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circle(in)">
                                      <p:cBhvr>
                                        <p:cTn id="85" dur="2000"/>
                                        <p:tgtEl>
                                          <p:spTgt spid="62"/>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circle(in)">
                                      <p:cBhvr>
                                        <p:cTn id="88" dur="2000"/>
                                        <p:tgtEl>
                                          <p:spTgt spid="63"/>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circle(in)">
                                      <p:cBhvr>
                                        <p:cTn id="91" dur="2000"/>
                                        <p:tgtEl>
                                          <p:spTgt spid="64"/>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circle(in)">
                                      <p:cBhvr>
                                        <p:cTn id="94" dur="2000"/>
                                        <p:tgtEl>
                                          <p:spTgt spid="65"/>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circle(in)">
                                      <p:cBhvr>
                                        <p:cTn id="97" dur="2000"/>
                                        <p:tgtEl>
                                          <p:spTgt spid="66"/>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77"/>
                                        </p:tgtEl>
                                        <p:attrNameLst>
                                          <p:attrName>style.visibility</p:attrName>
                                        </p:attrNameLst>
                                      </p:cBhvr>
                                      <p:to>
                                        <p:strVal val="visible"/>
                                      </p:to>
                                    </p:set>
                                    <p:animEffect transition="in" filter="circle(in)">
                                      <p:cBhvr>
                                        <p:cTn id="100" dur="2000"/>
                                        <p:tgtEl>
                                          <p:spTgt spid="77"/>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78"/>
                                        </p:tgtEl>
                                        <p:attrNameLst>
                                          <p:attrName>style.visibility</p:attrName>
                                        </p:attrNameLst>
                                      </p:cBhvr>
                                      <p:to>
                                        <p:strVal val="visible"/>
                                      </p:to>
                                    </p:set>
                                    <p:animEffect transition="in" filter="circle(in)">
                                      <p:cBhvr>
                                        <p:cTn id="103" dur="2000"/>
                                        <p:tgtEl>
                                          <p:spTgt spid="78"/>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79"/>
                                        </p:tgtEl>
                                        <p:attrNameLst>
                                          <p:attrName>style.visibility</p:attrName>
                                        </p:attrNameLst>
                                      </p:cBhvr>
                                      <p:to>
                                        <p:strVal val="visible"/>
                                      </p:to>
                                    </p:set>
                                    <p:animEffect transition="in" filter="circle(in)">
                                      <p:cBhvr>
                                        <p:cTn id="106" dur="2000"/>
                                        <p:tgtEl>
                                          <p:spTgt spid="79"/>
                                        </p:tgtEl>
                                      </p:cBhvr>
                                    </p:animEffect>
                                  </p:childTnLst>
                                </p:cTn>
                              </p:par>
                              <p:par>
                                <p:cTn id="107" presetID="6" presetClass="entr" presetSubtype="16" fill="hold" nodeType="withEffect">
                                  <p:stCondLst>
                                    <p:cond delay="0"/>
                                  </p:stCondLst>
                                  <p:childTnLst>
                                    <p:set>
                                      <p:cBhvr>
                                        <p:cTn id="108" dur="1" fill="hold">
                                          <p:stCondLst>
                                            <p:cond delay="0"/>
                                          </p:stCondLst>
                                        </p:cTn>
                                        <p:tgtEl>
                                          <p:spTgt spid="80"/>
                                        </p:tgtEl>
                                        <p:attrNameLst>
                                          <p:attrName>style.visibility</p:attrName>
                                        </p:attrNameLst>
                                      </p:cBhvr>
                                      <p:to>
                                        <p:strVal val="visible"/>
                                      </p:to>
                                    </p:set>
                                    <p:animEffect transition="in" filter="circle(in)">
                                      <p:cBhvr>
                                        <p:cTn id="109" dur="2000"/>
                                        <p:tgtEl>
                                          <p:spTgt spid="80"/>
                                        </p:tgtEl>
                                      </p:cBhvr>
                                    </p:animEffect>
                                  </p:childTnLst>
                                </p:cTn>
                              </p:par>
                              <p:par>
                                <p:cTn id="110" presetID="6" presetClass="entr" presetSubtype="16" fill="hold" nodeType="with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circle(in)">
                                      <p:cBhvr>
                                        <p:cTn id="112" dur="2000"/>
                                        <p:tgtEl>
                                          <p:spTgt spid="81"/>
                                        </p:tgtEl>
                                      </p:cBhvr>
                                    </p:animEffect>
                                  </p:childTnLst>
                                </p:cTn>
                              </p:par>
                              <p:par>
                                <p:cTn id="113" presetID="6" presetClass="entr" presetSubtype="16" fill="hold" nodeType="withEffect">
                                  <p:stCondLst>
                                    <p:cond delay="0"/>
                                  </p:stCondLst>
                                  <p:childTnLst>
                                    <p:set>
                                      <p:cBhvr>
                                        <p:cTn id="114" dur="1" fill="hold">
                                          <p:stCondLst>
                                            <p:cond delay="0"/>
                                          </p:stCondLst>
                                        </p:cTn>
                                        <p:tgtEl>
                                          <p:spTgt spid="82"/>
                                        </p:tgtEl>
                                        <p:attrNameLst>
                                          <p:attrName>style.visibility</p:attrName>
                                        </p:attrNameLst>
                                      </p:cBhvr>
                                      <p:to>
                                        <p:strVal val="visible"/>
                                      </p:to>
                                    </p:set>
                                    <p:animEffect transition="in" filter="circle(in)">
                                      <p:cBhvr>
                                        <p:cTn id="115" dur="2000"/>
                                        <p:tgtEl>
                                          <p:spTgt spid="82"/>
                                        </p:tgtEl>
                                      </p:cBhvr>
                                    </p:animEffect>
                                  </p:childTnLst>
                                </p:cTn>
                              </p:par>
                              <p:par>
                                <p:cTn id="116" presetID="6" presetClass="entr" presetSubtype="16" fill="hold" nodeType="withEffect">
                                  <p:stCondLst>
                                    <p:cond delay="0"/>
                                  </p:stCondLst>
                                  <p:childTnLst>
                                    <p:set>
                                      <p:cBhvr>
                                        <p:cTn id="117" dur="1" fill="hold">
                                          <p:stCondLst>
                                            <p:cond delay="0"/>
                                          </p:stCondLst>
                                        </p:cTn>
                                        <p:tgtEl>
                                          <p:spTgt spid="83"/>
                                        </p:tgtEl>
                                        <p:attrNameLst>
                                          <p:attrName>style.visibility</p:attrName>
                                        </p:attrNameLst>
                                      </p:cBhvr>
                                      <p:to>
                                        <p:strVal val="visible"/>
                                      </p:to>
                                    </p:set>
                                    <p:animEffect transition="in" filter="circle(in)">
                                      <p:cBhvr>
                                        <p:cTn id="118" dur="2000"/>
                                        <p:tgtEl>
                                          <p:spTgt spid="83"/>
                                        </p:tgtEl>
                                      </p:cBhvr>
                                    </p:animEffect>
                                  </p:childTnLst>
                                </p:cTn>
                              </p:par>
                              <p:par>
                                <p:cTn id="119" presetID="6" presetClass="entr" presetSubtype="16" fill="hold" nodeType="withEffect">
                                  <p:stCondLst>
                                    <p:cond delay="0"/>
                                  </p:stCondLst>
                                  <p:childTnLst>
                                    <p:set>
                                      <p:cBhvr>
                                        <p:cTn id="120" dur="1" fill="hold">
                                          <p:stCondLst>
                                            <p:cond delay="0"/>
                                          </p:stCondLst>
                                        </p:cTn>
                                        <p:tgtEl>
                                          <p:spTgt spid="84"/>
                                        </p:tgtEl>
                                        <p:attrNameLst>
                                          <p:attrName>style.visibility</p:attrName>
                                        </p:attrNameLst>
                                      </p:cBhvr>
                                      <p:to>
                                        <p:strVal val="visible"/>
                                      </p:to>
                                    </p:set>
                                    <p:animEffect transition="in" filter="circle(in)">
                                      <p:cBhvr>
                                        <p:cTn id="121" dur="2000"/>
                                        <p:tgtEl>
                                          <p:spTgt spid="84"/>
                                        </p:tgtEl>
                                      </p:cBhvr>
                                    </p:animEffect>
                                  </p:childTnLst>
                                </p:cTn>
                              </p:par>
                              <p:par>
                                <p:cTn id="122" presetID="6" presetClass="entr" presetSubtype="16" fill="hold" nodeType="withEffect">
                                  <p:stCondLst>
                                    <p:cond delay="0"/>
                                  </p:stCondLst>
                                  <p:childTnLst>
                                    <p:set>
                                      <p:cBhvr>
                                        <p:cTn id="123" dur="1" fill="hold">
                                          <p:stCondLst>
                                            <p:cond delay="0"/>
                                          </p:stCondLst>
                                        </p:cTn>
                                        <p:tgtEl>
                                          <p:spTgt spid="85"/>
                                        </p:tgtEl>
                                        <p:attrNameLst>
                                          <p:attrName>style.visibility</p:attrName>
                                        </p:attrNameLst>
                                      </p:cBhvr>
                                      <p:to>
                                        <p:strVal val="visible"/>
                                      </p:to>
                                    </p:set>
                                    <p:animEffect transition="in" filter="circle(in)">
                                      <p:cBhvr>
                                        <p:cTn id="124" dur="2000"/>
                                        <p:tgtEl>
                                          <p:spTgt spid="85"/>
                                        </p:tgtEl>
                                      </p:cBhvr>
                                    </p:animEffect>
                                  </p:childTnLst>
                                </p:cTn>
                              </p:par>
                              <p:par>
                                <p:cTn id="125" presetID="6" presetClass="entr" presetSubtype="16" fill="hold" nodeType="with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circle(in)">
                                      <p:cBhvr>
                                        <p:cTn id="127" dur="2000"/>
                                        <p:tgtEl>
                                          <p:spTgt spid="86"/>
                                        </p:tgtEl>
                                      </p:cBhvr>
                                    </p:animEffect>
                                  </p:childTnLst>
                                </p:cTn>
                              </p:par>
                              <p:par>
                                <p:cTn id="128" presetID="6" presetClass="entr" presetSubtype="16" fill="hold" grpId="0" nodeType="withEffect">
                                  <p:stCondLst>
                                    <p:cond delay="0"/>
                                  </p:stCondLst>
                                  <p:childTnLst>
                                    <p:set>
                                      <p:cBhvr>
                                        <p:cTn id="129" dur="1" fill="hold">
                                          <p:stCondLst>
                                            <p:cond delay="0"/>
                                          </p:stCondLst>
                                        </p:cTn>
                                        <p:tgtEl>
                                          <p:spTgt spid="87"/>
                                        </p:tgtEl>
                                        <p:attrNameLst>
                                          <p:attrName>style.visibility</p:attrName>
                                        </p:attrNameLst>
                                      </p:cBhvr>
                                      <p:to>
                                        <p:strVal val="visible"/>
                                      </p:to>
                                    </p:set>
                                    <p:animEffect transition="in" filter="circle(in)">
                                      <p:cBhvr>
                                        <p:cTn id="130" dur="2000"/>
                                        <p:tgtEl>
                                          <p:spTgt spid="87"/>
                                        </p:tgtEl>
                                      </p:cBhvr>
                                    </p:animEffect>
                                  </p:childTnLst>
                                </p:cTn>
                              </p:par>
                              <p:par>
                                <p:cTn id="131" presetID="6" presetClass="entr" presetSubtype="16" fill="hold" grpId="0" nodeType="withEffect">
                                  <p:stCondLst>
                                    <p:cond delay="0"/>
                                  </p:stCondLst>
                                  <p:childTnLst>
                                    <p:set>
                                      <p:cBhvr>
                                        <p:cTn id="132" dur="1" fill="hold">
                                          <p:stCondLst>
                                            <p:cond delay="0"/>
                                          </p:stCondLst>
                                        </p:cTn>
                                        <p:tgtEl>
                                          <p:spTgt spid="89"/>
                                        </p:tgtEl>
                                        <p:attrNameLst>
                                          <p:attrName>style.visibility</p:attrName>
                                        </p:attrNameLst>
                                      </p:cBhvr>
                                      <p:to>
                                        <p:strVal val="visible"/>
                                      </p:to>
                                    </p:set>
                                    <p:animEffect transition="in" filter="circle(in)">
                                      <p:cBhvr>
                                        <p:cTn id="133" dur="2000"/>
                                        <p:tgtEl>
                                          <p:spTgt spid="89"/>
                                        </p:tgtEl>
                                      </p:cBhvr>
                                    </p:animEffect>
                                  </p:childTnLst>
                                </p:cTn>
                              </p:par>
                              <p:par>
                                <p:cTn id="134" presetID="6" presetClass="entr" presetSubtype="16" fill="hold" grpId="0" nodeType="withEffect">
                                  <p:stCondLst>
                                    <p:cond delay="0"/>
                                  </p:stCondLst>
                                  <p:childTnLst>
                                    <p:set>
                                      <p:cBhvr>
                                        <p:cTn id="135" dur="1" fill="hold">
                                          <p:stCondLst>
                                            <p:cond delay="0"/>
                                          </p:stCondLst>
                                        </p:cTn>
                                        <p:tgtEl>
                                          <p:spTgt spid="91"/>
                                        </p:tgtEl>
                                        <p:attrNameLst>
                                          <p:attrName>style.visibility</p:attrName>
                                        </p:attrNameLst>
                                      </p:cBhvr>
                                      <p:to>
                                        <p:strVal val="visible"/>
                                      </p:to>
                                    </p:set>
                                    <p:animEffect transition="in" filter="circle(in)">
                                      <p:cBhvr>
                                        <p:cTn id="136" dur="2000"/>
                                        <p:tgtEl>
                                          <p:spTgt spid="91"/>
                                        </p:tgtEl>
                                      </p:cBhvr>
                                    </p:animEffect>
                                  </p:childTnLst>
                                </p:cTn>
                              </p:par>
                              <p:par>
                                <p:cTn id="137" presetID="6" presetClass="entr" presetSubtype="16" fill="hold" grpId="0" nodeType="withEffect">
                                  <p:stCondLst>
                                    <p:cond delay="0"/>
                                  </p:stCondLst>
                                  <p:childTnLst>
                                    <p:set>
                                      <p:cBhvr>
                                        <p:cTn id="138" dur="1" fill="hold">
                                          <p:stCondLst>
                                            <p:cond delay="0"/>
                                          </p:stCondLst>
                                        </p:cTn>
                                        <p:tgtEl>
                                          <p:spTgt spid="92"/>
                                        </p:tgtEl>
                                        <p:attrNameLst>
                                          <p:attrName>style.visibility</p:attrName>
                                        </p:attrNameLst>
                                      </p:cBhvr>
                                      <p:to>
                                        <p:strVal val="visible"/>
                                      </p:to>
                                    </p:set>
                                    <p:animEffect transition="in" filter="circle(in)">
                                      <p:cBhvr>
                                        <p:cTn id="139" dur="2000"/>
                                        <p:tgtEl>
                                          <p:spTgt spid="92"/>
                                        </p:tgtEl>
                                      </p:cBhvr>
                                    </p:animEffect>
                                  </p:childTnLst>
                                </p:cTn>
                              </p:par>
                              <p:par>
                                <p:cTn id="140" presetID="6" presetClass="entr" presetSubtype="16" fill="hold" grpId="0" nodeType="withEffect">
                                  <p:stCondLst>
                                    <p:cond delay="0"/>
                                  </p:stCondLst>
                                  <p:childTnLst>
                                    <p:set>
                                      <p:cBhvr>
                                        <p:cTn id="141" dur="1" fill="hold">
                                          <p:stCondLst>
                                            <p:cond delay="0"/>
                                          </p:stCondLst>
                                        </p:cTn>
                                        <p:tgtEl>
                                          <p:spTgt spid="93"/>
                                        </p:tgtEl>
                                        <p:attrNameLst>
                                          <p:attrName>style.visibility</p:attrName>
                                        </p:attrNameLst>
                                      </p:cBhvr>
                                      <p:to>
                                        <p:strVal val="visible"/>
                                      </p:to>
                                    </p:set>
                                    <p:animEffect transition="in" filter="circle(in)">
                                      <p:cBhvr>
                                        <p:cTn id="142" dur="2000"/>
                                        <p:tgtEl>
                                          <p:spTgt spid="93"/>
                                        </p:tgtEl>
                                      </p:cBhvr>
                                    </p:animEffect>
                                  </p:childTnLst>
                                </p:cTn>
                              </p:par>
                              <p:par>
                                <p:cTn id="143" presetID="6" presetClass="entr" presetSubtype="16" fill="hold" grpId="0" nodeType="withEffect">
                                  <p:stCondLst>
                                    <p:cond delay="0"/>
                                  </p:stCondLst>
                                  <p:childTnLst>
                                    <p:set>
                                      <p:cBhvr>
                                        <p:cTn id="144" dur="1" fill="hold">
                                          <p:stCondLst>
                                            <p:cond delay="0"/>
                                          </p:stCondLst>
                                        </p:cTn>
                                        <p:tgtEl>
                                          <p:spTgt spid="94"/>
                                        </p:tgtEl>
                                        <p:attrNameLst>
                                          <p:attrName>style.visibility</p:attrName>
                                        </p:attrNameLst>
                                      </p:cBhvr>
                                      <p:to>
                                        <p:strVal val="visible"/>
                                      </p:to>
                                    </p:set>
                                    <p:animEffect transition="in" filter="circle(in)">
                                      <p:cBhvr>
                                        <p:cTn id="145" dur="2000"/>
                                        <p:tgtEl>
                                          <p:spTgt spid="94"/>
                                        </p:tgtEl>
                                      </p:cBhvr>
                                    </p:animEffect>
                                  </p:childTnLst>
                                </p:cTn>
                              </p:par>
                              <p:par>
                                <p:cTn id="146" presetID="6" presetClass="entr" presetSubtype="16" fill="hold" grpId="0" nodeType="withEffect">
                                  <p:stCondLst>
                                    <p:cond delay="0"/>
                                  </p:stCondLst>
                                  <p:childTnLst>
                                    <p:set>
                                      <p:cBhvr>
                                        <p:cTn id="147" dur="1" fill="hold">
                                          <p:stCondLst>
                                            <p:cond delay="0"/>
                                          </p:stCondLst>
                                        </p:cTn>
                                        <p:tgtEl>
                                          <p:spTgt spid="95"/>
                                        </p:tgtEl>
                                        <p:attrNameLst>
                                          <p:attrName>style.visibility</p:attrName>
                                        </p:attrNameLst>
                                      </p:cBhvr>
                                      <p:to>
                                        <p:strVal val="visible"/>
                                      </p:to>
                                    </p:set>
                                    <p:animEffect transition="in" filter="circle(in)">
                                      <p:cBhvr>
                                        <p:cTn id="148" dur="2000"/>
                                        <p:tgtEl>
                                          <p:spTgt spid="95"/>
                                        </p:tgtEl>
                                      </p:cBhvr>
                                    </p:animEffect>
                                  </p:childTnLst>
                                </p:cTn>
                              </p:par>
                              <p:par>
                                <p:cTn id="149" presetID="6" presetClass="entr" presetSubtype="16" fill="hold" grpId="0" nodeType="withEffect">
                                  <p:stCondLst>
                                    <p:cond delay="0"/>
                                  </p:stCondLst>
                                  <p:childTnLst>
                                    <p:set>
                                      <p:cBhvr>
                                        <p:cTn id="150" dur="1" fill="hold">
                                          <p:stCondLst>
                                            <p:cond delay="0"/>
                                          </p:stCondLst>
                                        </p:cTn>
                                        <p:tgtEl>
                                          <p:spTgt spid="96"/>
                                        </p:tgtEl>
                                        <p:attrNameLst>
                                          <p:attrName>style.visibility</p:attrName>
                                        </p:attrNameLst>
                                      </p:cBhvr>
                                      <p:to>
                                        <p:strVal val="visible"/>
                                      </p:to>
                                    </p:set>
                                    <p:animEffect transition="in" filter="circle(in)">
                                      <p:cBhvr>
                                        <p:cTn id="151" dur="2000"/>
                                        <p:tgtEl>
                                          <p:spTgt spid="96"/>
                                        </p:tgtEl>
                                      </p:cBhvr>
                                    </p:animEffect>
                                  </p:childTnLst>
                                </p:cTn>
                              </p:par>
                              <p:par>
                                <p:cTn id="152" presetID="6" presetClass="entr" presetSubtype="16" fill="hold" nodeType="withEffect">
                                  <p:stCondLst>
                                    <p:cond delay="0"/>
                                  </p:stCondLst>
                                  <p:childTnLst>
                                    <p:set>
                                      <p:cBhvr>
                                        <p:cTn id="153" dur="1" fill="hold">
                                          <p:stCondLst>
                                            <p:cond delay="0"/>
                                          </p:stCondLst>
                                        </p:cTn>
                                        <p:tgtEl>
                                          <p:spTgt spid="97"/>
                                        </p:tgtEl>
                                        <p:attrNameLst>
                                          <p:attrName>style.visibility</p:attrName>
                                        </p:attrNameLst>
                                      </p:cBhvr>
                                      <p:to>
                                        <p:strVal val="visible"/>
                                      </p:to>
                                    </p:set>
                                    <p:animEffect transition="in" filter="circle(in)">
                                      <p:cBhvr>
                                        <p:cTn id="154" dur="2000"/>
                                        <p:tgtEl>
                                          <p:spTgt spid="97"/>
                                        </p:tgtEl>
                                      </p:cBhvr>
                                    </p:animEffect>
                                  </p:childTnLst>
                                </p:cTn>
                              </p:par>
                              <p:par>
                                <p:cTn id="155" presetID="6"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Effect transition="in" filter="circle(in)">
                                      <p:cBhvr>
                                        <p:cTn id="157" dur="2000"/>
                                        <p:tgtEl>
                                          <p:spTgt spid="98"/>
                                        </p:tgtEl>
                                      </p:cBhvr>
                                    </p:animEffect>
                                  </p:childTnLst>
                                </p:cTn>
                              </p:par>
                              <p:par>
                                <p:cTn id="158" presetID="6" presetClass="entr" presetSubtype="16" fill="hold" nodeType="withEffect">
                                  <p:stCondLst>
                                    <p:cond delay="0"/>
                                  </p:stCondLst>
                                  <p:childTnLst>
                                    <p:set>
                                      <p:cBhvr>
                                        <p:cTn id="159" dur="1" fill="hold">
                                          <p:stCondLst>
                                            <p:cond delay="0"/>
                                          </p:stCondLst>
                                        </p:cTn>
                                        <p:tgtEl>
                                          <p:spTgt spid="99"/>
                                        </p:tgtEl>
                                        <p:attrNameLst>
                                          <p:attrName>style.visibility</p:attrName>
                                        </p:attrNameLst>
                                      </p:cBhvr>
                                      <p:to>
                                        <p:strVal val="visible"/>
                                      </p:to>
                                    </p:set>
                                    <p:animEffect transition="in" filter="circle(in)">
                                      <p:cBhvr>
                                        <p:cTn id="160" dur="2000"/>
                                        <p:tgtEl>
                                          <p:spTgt spid="99"/>
                                        </p:tgtEl>
                                      </p:cBhvr>
                                    </p:animEffect>
                                  </p:childTnLst>
                                </p:cTn>
                              </p:par>
                              <p:par>
                                <p:cTn id="161" presetID="6" presetClass="entr" presetSubtype="16" fill="hold" nodeType="withEffect">
                                  <p:stCondLst>
                                    <p:cond delay="0"/>
                                  </p:stCondLst>
                                  <p:childTnLst>
                                    <p:set>
                                      <p:cBhvr>
                                        <p:cTn id="162" dur="1" fill="hold">
                                          <p:stCondLst>
                                            <p:cond delay="0"/>
                                          </p:stCondLst>
                                        </p:cTn>
                                        <p:tgtEl>
                                          <p:spTgt spid="100"/>
                                        </p:tgtEl>
                                        <p:attrNameLst>
                                          <p:attrName>style.visibility</p:attrName>
                                        </p:attrNameLst>
                                      </p:cBhvr>
                                      <p:to>
                                        <p:strVal val="visible"/>
                                      </p:to>
                                    </p:set>
                                    <p:animEffect transition="in" filter="circle(in)">
                                      <p:cBhvr>
                                        <p:cTn id="163" dur="2000"/>
                                        <p:tgtEl>
                                          <p:spTgt spid="100"/>
                                        </p:tgtEl>
                                      </p:cBhvr>
                                    </p:animEffect>
                                  </p:childTnLst>
                                </p:cTn>
                              </p:par>
                              <p:par>
                                <p:cTn id="164" presetID="6" presetClass="entr" presetSubtype="16" fill="hold" nodeType="withEffect">
                                  <p:stCondLst>
                                    <p:cond delay="0"/>
                                  </p:stCondLst>
                                  <p:childTnLst>
                                    <p:set>
                                      <p:cBhvr>
                                        <p:cTn id="165" dur="1" fill="hold">
                                          <p:stCondLst>
                                            <p:cond delay="0"/>
                                          </p:stCondLst>
                                        </p:cTn>
                                        <p:tgtEl>
                                          <p:spTgt spid="101"/>
                                        </p:tgtEl>
                                        <p:attrNameLst>
                                          <p:attrName>style.visibility</p:attrName>
                                        </p:attrNameLst>
                                      </p:cBhvr>
                                      <p:to>
                                        <p:strVal val="visible"/>
                                      </p:to>
                                    </p:set>
                                    <p:animEffect transition="in" filter="circle(in)">
                                      <p:cBhvr>
                                        <p:cTn id="166" dur="2000"/>
                                        <p:tgtEl>
                                          <p:spTgt spid="101"/>
                                        </p:tgtEl>
                                      </p:cBhvr>
                                    </p:animEffect>
                                  </p:childTnLst>
                                </p:cTn>
                              </p:par>
                              <p:par>
                                <p:cTn id="167" presetID="6" presetClass="entr" presetSubtype="16" fill="hold" nodeType="withEffect">
                                  <p:stCondLst>
                                    <p:cond delay="0"/>
                                  </p:stCondLst>
                                  <p:childTnLst>
                                    <p:set>
                                      <p:cBhvr>
                                        <p:cTn id="168" dur="1" fill="hold">
                                          <p:stCondLst>
                                            <p:cond delay="0"/>
                                          </p:stCondLst>
                                        </p:cTn>
                                        <p:tgtEl>
                                          <p:spTgt spid="102"/>
                                        </p:tgtEl>
                                        <p:attrNameLst>
                                          <p:attrName>style.visibility</p:attrName>
                                        </p:attrNameLst>
                                      </p:cBhvr>
                                      <p:to>
                                        <p:strVal val="visible"/>
                                      </p:to>
                                    </p:set>
                                    <p:animEffect transition="in" filter="circle(in)">
                                      <p:cBhvr>
                                        <p:cTn id="169" dur="2000"/>
                                        <p:tgtEl>
                                          <p:spTgt spid="102"/>
                                        </p:tgtEl>
                                      </p:cBhvr>
                                    </p:animEffect>
                                  </p:childTnLst>
                                </p:cTn>
                              </p:par>
                              <p:par>
                                <p:cTn id="170" presetID="6" presetClass="entr" presetSubtype="16" fill="hold" nodeType="withEffect">
                                  <p:stCondLst>
                                    <p:cond delay="0"/>
                                  </p:stCondLst>
                                  <p:childTnLst>
                                    <p:set>
                                      <p:cBhvr>
                                        <p:cTn id="171" dur="1" fill="hold">
                                          <p:stCondLst>
                                            <p:cond delay="0"/>
                                          </p:stCondLst>
                                        </p:cTn>
                                        <p:tgtEl>
                                          <p:spTgt spid="103"/>
                                        </p:tgtEl>
                                        <p:attrNameLst>
                                          <p:attrName>style.visibility</p:attrName>
                                        </p:attrNameLst>
                                      </p:cBhvr>
                                      <p:to>
                                        <p:strVal val="visible"/>
                                      </p:to>
                                    </p:set>
                                    <p:animEffect transition="in" filter="circle(in)">
                                      <p:cBhvr>
                                        <p:cTn id="172" dur="2000"/>
                                        <p:tgtEl>
                                          <p:spTgt spid="103"/>
                                        </p:tgtEl>
                                      </p:cBhvr>
                                    </p:animEffect>
                                  </p:childTnLst>
                                </p:cTn>
                              </p:par>
                              <p:par>
                                <p:cTn id="173" presetID="6" presetClass="entr" presetSubtype="16" fill="hold" grpId="0" nodeType="withEffect">
                                  <p:stCondLst>
                                    <p:cond delay="0"/>
                                  </p:stCondLst>
                                  <p:childTnLst>
                                    <p:set>
                                      <p:cBhvr>
                                        <p:cTn id="174" dur="1" fill="hold">
                                          <p:stCondLst>
                                            <p:cond delay="0"/>
                                          </p:stCondLst>
                                        </p:cTn>
                                        <p:tgtEl>
                                          <p:spTgt spid="104"/>
                                        </p:tgtEl>
                                        <p:attrNameLst>
                                          <p:attrName>style.visibility</p:attrName>
                                        </p:attrNameLst>
                                      </p:cBhvr>
                                      <p:to>
                                        <p:strVal val="visible"/>
                                      </p:to>
                                    </p:set>
                                    <p:animEffect transition="in" filter="circle(in)">
                                      <p:cBhvr>
                                        <p:cTn id="175" dur="2000"/>
                                        <p:tgtEl>
                                          <p:spTgt spid="104"/>
                                        </p:tgtEl>
                                      </p:cBhvr>
                                    </p:animEffect>
                                  </p:childTnLst>
                                </p:cTn>
                              </p:par>
                              <p:par>
                                <p:cTn id="176" presetID="6" presetClass="entr" presetSubtype="16" fill="hold" grpId="0" nodeType="withEffect">
                                  <p:stCondLst>
                                    <p:cond delay="0"/>
                                  </p:stCondLst>
                                  <p:childTnLst>
                                    <p:set>
                                      <p:cBhvr>
                                        <p:cTn id="177" dur="1" fill="hold">
                                          <p:stCondLst>
                                            <p:cond delay="0"/>
                                          </p:stCondLst>
                                        </p:cTn>
                                        <p:tgtEl>
                                          <p:spTgt spid="105"/>
                                        </p:tgtEl>
                                        <p:attrNameLst>
                                          <p:attrName>style.visibility</p:attrName>
                                        </p:attrNameLst>
                                      </p:cBhvr>
                                      <p:to>
                                        <p:strVal val="visible"/>
                                      </p:to>
                                    </p:set>
                                    <p:animEffect transition="in" filter="circle(in)">
                                      <p:cBhvr>
                                        <p:cTn id="178" dur="2000"/>
                                        <p:tgtEl>
                                          <p:spTgt spid="105"/>
                                        </p:tgtEl>
                                      </p:cBhvr>
                                    </p:animEffect>
                                  </p:childTnLst>
                                </p:cTn>
                              </p:par>
                              <p:par>
                                <p:cTn id="179" presetID="6" presetClass="entr" presetSubtype="16" fill="hold" grpId="0" nodeType="withEffect">
                                  <p:stCondLst>
                                    <p:cond delay="0"/>
                                  </p:stCondLst>
                                  <p:childTnLst>
                                    <p:set>
                                      <p:cBhvr>
                                        <p:cTn id="180" dur="1" fill="hold">
                                          <p:stCondLst>
                                            <p:cond delay="0"/>
                                          </p:stCondLst>
                                        </p:cTn>
                                        <p:tgtEl>
                                          <p:spTgt spid="109"/>
                                        </p:tgtEl>
                                        <p:attrNameLst>
                                          <p:attrName>style.visibility</p:attrName>
                                        </p:attrNameLst>
                                      </p:cBhvr>
                                      <p:to>
                                        <p:strVal val="visible"/>
                                      </p:to>
                                    </p:set>
                                    <p:animEffect transition="in" filter="circle(in)">
                                      <p:cBhvr>
                                        <p:cTn id="181" dur="2000"/>
                                        <p:tgtEl>
                                          <p:spTgt spid="109"/>
                                        </p:tgtEl>
                                      </p:cBhvr>
                                    </p:animEffect>
                                  </p:childTnLst>
                                </p:cTn>
                              </p:par>
                              <p:par>
                                <p:cTn id="182" presetID="6" presetClass="entr" presetSubtype="16" fill="hold" grpId="0" nodeType="withEffect">
                                  <p:stCondLst>
                                    <p:cond delay="0"/>
                                  </p:stCondLst>
                                  <p:childTnLst>
                                    <p:set>
                                      <p:cBhvr>
                                        <p:cTn id="183" dur="1" fill="hold">
                                          <p:stCondLst>
                                            <p:cond delay="0"/>
                                          </p:stCondLst>
                                        </p:cTn>
                                        <p:tgtEl>
                                          <p:spTgt spid="110"/>
                                        </p:tgtEl>
                                        <p:attrNameLst>
                                          <p:attrName>style.visibility</p:attrName>
                                        </p:attrNameLst>
                                      </p:cBhvr>
                                      <p:to>
                                        <p:strVal val="visible"/>
                                      </p:to>
                                    </p:set>
                                    <p:animEffect transition="in" filter="circle(in)">
                                      <p:cBhvr>
                                        <p:cTn id="184" dur="2000"/>
                                        <p:tgtEl>
                                          <p:spTgt spid="110"/>
                                        </p:tgtEl>
                                      </p:cBhvr>
                                    </p:animEffect>
                                  </p:childTnLst>
                                </p:cTn>
                              </p:par>
                              <p:par>
                                <p:cTn id="185" presetID="6" presetClass="entr" presetSubtype="16" fill="hold" grpId="0" nodeType="withEffect">
                                  <p:stCondLst>
                                    <p:cond delay="0"/>
                                  </p:stCondLst>
                                  <p:childTnLst>
                                    <p:set>
                                      <p:cBhvr>
                                        <p:cTn id="186" dur="1" fill="hold">
                                          <p:stCondLst>
                                            <p:cond delay="0"/>
                                          </p:stCondLst>
                                        </p:cTn>
                                        <p:tgtEl>
                                          <p:spTgt spid="111"/>
                                        </p:tgtEl>
                                        <p:attrNameLst>
                                          <p:attrName>style.visibility</p:attrName>
                                        </p:attrNameLst>
                                      </p:cBhvr>
                                      <p:to>
                                        <p:strVal val="visible"/>
                                      </p:to>
                                    </p:set>
                                    <p:animEffect transition="in" filter="circle(in)">
                                      <p:cBhvr>
                                        <p:cTn id="187" dur="2000"/>
                                        <p:tgtEl>
                                          <p:spTgt spid="111"/>
                                        </p:tgtEl>
                                      </p:cBhvr>
                                    </p:animEffect>
                                  </p:childTnLst>
                                </p:cTn>
                              </p:par>
                              <p:par>
                                <p:cTn id="188" presetID="6" presetClass="entr" presetSubtype="16" fill="hold" grpId="0" nodeType="withEffect">
                                  <p:stCondLst>
                                    <p:cond delay="0"/>
                                  </p:stCondLst>
                                  <p:childTnLst>
                                    <p:set>
                                      <p:cBhvr>
                                        <p:cTn id="189" dur="1" fill="hold">
                                          <p:stCondLst>
                                            <p:cond delay="0"/>
                                          </p:stCondLst>
                                        </p:cTn>
                                        <p:tgtEl>
                                          <p:spTgt spid="112"/>
                                        </p:tgtEl>
                                        <p:attrNameLst>
                                          <p:attrName>style.visibility</p:attrName>
                                        </p:attrNameLst>
                                      </p:cBhvr>
                                      <p:to>
                                        <p:strVal val="visible"/>
                                      </p:to>
                                    </p:set>
                                    <p:animEffect transition="in" filter="circle(in)">
                                      <p:cBhvr>
                                        <p:cTn id="190" dur="2000"/>
                                        <p:tgtEl>
                                          <p:spTgt spid="112"/>
                                        </p:tgtEl>
                                      </p:cBhvr>
                                    </p:animEffect>
                                  </p:childTnLst>
                                </p:cTn>
                              </p:par>
                              <p:par>
                                <p:cTn id="191" presetID="6" presetClass="entr" presetSubtype="16" fill="hold" grpId="0" nodeType="withEffect">
                                  <p:stCondLst>
                                    <p:cond delay="0"/>
                                  </p:stCondLst>
                                  <p:childTnLst>
                                    <p:set>
                                      <p:cBhvr>
                                        <p:cTn id="192" dur="1" fill="hold">
                                          <p:stCondLst>
                                            <p:cond delay="0"/>
                                          </p:stCondLst>
                                        </p:cTn>
                                        <p:tgtEl>
                                          <p:spTgt spid="113"/>
                                        </p:tgtEl>
                                        <p:attrNameLst>
                                          <p:attrName>style.visibility</p:attrName>
                                        </p:attrNameLst>
                                      </p:cBhvr>
                                      <p:to>
                                        <p:strVal val="visible"/>
                                      </p:to>
                                    </p:set>
                                    <p:animEffect transition="in" filter="circle(in)">
                                      <p:cBhvr>
                                        <p:cTn id="193" dur="2000"/>
                                        <p:tgtEl>
                                          <p:spTgt spid="113"/>
                                        </p:tgtEl>
                                      </p:cBhvr>
                                    </p:animEffect>
                                  </p:childTnLst>
                                </p:cTn>
                              </p:par>
                              <p:par>
                                <p:cTn id="194" presetID="6" presetClass="entr" presetSubtype="16" fill="hold" grpId="0" nodeType="withEffect">
                                  <p:stCondLst>
                                    <p:cond delay="0"/>
                                  </p:stCondLst>
                                  <p:childTnLst>
                                    <p:set>
                                      <p:cBhvr>
                                        <p:cTn id="195" dur="1" fill="hold">
                                          <p:stCondLst>
                                            <p:cond delay="0"/>
                                          </p:stCondLst>
                                        </p:cTn>
                                        <p:tgtEl>
                                          <p:spTgt spid="114"/>
                                        </p:tgtEl>
                                        <p:attrNameLst>
                                          <p:attrName>style.visibility</p:attrName>
                                        </p:attrNameLst>
                                      </p:cBhvr>
                                      <p:to>
                                        <p:strVal val="visible"/>
                                      </p:to>
                                    </p:set>
                                    <p:animEffect transition="in" filter="circle(in)">
                                      <p:cBhvr>
                                        <p:cTn id="196" dur="2000"/>
                                        <p:tgtEl>
                                          <p:spTgt spid="114"/>
                                        </p:tgtEl>
                                      </p:cBhvr>
                                    </p:animEffect>
                                  </p:childTnLst>
                                </p:cTn>
                              </p:par>
                              <p:par>
                                <p:cTn id="197" presetID="6" presetClass="entr" presetSubtype="16" fill="hold" nodeType="withEffect">
                                  <p:stCondLst>
                                    <p:cond delay="0"/>
                                  </p:stCondLst>
                                  <p:childTnLst>
                                    <p:set>
                                      <p:cBhvr>
                                        <p:cTn id="198" dur="1" fill="hold">
                                          <p:stCondLst>
                                            <p:cond delay="0"/>
                                          </p:stCondLst>
                                        </p:cTn>
                                        <p:tgtEl>
                                          <p:spTgt spid="115"/>
                                        </p:tgtEl>
                                        <p:attrNameLst>
                                          <p:attrName>style.visibility</p:attrName>
                                        </p:attrNameLst>
                                      </p:cBhvr>
                                      <p:to>
                                        <p:strVal val="visible"/>
                                      </p:to>
                                    </p:set>
                                    <p:animEffect transition="in" filter="circle(in)">
                                      <p:cBhvr>
                                        <p:cTn id="199" dur="2000"/>
                                        <p:tgtEl>
                                          <p:spTgt spid="115"/>
                                        </p:tgtEl>
                                      </p:cBhvr>
                                    </p:animEffect>
                                  </p:childTnLst>
                                </p:cTn>
                              </p:par>
                              <p:par>
                                <p:cTn id="200" presetID="6" presetClass="entr" presetSubtype="16" fill="hold" nodeType="withEffect">
                                  <p:stCondLst>
                                    <p:cond delay="0"/>
                                  </p:stCondLst>
                                  <p:childTnLst>
                                    <p:set>
                                      <p:cBhvr>
                                        <p:cTn id="201" dur="1" fill="hold">
                                          <p:stCondLst>
                                            <p:cond delay="0"/>
                                          </p:stCondLst>
                                        </p:cTn>
                                        <p:tgtEl>
                                          <p:spTgt spid="116"/>
                                        </p:tgtEl>
                                        <p:attrNameLst>
                                          <p:attrName>style.visibility</p:attrName>
                                        </p:attrNameLst>
                                      </p:cBhvr>
                                      <p:to>
                                        <p:strVal val="visible"/>
                                      </p:to>
                                    </p:set>
                                    <p:animEffect transition="in" filter="circle(in)">
                                      <p:cBhvr>
                                        <p:cTn id="202" dur="2000"/>
                                        <p:tgtEl>
                                          <p:spTgt spid="116"/>
                                        </p:tgtEl>
                                      </p:cBhvr>
                                    </p:animEffect>
                                  </p:childTnLst>
                                </p:cTn>
                              </p:par>
                              <p:par>
                                <p:cTn id="203" presetID="6" presetClass="entr" presetSubtype="16" fill="hold" nodeType="withEffect">
                                  <p:stCondLst>
                                    <p:cond delay="0"/>
                                  </p:stCondLst>
                                  <p:childTnLst>
                                    <p:set>
                                      <p:cBhvr>
                                        <p:cTn id="204" dur="1" fill="hold">
                                          <p:stCondLst>
                                            <p:cond delay="0"/>
                                          </p:stCondLst>
                                        </p:cTn>
                                        <p:tgtEl>
                                          <p:spTgt spid="117"/>
                                        </p:tgtEl>
                                        <p:attrNameLst>
                                          <p:attrName>style.visibility</p:attrName>
                                        </p:attrNameLst>
                                      </p:cBhvr>
                                      <p:to>
                                        <p:strVal val="visible"/>
                                      </p:to>
                                    </p:set>
                                    <p:animEffect transition="in" filter="circle(in)">
                                      <p:cBhvr>
                                        <p:cTn id="205" dur="2000"/>
                                        <p:tgtEl>
                                          <p:spTgt spid="117"/>
                                        </p:tgtEl>
                                      </p:cBhvr>
                                    </p:animEffect>
                                  </p:childTnLst>
                                </p:cTn>
                              </p:par>
                              <p:par>
                                <p:cTn id="206" presetID="6" presetClass="entr" presetSubtype="16" fill="hold" nodeType="withEffect">
                                  <p:stCondLst>
                                    <p:cond delay="0"/>
                                  </p:stCondLst>
                                  <p:childTnLst>
                                    <p:set>
                                      <p:cBhvr>
                                        <p:cTn id="207" dur="1" fill="hold">
                                          <p:stCondLst>
                                            <p:cond delay="0"/>
                                          </p:stCondLst>
                                        </p:cTn>
                                        <p:tgtEl>
                                          <p:spTgt spid="118"/>
                                        </p:tgtEl>
                                        <p:attrNameLst>
                                          <p:attrName>style.visibility</p:attrName>
                                        </p:attrNameLst>
                                      </p:cBhvr>
                                      <p:to>
                                        <p:strVal val="visible"/>
                                      </p:to>
                                    </p:set>
                                    <p:animEffect transition="in" filter="circle(in)">
                                      <p:cBhvr>
                                        <p:cTn id="208" dur="2000"/>
                                        <p:tgtEl>
                                          <p:spTgt spid="118"/>
                                        </p:tgtEl>
                                      </p:cBhvr>
                                    </p:animEffect>
                                  </p:childTnLst>
                                </p:cTn>
                              </p:par>
                              <p:par>
                                <p:cTn id="209" presetID="6" presetClass="entr" presetSubtype="16" fill="hold" nodeType="withEffect">
                                  <p:stCondLst>
                                    <p:cond delay="0"/>
                                  </p:stCondLst>
                                  <p:childTnLst>
                                    <p:set>
                                      <p:cBhvr>
                                        <p:cTn id="210" dur="1" fill="hold">
                                          <p:stCondLst>
                                            <p:cond delay="0"/>
                                          </p:stCondLst>
                                        </p:cTn>
                                        <p:tgtEl>
                                          <p:spTgt spid="119"/>
                                        </p:tgtEl>
                                        <p:attrNameLst>
                                          <p:attrName>style.visibility</p:attrName>
                                        </p:attrNameLst>
                                      </p:cBhvr>
                                      <p:to>
                                        <p:strVal val="visible"/>
                                      </p:to>
                                    </p:set>
                                    <p:animEffect transition="in" filter="circle(in)">
                                      <p:cBhvr>
                                        <p:cTn id="211" dur="2000"/>
                                        <p:tgtEl>
                                          <p:spTgt spid="119"/>
                                        </p:tgtEl>
                                      </p:cBhvr>
                                    </p:animEffect>
                                  </p:childTnLst>
                                </p:cTn>
                              </p:par>
                              <p:par>
                                <p:cTn id="212" presetID="6" presetClass="entr" presetSubtype="16" fill="hold" nodeType="withEffect">
                                  <p:stCondLst>
                                    <p:cond delay="0"/>
                                  </p:stCondLst>
                                  <p:childTnLst>
                                    <p:set>
                                      <p:cBhvr>
                                        <p:cTn id="213" dur="1" fill="hold">
                                          <p:stCondLst>
                                            <p:cond delay="0"/>
                                          </p:stCondLst>
                                        </p:cTn>
                                        <p:tgtEl>
                                          <p:spTgt spid="120"/>
                                        </p:tgtEl>
                                        <p:attrNameLst>
                                          <p:attrName>style.visibility</p:attrName>
                                        </p:attrNameLst>
                                      </p:cBhvr>
                                      <p:to>
                                        <p:strVal val="visible"/>
                                      </p:to>
                                    </p:set>
                                    <p:animEffect transition="in" filter="circle(in)">
                                      <p:cBhvr>
                                        <p:cTn id="214" dur="2000"/>
                                        <p:tgtEl>
                                          <p:spTgt spid="120"/>
                                        </p:tgtEl>
                                      </p:cBhvr>
                                    </p:animEffect>
                                  </p:childTnLst>
                                </p:cTn>
                              </p:par>
                              <p:par>
                                <p:cTn id="215" presetID="6" presetClass="entr" presetSubtype="16" fill="hold" nodeType="withEffect">
                                  <p:stCondLst>
                                    <p:cond delay="0"/>
                                  </p:stCondLst>
                                  <p:childTnLst>
                                    <p:set>
                                      <p:cBhvr>
                                        <p:cTn id="216" dur="1" fill="hold">
                                          <p:stCondLst>
                                            <p:cond delay="0"/>
                                          </p:stCondLst>
                                        </p:cTn>
                                        <p:tgtEl>
                                          <p:spTgt spid="121"/>
                                        </p:tgtEl>
                                        <p:attrNameLst>
                                          <p:attrName>style.visibility</p:attrName>
                                        </p:attrNameLst>
                                      </p:cBhvr>
                                      <p:to>
                                        <p:strVal val="visible"/>
                                      </p:to>
                                    </p:set>
                                    <p:animEffect transition="in" filter="circle(in)">
                                      <p:cBhvr>
                                        <p:cTn id="217" dur="2000"/>
                                        <p:tgtEl>
                                          <p:spTgt spid="121"/>
                                        </p:tgtEl>
                                      </p:cBhvr>
                                    </p:animEffect>
                                  </p:childTnLst>
                                </p:cTn>
                              </p:par>
                              <p:par>
                                <p:cTn id="218" presetID="6" presetClass="entr" presetSubtype="16" fill="hold" grpId="0" nodeType="withEffect">
                                  <p:stCondLst>
                                    <p:cond delay="0"/>
                                  </p:stCondLst>
                                  <p:childTnLst>
                                    <p:set>
                                      <p:cBhvr>
                                        <p:cTn id="219" dur="1" fill="hold">
                                          <p:stCondLst>
                                            <p:cond delay="0"/>
                                          </p:stCondLst>
                                        </p:cTn>
                                        <p:tgtEl>
                                          <p:spTgt spid="122"/>
                                        </p:tgtEl>
                                        <p:attrNameLst>
                                          <p:attrName>style.visibility</p:attrName>
                                        </p:attrNameLst>
                                      </p:cBhvr>
                                      <p:to>
                                        <p:strVal val="visible"/>
                                      </p:to>
                                    </p:set>
                                    <p:animEffect transition="in" filter="circle(in)">
                                      <p:cBhvr>
                                        <p:cTn id="220" dur="2000"/>
                                        <p:tgtEl>
                                          <p:spTgt spid="122"/>
                                        </p:tgtEl>
                                      </p:cBhvr>
                                    </p:animEffect>
                                  </p:childTnLst>
                                </p:cTn>
                              </p:par>
                              <p:par>
                                <p:cTn id="221" presetID="6" presetClass="entr" presetSubtype="16" fill="hold" grpId="0" nodeType="withEffect">
                                  <p:stCondLst>
                                    <p:cond delay="0"/>
                                  </p:stCondLst>
                                  <p:childTnLst>
                                    <p:set>
                                      <p:cBhvr>
                                        <p:cTn id="222" dur="1" fill="hold">
                                          <p:stCondLst>
                                            <p:cond delay="0"/>
                                          </p:stCondLst>
                                        </p:cTn>
                                        <p:tgtEl>
                                          <p:spTgt spid="123"/>
                                        </p:tgtEl>
                                        <p:attrNameLst>
                                          <p:attrName>style.visibility</p:attrName>
                                        </p:attrNameLst>
                                      </p:cBhvr>
                                      <p:to>
                                        <p:strVal val="visible"/>
                                      </p:to>
                                    </p:set>
                                    <p:animEffect transition="in" filter="circle(in)">
                                      <p:cBhvr>
                                        <p:cTn id="223" dur="2000"/>
                                        <p:tgtEl>
                                          <p:spTgt spid="123"/>
                                        </p:tgtEl>
                                      </p:cBhvr>
                                    </p:animEffect>
                                  </p:childTnLst>
                                </p:cTn>
                              </p:par>
                              <p:par>
                                <p:cTn id="224" presetID="6" presetClass="entr" presetSubtype="16" fill="hold" grpId="0" nodeType="withEffect">
                                  <p:stCondLst>
                                    <p:cond delay="0"/>
                                  </p:stCondLst>
                                  <p:childTnLst>
                                    <p:set>
                                      <p:cBhvr>
                                        <p:cTn id="225" dur="1" fill="hold">
                                          <p:stCondLst>
                                            <p:cond delay="0"/>
                                          </p:stCondLst>
                                        </p:cTn>
                                        <p:tgtEl>
                                          <p:spTgt spid="125"/>
                                        </p:tgtEl>
                                        <p:attrNameLst>
                                          <p:attrName>style.visibility</p:attrName>
                                        </p:attrNameLst>
                                      </p:cBhvr>
                                      <p:to>
                                        <p:strVal val="visible"/>
                                      </p:to>
                                    </p:set>
                                    <p:animEffect transition="in" filter="circle(in)">
                                      <p:cBhvr>
                                        <p:cTn id="226" dur="2000"/>
                                        <p:tgtEl>
                                          <p:spTgt spid="125"/>
                                        </p:tgtEl>
                                      </p:cBhvr>
                                    </p:animEffect>
                                  </p:childTnLst>
                                </p:cTn>
                              </p:par>
                              <p:par>
                                <p:cTn id="227" presetID="6" presetClass="entr" presetSubtype="16" fill="hold" grpId="0" nodeType="withEffect">
                                  <p:stCondLst>
                                    <p:cond delay="0"/>
                                  </p:stCondLst>
                                  <p:childTnLst>
                                    <p:set>
                                      <p:cBhvr>
                                        <p:cTn id="228" dur="1" fill="hold">
                                          <p:stCondLst>
                                            <p:cond delay="0"/>
                                          </p:stCondLst>
                                        </p:cTn>
                                        <p:tgtEl>
                                          <p:spTgt spid="126"/>
                                        </p:tgtEl>
                                        <p:attrNameLst>
                                          <p:attrName>style.visibility</p:attrName>
                                        </p:attrNameLst>
                                      </p:cBhvr>
                                      <p:to>
                                        <p:strVal val="visible"/>
                                      </p:to>
                                    </p:set>
                                    <p:animEffect transition="in" filter="circle(in)">
                                      <p:cBhvr>
                                        <p:cTn id="229" dur="2000"/>
                                        <p:tgtEl>
                                          <p:spTgt spid="126"/>
                                        </p:tgtEl>
                                      </p:cBhvr>
                                    </p:animEffect>
                                  </p:childTnLst>
                                </p:cTn>
                              </p:par>
                              <p:par>
                                <p:cTn id="230" presetID="6" presetClass="entr" presetSubtype="16" fill="hold" grpId="0" nodeType="withEffect">
                                  <p:stCondLst>
                                    <p:cond delay="0"/>
                                  </p:stCondLst>
                                  <p:childTnLst>
                                    <p:set>
                                      <p:cBhvr>
                                        <p:cTn id="231" dur="1" fill="hold">
                                          <p:stCondLst>
                                            <p:cond delay="0"/>
                                          </p:stCondLst>
                                        </p:cTn>
                                        <p:tgtEl>
                                          <p:spTgt spid="2"/>
                                        </p:tgtEl>
                                        <p:attrNameLst>
                                          <p:attrName>style.visibility</p:attrName>
                                        </p:attrNameLst>
                                      </p:cBhvr>
                                      <p:to>
                                        <p:strVal val="visible"/>
                                      </p:to>
                                    </p:set>
                                    <p:animEffect transition="in" filter="circle(in)">
                                      <p:cBhvr>
                                        <p:cTn id="2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0" grpId="0"/>
      <p:bldP spid="25" grpId="0" animBg="1"/>
      <p:bldP spid="28" grpId="0" animBg="1"/>
      <p:bldP spid="36" grpId="0"/>
      <p:bldP spid="47" grpId="0"/>
      <p:bldP spid="48" grpId="0" animBg="1"/>
      <p:bldP spid="49" grpId="0" animBg="1"/>
      <p:bldP spid="50" grpId="0"/>
      <p:bldP spid="61" grpId="0"/>
      <p:bldP spid="62" grpId="0"/>
      <p:bldP spid="63" grpId="0"/>
      <p:bldP spid="64" grpId="0" animBg="1"/>
      <p:bldP spid="65" grpId="0"/>
      <p:bldP spid="66" grpId="0"/>
      <p:bldP spid="77" grpId="0" animBg="1"/>
      <p:bldP spid="78" grpId="0" animBg="1"/>
      <p:bldP spid="79" grpId="0"/>
      <p:bldP spid="87" grpId="0"/>
      <p:bldP spid="89" grpId="0"/>
      <p:bldP spid="91" grpId="0" animBg="1"/>
      <p:bldP spid="92" grpId="0"/>
      <p:bldP spid="93" grpId="0"/>
      <p:bldP spid="94" grpId="0" animBg="1"/>
      <p:bldP spid="95" grpId="0" animBg="1"/>
      <p:bldP spid="96" grpId="0"/>
      <p:bldP spid="104" grpId="0"/>
      <p:bldP spid="105" grpId="0"/>
      <p:bldP spid="109" grpId="0" animBg="1"/>
      <p:bldP spid="110" grpId="0"/>
      <p:bldP spid="111" grpId="0"/>
      <p:bldP spid="112" grpId="0" animBg="1"/>
      <p:bldP spid="113" grpId="0" animBg="1"/>
      <p:bldP spid="114" grpId="0"/>
      <p:bldP spid="122" grpId="0"/>
      <p:bldP spid="123" grpId="0"/>
      <p:bldP spid="125" grpId="0"/>
      <p:bldP spid="12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10 Rectángulo">
            <a:extLst>
              <a:ext uri="{FF2B5EF4-FFF2-40B4-BE49-F238E27FC236}">
                <a16:creationId xmlns:a16="http://schemas.microsoft.com/office/drawing/2014/main" id="{74E1BF1B-6B05-F36D-DF1A-43E109B961FC}"/>
              </a:ext>
            </a:extLst>
          </p:cNvPr>
          <p:cNvSpPr/>
          <p:nvPr/>
        </p:nvSpPr>
        <p:spPr>
          <a:xfrm>
            <a:off x="795130" y="176707"/>
            <a:ext cx="992090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581025" algn="l"/>
              </a:tabLst>
              <a:defRPr/>
            </a:pPr>
            <a:r>
              <a:rPr kumimoji="0" lang="es-ES_tradnl" sz="2800" b="1" i="0" u="none" strike="noStrike" kern="1200" cap="none" spc="0" normalizeH="0" baseline="0" noProof="0" dirty="0">
                <a:ln>
                  <a:noFill/>
                </a:ln>
                <a:solidFill>
                  <a:schemeClr val="tx1">
                    <a:lumMod val="95000"/>
                    <a:lumOff val="5000"/>
                  </a:schemeClr>
                </a:solidFill>
                <a:effectLst>
                  <a:glow rad="228600">
                    <a:srgbClr val="549E39">
                      <a:satMod val="175000"/>
                      <a:alpha val="40000"/>
                    </a:srgbClr>
                  </a:glow>
                </a:effectLst>
                <a:uLnTx/>
                <a:uFillTx/>
                <a:latin typeface="Arial"/>
                <a:ea typeface="Arial Unicode MS"/>
                <a:cs typeface="Arial" pitchFamily="34" charset="0"/>
              </a:rPr>
              <a:t>II. 1434 Blocks </a:t>
            </a:r>
            <a:r>
              <a:rPr lang="es-ES_tradnl" sz="28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para Llevar a Cabo la</a:t>
            </a:r>
            <a:r>
              <a:rPr kumimoji="0" lang="es-ES_tradnl" sz="2800" b="1" i="0" u="none" strike="noStrike" kern="1200" cap="none" spc="0" normalizeH="0" baseline="0" noProof="0" dirty="0">
                <a:ln>
                  <a:noFill/>
                </a:ln>
                <a:solidFill>
                  <a:schemeClr val="tx1">
                    <a:lumMod val="95000"/>
                    <a:lumOff val="5000"/>
                  </a:schemeClr>
                </a:solidFill>
                <a:effectLst>
                  <a:glow rad="228600">
                    <a:srgbClr val="549E39">
                      <a:satMod val="175000"/>
                      <a:alpha val="40000"/>
                    </a:srgbClr>
                  </a:glow>
                </a:effectLst>
                <a:uLnTx/>
                <a:uFillTx/>
                <a:latin typeface="Arial"/>
                <a:ea typeface="Arial Unicode MS"/>
                <a:cs typeface="Arial" pitchFamily="34" charset="0"/>
              </a:rPr>
              <a:t> Calificación </a:t>
            </a:r>
          </a:p>
        </p:txBody>
      </p:sp>
      <p:sp>
        <p:nvSpPr>
          <p:cNvPr id="50" name="Rectangle 671">
            <a:extLst>
              <a:ext uri="{FF2B5EF4-FFF2-40B4-BE49-F238E27FC236}">
                <a16:creationId xmlns:a16="http://schemas.microsoft.com/office/drawing/2014/main" id="{8683F05C-FC6B-13D8-9927-88EB2C3B6253}"/>
              </a:ext>
            </a:extLst>
          </p:cNvPr>
          <p:cNvSpPr/>
          <p:nvPr/>
        </p:nvSpPr>
        <p:spPr>
          <a:xfrm>
            <a:off x="1" y="867080"/>
            <a:ext cx="6241774" cy="2782863"/>
          </a:xfrm>
          <a:prstGeom prst="rect">
            <a:avLst/>
          </a:prstGeom>
          <a:solidFill>
            <a:schemeClr val="accent4">
              <a:lumMod val="40000"/>
              <a:lumOff val="60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grpSp>
        <p:nvGrpSpPr>
          <p:cNvPr id="51" name="Group 674">
            <a:extLst>
              <a:ext uri="{FF2B5EF4-FFF2-40B4-BE49-F238E27FC236}">
                <a16:creationId xmlns:a16="http://schemas.microsoft.com/office/drawing/2014/main" id="{D1D41E58-E4DD-24E3-D024-F451AAA618E2}"/>
              </a:ext>
            </a:extLst>
          </p:cNvPr>
          <p:cNvGrpSpPr/>
          <p:nvPr/>
        </p:nvGrpSpPr>
        <p:grpSpPr>
          <a:xfrm>
            <a:off x="238538" y="904619"/>
            <a:ext cx="3763620" cy="727910"/>
            <a:chOff x="590530" y="1821254"/>
            <a:chExt cx="2280583" cy="1026606"/>
          </a:xfrm>
          <a:solidFill>
            <a:schemeClr val="accent2">
              <a:lumMod val="75000"/>
            </a:schemeClr>
          </a:solidFill>
        </p:grpSpPr>
        <p:sp>
          <p:nvSpPr>
            <p:cNvPr id="52" name="Right Triangle 675">
              <a:extLst>
                <a:ext uri="{FF2B5EF4-FFF2-40B4-BE49-F238E27FC236}">
                  <a16:creationId xmlns:a16="http://schemas.microsoft.com/office/drawing/2014/main" id="{3DE37B2B-6823-612C-7863-C58CFF037F81}"/>
                </a:ext>
              </a:extLst>
            </p:cNvPr>
            <p:cNvSpPr/>
            <p:nvPr/>
          </p:nvSpPr>
          <p:spPr>
            <a:xfrm rot="10800000">
              <a:off x="590530" y="2642931"/>
              <a:ext cx="204929" cy="204929"/>
            </a:xfrm>
            <a:prstGeom prst="r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53" name="Pentagon 10">
              <a:extLst>
                <a:ext uri="{FF2B5EF4-FFF2-40B4-BE49-F238E27FC236}">
                  <a16:creationId xmlns:a16="http://schemas.microsoft.com/office/drawing/2014/main" id="{D8683AE4-E1CA-762A-E24B-398CBE699638}"/>
                </a:ext>
              </a:extLst>
            </p:cNvPr>
            <p:cNvSpPr/>
            <p:nvPr/>
          </p:nvSpPr>
          <p:spPr>
            <a:xfrm>
              <a:off x="611560" y="1842010"/>
              <a:ext cx="1593044" cy="800921"/>
            </a:xfrm>
            <a:prstGeom prst="homePlate">
              <a:avLst/>
            </a:prstGeom>
            <a:grp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54" name="Chevron 11">
              <a:extLst>
                <a:ext uri="{FF2B5EF4-FFF2-40B4-BE49-F238E27FC236}">
                  <a16:creationId xmlns:a16="http://schemas.microsoft.com/office/drawing/2014/main" id="{018DF9AD-ECCA-4399-B20D-02DA570E8CBA}"/>
                </a:ext>
              </a:extLst>
            </p:cNvPr>
            <p:cNvSpPr/>
            <p:nvPr/>
          </p:nvSpPr>
          <p:spPr>
            <a:xfrm>
              <a:off x="2108242" y="1842013"/>
              <a:ext cx="449692" cy="800919"/>
            </a:xfrm>
            <a:prstGeom prst="chevron">
              <a:avLst>
                <a:gd name="adj" fmla="val 52447"/>
              </a:avLst>
            </a:prstGeom>
            <a:grp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latin typeface="Arial"/>
                <a:ea typeface="맑은 고딕" panose="020B0503020000020004" pitchFamily="34" charset="-127"/>
                <a:cs typeface="+mn-cs"/>
              </a:endParaRPr>
            </a:p>
          </p:txBody>
        </p:sp>
        <p:sp>
          <p:nvSpPr>
            <p:cNvPr id="55" name="Chevron 12">
              <a:extLst>
                <a:ext uri="{FF2B5EF4-FFF2-40B4-BE49-F238E27FC236}">
                  <a16:creationId xmlns:a16="http://schemas.microsoft.com/office/drawing/2014/main" id="{2585A2C0-3200-C835-A376-3F348D189CEF}"/>
                </a:ext>
              </a:extLst>
            </p:cNvPr>
            <p:cNvSpPr/>
            <p:nvPr/>
          </p:nvSpPr>
          <p:spPr>
            <a:xfrm>
              <a:off x="2421420" y="1821254"/>
              <a:ext cx="449693" cy="800919"/>
            </a:xfrm>
            <a:prstGeom prst="chevron">
              <a:avLst>
                <a:gd name="adj" fmla="val 52447"/>
              </a:avLst>
            </a:prstGeom>
            <a:grp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latin typeface="Arial"/>
                <a:ea typeface="맑은 고딕" panose="020B0503020000020004" pitchFamily="34" charset="-127"/>
                <a:cs typeface="+mn-cs"/>
              </a:endParaRPr>
            </a:p>
          </p:txBody>
        </p:sp>
      </p:grpSp>
      <p:sp>
        <p:nvSpPr>
          <p:cNvPr id="56" name="TextBox 698">
            <a:extLst>
              <a:ext uri="{FF2B5EF4-FFF2-40B4-BE49-F238E27FC236}">
                <a16:creationId xmlns:a16="http://schemas.microsoft.com/office/drawing/2014/main" id="{F592DF1A-DA87-F27D-7F50-606324CC5917}"/>
              </a:ext>
            </a:extLst>
          </p:cNvPr>
          <p:cNvSpPr txBox="1"/>
          <p:nvPr/>
        </p:nvSpPr>
        <p:spPr>
          <a:xfrm>
            <a:off x="238541" y="904618"/>
            <a:ext cx="1921564" cy="461665"/>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prstClr val="white"/>
                </a:solidFill>
                <a:effectLst/>
                <a:uLnTx/>
                <a:uFillTx/>
                <a:latin typeface="Arial"/>
                <a:ea typeface="Arial Unicode MS"/>
                <a:cs typeface="Arial" pitchFamily="34" charset="0"/>
              </a:rPr>
              <a:t>3)</a:t>
            </a:r>
            <a:endParaRPr kumimoji="0" lang="ko-KR" altLang="en-US" sz="2400" b="1"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endParaRPr>
          </a:p>
        </p:txBody>
      </p:sp>
      <p:sp>
        <p:nvSpPr>
          <p:cNvPr id="58" name="CuadroTexto 57">
            <a:extLst>
              <a:ext uri="{FF2B5EF4-FFF2-40B4-BE49-F238E27FC236}">
                <a16:creationId xmlns:a16="http://schemas.microsoft.com/office/drawing/2014/main" id="{80F06CA7-8E72-4E3F-3A9F-459EEA6285C9}"/>
              </a:ext>
            </a:extLst>
          </p:cNvPr>
          <p:cNvSpPr txBox="1"/>
          <p:nvPr/>
        </p:nvSpPr>
        <p:spPr>
          <a:xfrm>
            <a:off x="273244" y="1632529"/>
            <a:ext cx="5968530" cy="2339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719138" algn="l"/>
              </a:tabLst>
              <a:defRPr/>
            </a:pPr>
            <a:r>
              <a:rPr kumimoji="0" lang="es-MX" b="0" i="0" u="none" strike="noStrike" kern="1200" cap="none" spc="0" normalizeH="0" baseline="0" noProof="0" dirty="0">
                <a:ln>
                  <a:noFill/>
                </a:ln>
                <a:solidFill>
                  <a:schemeClr val="tx1">
                    <a:lumMod val="85000"/>
                    <a:lumOff val="15000"/>
                  </a:schemeClr>
                </a:solidFill>
                <a:effectLst/>
                <a:uLnTx/>
                <a:uFillTx/>
                <a:latin typeface="Arial"/>
                <a:ea typeface="Arial Unicode MS"/>
                <a:cs typeface="Arial" pitchFamily="34" charset="0"/>
              </a:rPr>
              <a:t>Para blocks mayores a 4 pulg (100 mm) de espesor, </a:t>
            </a:r>
            <a:r>
              <a:rPr lang="es-MX" dirty="0">
                <a:solidFill>
                  <a:schemeClr val="tx1">
                    <a:lumMod val="85000"/>
                    <a:lumOff val="15000"/>
                  </a:schemeClr>
                </a:solidFill>
                <a:latin typeface="Arial"/>
                <a:ea typeface="Arial Unicode MS"/>
                <a:cs typeface="Arial" pitchFamily="34" charset="0"/>
              </a:rPr>
              <a:t>estos</a:t>
            </a:r>
            <a:r>
              <a:rPr kumimoji="0" lang="es-MX" b="0" i="0" u="none" strike="noStrike" kern="1200" cap="none" spc="0" normalizeH="0" baseline="0" noProof="0" dirty="0">
                <a:ln>
                  <a:noFill/>
                </a:ln>
                <a:solidFill>
                  <a:schemeClr val="tx1">
                    <a:lumMod val="85000"/>
                    <a:lumOff val="15000"/>
                  </a:schemeClr>
                </a:solidFill>
                <a:effectLst/>
                <a:uLnTx/>
                <a:uFillTx/>
                <a:latin typeface="Arial"/>
                <a:ea typeface="Arial Unicode MS"/>
                <a:cs typeface="Arial" pitchFamily="34" charset="0"/>
              </a:rPr>
              <a:t> deben incluir fallas teniendo un tamaño no mayor a una falla aceptable según la Tabla II-1434-1 o la </a:t>
            </a:r>
            <a:r>
              <a:rPr lang="es-MX" dirty="0">
                <a:solidFill>
                  <a:schemeClr val="tx1">
                    <a:lumMod val="85000"/>
                    <a:lumOff val="15000"/>
                  </a:schemeClr>
                </a:solidFill>
                <a:latin typeface="Arial"/>
                <a:ea typeface="Arial Unicode MS"/>
                <a:cs typeface="Arial" pitchFamily="34" charset="0"/>
              </a:rPr>
              <a:t>T</a:t>
            </a:r>
            <a:r>
              <a:rPr kumimoji="0" lang="es-MX" b="0" i="0" u="none" strike="noStrike" kern="1200" cap="none" spc="0" normalizeH="0" baseline="0" noProof="0" dirty="0">
                <a:ln>
                  <a:noFill/>
                </a:ln>
                <a:solidFill>
                  <a:schemeClr val="tx1">
                    <a:lumMod val="85000"/>
                    <a:lumOff val="15000"/>
                  </a:schemeClr>
                </a:solidFill>
                <a:effectLst/>
                <a:uLnTx/>
                <a:uFillTx/>
                <a:latin typeface="Arial"/>
                <a:ea typeface="Arial Unicode MS"/>
                <a:cs typeface="Arial" pitchFamily="34" charset="0"/>
              </a:rPr>
              <a:t>abla II-1434-2 para el espesor que esté siendo calificado. </a:t>
            </a:r>
          </a:p>
          <a:p>
            <a:pPr marL="0" marR="0" lvl="0" indent="0" algn="just" defTabSz="914400" rtl="0" eaLnBrk="1" fontAlgn="auto" latinLnBrk="0" hangingPunct="1">
              <a:lnSpc>
                <a:spcPct val="100000"/>
              </a:lnSpc>
              <a:spcBef>
                <a:spcPts val="0"/>
              </a:spcBef>
              <a:spcAft>
                <a:spcPts val="0"/>
              </a:spcAft>
              <a:buClrTx/>
              <a:buSzTx/>
              <a:buFontTx/>
              <a:buNone/>
              <a:tabLst>
                <a:tab pos="719138" algn="l"/>
              </a:tabLst>
              <a:defRPr/>
            </a:pPr>
            <a:endParaRPr lang="es-MX" dirty="0">
              <a:solidFill>
                <a:schemeClr val="tx1">
                  <a:lumMod val="85000"/>
                  <a:lumOff val="15000"/>
                </a:schemeClr>
              </a:solidFill>
              <a:latin typeface="Arial"/>
              <a:ea typeface="Arial Unicode MS"/>
              <a:cs typeface="Arial" pitchFamily="34" charset="0"/>
            </a:endParaRPr>
          </a:p>
          <a:p>
            <a:pPr algn="just">
              <a:tabLst>
                <a:tab pos="719138" algn="l"/>
              </a:tabLst>
              <a:defRPr/>
            </a:pPr>
            <a:r>
              <a:rPr lang="es-MX" dirty="0">
                <a:solidFill>
                  <a:schemeClr val="tx1">
                    <a:lumMod val="85000"/>
                    <a:lumOff val="15000"/>
                  </a:schemeClr>
                </a:solidFill>
                <a:latin typeface="Arial"/>
                <a:ea typeface="Arial Unicode MS"/>
                <a:cs typeface="Arial" pitchFamily="34" charset="0"/>
              </a:rPr>
              <a:t>La figura II-1434 identifica/ilustra el dimensionamiento de las fallas superficiales y subsuperficiales: a/</a:t>
            </a:r>
            <a:r>
              <a:rPr lang="es-MX" sz="1800" b="1" dirty="0">
                <a:solidFill>
                  <a:schemeClr val="tx1">
                    <a:lumMod val="85000"/>
                    <a:lumOff val="15000"/>
                  </a:schemeClr>
                </a:solidFill>
                <a:latin typeface="PilGi" pitchFamily="2" charset="-127"/>
                <a:ea typeface="PilGi" pitchFamily="2" charset="-127"/>
                <a:cs typeface="Amasis MT Pro Light" panose="020F0302020204030204" pitchFamily="34" charset="0"/>
              </a:rPr>
              <a:t>l </a:t>
            </a:r>
            <a:r>
              <a:rPr lang="es-MX" sz="1800"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y</a:t>
            </a:r>
            <a:r>
              <a:rPr lang="es-MX" sz="1800" b="1" dirty="0">
                <a:solidFill>
                  <a:schemeClr val="tx1">
                    <a:lumMod val="85000"/>
                    <a:lumOff val="15000"/>
                  </a:schemeClr>
                </a:solidFill>
                <a:latin typeface="PilGi" pitchFamily="2" charset="-127"/>
                <a:ea typeface="PilGi" pitchFamily="2" charset="-127"/>
                <a:cs typeface="Amasis MT Pro Light" panose="020F0302020204030204" pitchFamily="34" charset="0"/>
              </a:rPr>
              <a:t> </a:t>
            </a:r>
            <a:r>
              <a:rPr lang="es-MX" sz="1800"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a/t.</a:t>
            </a:r>
            <a:endParaRPr lang="es-MX" dirty="0">
              <a:solidFill>
                <a:schemeClr val="tx1">
                  <a:lumMod val="85000"/>
                  <a:lumOff val="15000"/>
                </a:schemeClr>
              </a:solidFill>
              <a:latin typeface="Arial" panose="020B0604020202020204" pitchFamily="34" charset="0"/>
              <a:ea typeface="Arial Unicode MS"/>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tab pos="719138" algn="l"/>
              </a:tabLst>
              <a:defRPr/>
            </a:pPr>
            <a:endParaRPr kumimoji="0" lang="es-MX" sz="2000" b="0" i="0" u="none" strike="noStrike" kern="1200" cap="none" spc="0" normalizeH="0" baseline="0" noProof="0" dirty="0">
              <a:ln>
                <a:noFill/>
              </a:ln>
              <a:solidFill>
                <a:srgbClr val="455F51">
                  <a:lumMod val="75000"/>
                </a:srgbClr>
              </a:solidFill>
              <a:effectLst/>
              <a:uLnTx/>
              <a:uFillTx/>
              <a:latin typeface="Arial"/>
              <a:ea typeface="Arial Unicode MS"/>
              <a:cs typeface="Arial" pitchFamily="34" charset="0"/>
            </a:endParaRPr>
          </a:p>
        </p:txBody>
      </p:sp>
      <p:sp>
        <p:nvSpPr>
          <p:cNvPr id="3" name="CuadroTexto 2">
            <a:extLst>
              <a:ext uri="{FF2B5EF4-FFF2-40B4-BE49-F238E27FC236}">
                <a16:creationId xmlns:a16="http://schemas.microsoft.com/office/drawing/2014/main" id="{D7FF02E9-0F19-ABDE-35DB-11A0DF0A7EE5}"/>
              </a:ext>
            </a:extLst>
          </p:cNvPr>
          <p:cNvSpPr txBox="1"/>
          <p:nvPr/>
        </p:nvSpPr>
        <p:spPr>
          <a:xfrm>
            <a:off x="-1" y="3971631"/>
            <a:ext cx="6453809" cy="1754326"/>
          </a:xfrm>
          <a:prstGeom prst="rect">
            <a:avLst/>
          </a:prstGeom>
          <a:noFill/>
        </p:spPr>
        <p:txBody>
          <a:bodyPr wrap="square">
            <a:spAutoFit/>
          </a:bodyPr>
          <a:lstStyle/>
          <a:p>
            <a:pPr algn="just">
              <a:tabLst>
                <a:tab pos="719138" algn="l"/>
              </a:tabLst>
              <a:defRPr/>
            </a:pPr>
            <a:r>
              <a:rPr lang="es-MX" b="1" dirty="0">
                <a:solidFill>
                  <a:schemeClr val="tx1">
                    <a:lumMod val="85000"/>
                    <a:lumOff val="15000"/>
                  </a:schemeClr>
                </a:solidFill>
                <a:latin typeface="Arial"/>
                <a:ea typeface="Arial Unicode MS"/>
                <a:cs typeface="Arial" pitchFamily="34" charset="0"/>
              </a:rPr>
              <a:t>NOTA</a:t>
            </a:r>
            <a:r>
              <a:rPr lang="es-MX" dirty="0">
                <a:solidFill>
                  <a:schemeClr val="tx1">
                    <a:lumMod val="85000"/>
                    <a:lumOff val="15000"/>
                  </a:schemeClr>
                </a:solidFill>
                <a:latin typeface="Arial"/>
                <a:ea typeface="Arial Unicode MS"/>
                <a:cs typeface="Arial" pitchFamily="34" charset="0"/>
              </a:rPr>
              <a:t>. La </a:t>
            </a:r>
            <a:r>
              <a:rPr lang="es-MX" i="1" u="sng" dirty="0">
                <a:solidFill>
                  <a:schemeClr val="tx1">
                    <a:lumMod val="85000"/>
                    <a:lumOff val="15000"/>
                  </a:schemeClr>
                </a:solidFill>
                <a:latin typeface="Arial"/>
                <a:ea typeface="Arial Unicode MS"/>
                <a:cs typeface="Arial" pitchFamily="34" charset="0"/>
              </a:rPr>
              <a:t>razón de aspecto de una imagen</a:t>
            </a:r>
            <a:r>
              <a:rPr lang="es-MX" i="1" dirty="0">
                <a:solidFill>
                  <a:schemeClr val="tx1">
                    <a:lumMod val="85000"/>
                    <a:lumOff val="15000"/>
                  </a:schemeClr>
                </a:solidFill>
                <a:latin typeface="Arial"/>
                <a:ea typeface="Arial Unicode MS"/>
                <a:cs typeface="Arial" pitchFamily="34" charset="0"/>
              </a:rPr>
              <a:t> </a:t>
            </a:r>
            <a:r>
              <a:rPr lang="es-MX" dirty="0">
                <a:solidFill>
                  <a:schemeClr val="tx1">
                    <a:lumMod val="85000"/>
                    <a:lumOff val="15000"/>
                  </a:schemeClr>
                </a:solidFill>
                <a:latin typeface="Arial"/>
                <a:ea typeface="Arial Unicode MS"/>
                <a:cs typeface="Arial" pitchFamily="34" charset="0"/>
              </a:rPr>
              <a:t>es una relación dimensional, la cual es igual a la proporción entre su </a:t>
            </a:r>
            <a:r>
              <a:rPr lang="es-MX" u="sng" dirty="0">
                <a:solidFill>
                  <a:schemeClr val="tx1">
                    <a:lumMod val="85000"/>
                    <a:lumOff val="15000"/>
                  </a:schemeClr>
                </a:solidFill>
                <a:latin typeface="Arial"/>
                <a:ea typeface="Arial Unicode MS"/>
                <a:cs typeface="Arial" pitchFamily="34" charset="0"/>
              </a:rPr>
              <a:t>ancho</a:t>
            </a:r>
            <a:r>
              <a:rPr lang="es-MX" dirty="0">
                <a:solidFill>
                  <a:schemeClr val="tx1">
                    <a:lumMod val="85000"/>
                    <a:lumOff val="15000"/>
                  </a:schemeClr>
                </a:solidFill>
                <a:latin typeface="Arial"/>
                <a:ea typeface="Arial Unicode MS"/>
                <a:cs typeface="Arial" pitchFamily="34" charset="0"/>
              </a:rPr>
              <a:t> (</a:t>
            </a:r>
            <a:r>
              <a:rPr lang="es-MX" b="1" dirty="0">
                <a:solidFill>
                  <a:schemeClr val="tx1">
                    <a:lumMod val="85000"/>
                    <a:lumOff val="15000"/>
                  </a:schemeClr>
                </a:solidFill>
                <a:latin typeface="PilGi" pitchFamily="2" charset="-127"/>
                <a:ea typeface="PilGi" pitchFamily="2" charset="-127"/>
                <a:cs typeface="Amasis MT Pro Light" panose="020F0302020204030204" pitchFamily="34" charset="0"/>
              </a:rPr>
              <a:t>l</a:t>
            </a:r>
            <a:r>
              <a:rPr lang="es-MX" i="1"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 </a:t>
            </a:r>
            <a:r>
              <a:rPr lang="es-MX"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y la </a:t>
            </a:r>
            <a:r>
              <a:rPr lang="es-MX" u="sng"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altura</a:t>
            </a:r>
            <a:r>
              <a:rPr lang="es-MX"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 (</a:t>
            </a:r>
            <a:r>
              <a:rPr lang="es-MX" b="1"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a</a:t>
            </a:r>
            <a:r>
              <a:rPr lang="es-MX"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 La </a:t>
            </a:r>
            <a:r>
              <a:rPr lang="es-MX" i="1" u="sng"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razón o relación de aspecto </a:t>
            </a:r>
            <a:r>
              <a:rPr lang="es-MX" b="1" i="1" u="sng"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a/</a:t>
            </a:r>
            <a:r>
              <a:rPr lang="es-MX" b="1" u="sng" dirty="0">
                <a:solidFill>
                  <a:schemeClr val="tx1">
                    <a:lumMod val="85000"/>
                    <a:lumOff val="15000"/>
                  </a:schemeClr>
                </a:solidFill>
                <a:latin typeface="PilGi" pitchFamily="2" charset="-127"/>
                <a:ea typeface="PilGi" pitchFamily="2" charset="-127"/>
                <a:cs typeface="Amasis MT Pro Light" panose="020F0302020204030204" pitchFamily="34" charset="0"/>
              </a:rPr>
              <a:t>l</a:t>
            </a:r>
            <a:r>
              <a:rPr lang="es-MX" i="1" dirty="0">
                <a:solidFill>
                  <a:schemeClr val="tx1">
                    <a:lumMod val="85000"/>
                    <a:lumOff val="15000"/>
                  </a:schemeClr>
                </a:solidFill>
                <a:latin typeface="PilGi" pitchFamily="2" charset="-127"/>
                <a:ea typeface="PilGi" pitchFamily="2" charset="-127"/>
                <a:cs typeface="Amasis MT Pro Light" panose="020F0302020204030204" pitchFamily="34" charset="0"/>
              </a:rPr>
              <a:t>, </a:t>
            </a:r>
            <a:r>
              <a:rPr lang="es-MX"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definida</a:t>
            </a:r>
            <a:r>
              <a:rPr lang="es-MX" dirty="0">
                <a:solidFill>
                  <a:schemeClr val="tx1">
                    <a:lumMod val="85000"/>
                    <a:lumOff val="15000"/>
                  </a:schemeClr>
                </a:solidFill>
                <a:latin typeface="PilGi" pitchFamily="2" charset="-127"/>
                <a:ea typeface="PilGi" pitchFamily="2" charset="-127"/>
                <a:cs typeface="Amasis MT Pro Light" panose="020F0302020204030204" pitchFamily="34" charset="0"/>
              </a:rPr>
              <a:t> </a:t>
            </a:r>
            <a:r>
              <a:rPr lang="es-MX"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en algún criterio de aceptación establecido para un espesor </a:t>
            </a:r>
            <a:r>
              <a:rPr lang="es-MX" u="sng"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&gt;</a:t>
            </a:r>
            <a:r>
              <a:rPr lang="es-MX"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 4 pulg, pero </a:t>
            </a:r>
            <a:r>
              <a:rPr lang="es-MX" u="sng"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&lt;</a:t>
            </a:r>
            <a:r>
              <a:rPr lang="es-MX"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 12 pulg, determinará la altura (</a:t>
            </a:r>
            <a:r>
              <a:rPr lang="es-MX" b="1"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a</a:t>
            </a:r>
            <a:r>
              <a:rPr lang="es-MX"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 máxima aceptable.</a:t>
            </a:r>
            <a:endParaRPr lang="es-MX" dirty="0">
              <a:solidFill>
                <a:schemeClr val="tx1">
                  <a:lumMod val="85000"/>
                  <a:lumOff val="15000"/>
                </a:schemeClr>
              </a:solidFill>
              <a:latin typeface="Arial" panose="020B0604020202020204" pitchFamily="34" charset="0"/>
              <a:ea typeface="Arial Unicode MS"/>
              <a:cs typeface="Arial" panose="020B0604020202020204" pitchFamily="34" charset="0"/>
            </a:endParaRPr>
          </a:p>
        </p:txBody>
      </p:sp>
      <p:sp>
        <p:nvSpPr>
          <p:cNvPr id="2" name="Forma libre: forma 13">
            <a:extLst>
              <a:ext uri="{FF2B5EF4-FFF2-40B4-BE49-F238E27FC236}">
                <a16:creationId xmlns:a16="http://schemas.microsoft.com/office/drawing/2014/main" id="{47E2C313-A569-E66E-5D5C-0C0B70E47545}"/>
              </a:ext>
            </a:extLst>
          </p:cNvPr>
          <p:cNvSpPr/>
          <p:nvPr/>
        </p:nvSpPr>
        <p:spPr>
          <a:xfrm>
            <a:off x="6824870" y="1366283"/>
            <a:ext cx="5367129" cy="5378788"/>
          </a:xfrm>
          <a:custGeom>
            <a:avLst/>
            <a:gdLst>
              <a:gd name="connsiteX0" fmla="*/ 290655 w 5380383"/>
              <a:gd name="connsiteY0" fmla="*/ 0 h 6267450"/>
              <a:gd name="connsiteX1" fmla="*/ 5022743 w 5380383"/>
              <a:gd name="connsiteY1" fmla="*/ 0 h 6267450"/>
              <a:gd name="connsiteX2" fmla="*/ 5008940 w 5380383"/>
              <a:gd name="connsiteY2" fmla="*/ 41043 h 6267450"/>
              <a:gd name="connsiteX3" fmla="*/ 5003690 w 5380383"/>
              <a:gd name="connsiteY3" fmla="*/ 89117 h 6267450"/>
              <a:gd name="connsiteX4" fmla="*/ 5262108 w 5380383"/>
              <a:gd name="connsiteY4" fmla="*/ 327657 h 6267450"/>
              <a:gd name="connsiteX5" fmla="*/ 5362696 w 5380383"/>
              <a:gd name="connsiteY5" fmla="*/ 308911 h 6267450"/>
              <a:gd name="connsiteX6" fmla="*/ 5380383 w 5380383"/>
              <a:gd name="connsiteY6" fmla="*/ 297904 h 6267450"/>
              <a:gd name="connsiteX7" fmla="*/ 5380383 w 5380383"/>
              <a:gd name="connsiteY7" fmla="*/ 5968177 h 6267450"/>
              <a:gd name="connsiteX8" fmla="*/ 5362696 w 5380383"/>
              <a:gd name="connsiteY8" fmla="*/ 5957169 h 6267450"/>
              <a:gd name="connsiteX9" fmla="*/ 5262108 w 5380383"/>
              <a:gd name="connsiteY9" fmla="*/ 5938423 h 6267450"/>
              <a:gd name="connsiteX10" fmla="*/ 5003690 w 5380383"/>
              <a:gd name="connsiteY10" fmla="*/ 6176963 h 6267450"/>
              <a:gd name="connsiteX11" fmla="*/ 5008940 w 5380383"/>
              <a:gd name="connsiteY11" fmla="*/ 6225037 h 6267450"/>
              <a:gd name="connsiteX12" fmla="*/ 5023203 w 5380383"/>
              <a:gd name="connsiteY12" fmla="*/ 6267450 h 6267450"/>
              <a:gd name="connsiteX13" fmla="*/ 381905 w 5380383"/>
              <a:gd name="connsiteY13" fmla="*/ 6267450 h 6267450"/>
              <a:gd name="connsiteX14" fmla="*/ 381989 w 5380383"/>
              <a:gd name="connsiteY14" fmla="*/ 6267199 h 6267450"/>
              <a:gd name="connsiteX15" fmla="*/ 387239 w 5380383"/>
              <a:gd name="connsiteY15" fmla="*/ 6219125 h 6267450"/>
              <a:gd name="connsiteX16" fmla="*/ 128821 w 5380383"/>
              <a:gd name="connsiteY16" fmla="*/ 5980585 h 6267450"/>
              <a:gd name="connsiteX17" fmla="*/ 28233 w 5380383"/>
              <a:gd name="connsiteY17" fmla="*/ 5999331 h 6267450"/>
              <a:gd name="connsiteX18" fmla="*/ 0 w 5380383"/>
              <a:gd name="connsiteY18" fmla="*/ 6016902 h 6267450"/>
              <a:gd name="connsiteX19" fmla="*/ 0 w 5380383"/>
              <a:gd name="connsiteY19" fmla="*/ 289664 h 6267450"/>
              <a:gd name="connsiteX20" fmla="*/ 39757 w 5380383"/>
              <a:gd name="connsiteY20" fmla="*/ 293363 h 6267450"/>
              <a:gd name="connsiteX21" fmla="*/ 298175 w 5380383"/>
              <a:gd name="connsiteY21" fmla="*/ 54823 h 6267450"/>
              <a:gd name="connsiteX22" fmla="*/ 292925 w 5380383"/>
              <a:gd name="connsiteY22" fmla="*/ 6749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0383" h="6267450">
                <a:moveTo>
                  <a:pt x="290655" y="0"/>
                </a:moveTo>
                <a:lnTo>
                  <a:pt x="5022743" y="0"/>
                </a:lnTo>
                <a:lnTo>
                  <a:pt x="5008940" y="41043"/>
                </a:lnTo>
                <a:cubicBezTo>
                  <a:pt x="5005498" y="56571"/>
                  <a:pt x="5003690" y="72649"/>
                  <a:pt x="5003690" y="89117"/>
                </a:cubicBezTo>
                <a:cubicBezTo>
                  <a:pt x="5003690" y="220859"/>
                  <a:pt x="5119388" y="327657"/>
                  <a:pt x="5262108" y="327657"/>
                </a:cubicBezTo>
                <a:cubicBezTo>
                  <a:pt x="5297788" y="327657"/>
                  <a:pt x="5331779" y="320982"/>
                  <a:pt x="5362696" y="308911"/>
                </a:cubicBezTo>
                <a:lnTo>
                  <a:pt x="5380383" y="297904"/>
                </a:lnTo>
                <a:lnTo>
                  <a:pt x="5380383" y="5968177"/>
                </a:lnTo>
                <a:lnTo>
                  <a:pt x="5362696" y="5957169"/>
                </a:lnTo>
                <a:cubicBezTo>
                  <a:pt x="5331779" y="5945098"/>
                  <a:pt x="5297788" y="5938423"/>
                  <a:pt x="5262108" y="5938423"/>
                </a:cubicBezTo>
                <a:cubicBezTo>
                  <a:pt x="5119388" y="5938423"/>
                  <a:pt x="5003690" y="6045221"/>
                  <a:pt x="5003690" y="6176963"/>
                </a:cubicBezTo>
                <a:cubicBezTo>
                  <a:pt x="5003690" y="6193431"/>
                  <a:pt x="5005498" y="6209509"/>
                  <a:pt x="5008940" y="6225037"/>
                </a:cubicBezTo>
                <a:lnTo>
                  <a:pt x="5023203" y="6267450"/>
                </a:lnTo>
                <a:lnTo>
                  <a:pt x="381905" y="6267450"/>
                </a:lnTo>
                <a:lnTo>
                  <a:pt x="381989" y="6267199"/>
                </a:lnTo>
                <a:cubicBezTo>
                  <a:pt x="385431" y="6251671"/>
                  <a:pt x="387239" y="6235593"/>
                  <a:pt x="387239" y="6219125"/>
                </a:cubicBezTo>
                <a:cubicBezTo>
                  <a:pt x="387239" y="6087383"/>
                  <a:pt x="271541" y="5980585"/>
                  <a:pt x="128821" y="5980585"/>
                </a:cubicBezTo>
                <a:cubicBezTo>
                  <a:pt x="93141" y="5980585"/>
                  <a:pt x="59150" y="5987260"/>
                  <a:pt x="28233" y="5999331"/>
                </a:cubicBezTo>
                <a:lnTo>
                  <a:pt x="0" y="6016902"/>
                </a:lnTo>
                <a:lnTo>
                  <a:pt x="0" y="289664"/>
                </a:lnTo>
                <a:lnTo>
                  <a:pt x="39757" y="293363"/>
                </a:lnTo>
                <a:cubicBezTo>
                  <a:pt x="182477" y="293363"/>
                  <a:pt x="298175" y="186565"/>
                  <a:pt x="298175" y="54823"/>
                </a:cubicBezTo>
                <a:cubicBezTo>
                  <a:pt x="298175" y="38355"/>
                  <a:pt x="296367" y="22277"/>
                  <a:pt x="292925" y="6749"/>
                </a:cubicBez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pic>
        <p:nvPicPr>
          <p:cNvPr id="4" name="Imagen 3">
            <a:extLst>
              <a:ext uri="{FF2B5EF4-FFF2-40B4-BE49-F238E27FC236}">
                <a16:creationId xmlns:a16="http://schemas.microsoft.com/office/drawing/2014/main" id="{EE48FD91-0E3E-46C9-F1EC-811815226E7F}"/>
              </a:ext>
            </a:extLst>
          </p:cNvPr>
          <p:cNvPicPr>
            <a:picLocks noChangeAspect="1"/>
          </p:cNvPicPr>
          <p:nvPr/>
        </p:nvPicPr>
        <p:blipFill rotWithShape="1">
          <a:blip r:embed="rId4"/>
          <a:srcRect b="1213"/>
          <a:stretch/>
        </p:blipFill>
        <p:spPr>
          <a:xfrm>
            <a:off x="7010399" y="1632528"/>
            <a:ext cx="4969565" cy="4906759"/>
          </a:xfrm>
          <a:prstGeom prst="rect">
            <a:avLst/>
          </a:prstGeom>
        </p:spPr>
      </p:pic>
    </p:spTree>
    <p:extLst>
      <p:ext uri="{BB962C8B-B14F-4D97-AF65-F5344CB8AC3E}">
        <p14:creationId xmlns:p14="http://schemas.microsoft.com/office/powerpoint/2010/main" val="314964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inVertical)">
                                      <p:cBhvr>
                                        <p:cTn id="10" dur="500"/>
                                        <p:tgtEl>
                                          <p:spTgt spid="50"/>
                                        </p:tgtEl>
                                      </p:cBhvr>
                                    </p:animEffect>
                                  </p:childTnLst>
                                </p:cTn>
                              </p:par>
                              <p:par>
                                <p:cTn id="11" presetID="16" presetClass="entr" presetSubtype="2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barn(inVertical)">
                                      <p:cBhvr>
                                        <p:cTn id="19" dur="500"/>
                                        <p:tgtEl>
                                          <p:spTgt spid="5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0" grpId="0" animBg="1"/>
      <p:bldP spid="56" grpId="0" animBg="1"/>
      <p:bldP spid="58" grpId="0"/>
      <p:bldP spid="3"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Forma libre: forma 14">
            <a:extLst>
              <a:ext uri="{FF2B5EF4-FFF2-40B4-BE49-F238E27FC236}">
                <a16:creationId xmlns:a16="http://schemas.microsoft.com/office/drawing/2014/main" id="{BD82538E-B4D4-414A-8CAF-2A47EDAAB259}"/>
              </a:ext>
            </a:extLst>
          </p:cNvPr>
          <p:cNvSpPr/>
          <p:nvPr/>
        </p:nvSpPr>
        <p:spPr>
          <a:xfrm>
            <a:off x="6495828" y="0"/>
            <a:ext cx="5696172" cy="6858000"/>
          </a:xfrm>
          <a:custGeom>
            <a:avLst/>
            <a:gdLst>
              <a:gd name="connsiteX0" fmla="*/ 290655 w 5380383"/>
              <a:gd name="connsiteY0" fmla="*/ 0 h 6267450"/>
              <a:gd name="connsiteX1" fmla="*/ 5022743 w 5380383"/>
              <a:gd name="connsiteY1" fmla="*/ 0 h 6267450"/>
              <a:gd name="connsiteX2" fmla="*/ 5008940 w 5380383"/>
              <a:gd name="connsiteY2" fmla="*/ 41043 h 6267450"/>
              <a:gd name="connsiteX3" fmla="*/ 5003690 w 5380383"/>
              <a:gd name="connsiteY3" fmla="*/ 89117 h 6267450"/>
              <a:gd name="connsiteX4" fmla="*/ 5262108 w 5380383"/>
              <a:gd name="connsiteY4" fmla="*/ 327657 h 6267450"/>
              <a:gd name="connsiteX5" fmla="*/ 5362696 w 5380383"/>
              <a:gd name="connsiteY5" fmla="*/ 308911 h 6267450"/>
              <a:gd name="connsiteX6" fmla="*/ 5380383 w 5380383"/>
              <a:gd name="connsiteY6" fmla="*/ 297904 h 6267450"/>
              <a:gd name="connsiteX7" fmla="*/ 5380383 w 5380383"/>
              <a:gd name="connsiteY7" fmla="*/ 5968177 h 6267450"/>
              <a:gd name="connsiteX8" fmla="*/ 5362696 w 5380383"/>
              <a:gd name="connsiteY8" fmla="*/ 5957169 h 6267450"/>
              <a:gd name="connsiteX9" fmla="*/ 5262108 w 5380383"/>
              <a:gd name="connsiteY9" fmla="*/ 5938423 h 6267450"/>
              <a:gd name="connsiteX10" fmla="*/ 5003690 w 5380383"/>
              <a:gd name="connsiteY10" fmla="*/ 6176963 h 6267450"/>
              <a:gd name="connsiteX11" fmla="*/ 5008940 w 5380383"/>
              <a:gd name="connsiteY11" fmla="*/ 6225037 h 6267450"/>
              <a:gd name="connsiteX12" fmla="*/ 5023203 w 5380383"/>
              <a:gd name="connsiteY12" fmla="*/ 6267450 h 6267450"/>
              <a:gd name="connsiteX13" fmla="*/ 381905 w 5380383"/>
              <a:gd name="connsiteY13" fmla="*/ 6267450 h 6267450"/>
              <a:gd name="connsiteX14" fmla="*/ 381989 w 5380383"/>
              <a:gd name="connsiteY14" fmla="*/ 6267199 h 6267450"/>
              <a:gd name="connsiteX15" fmla="*/ 387239 w 5380383"/>
              <a:gd name="connsiteY15" fmla="*/ 6219125 h 6267450"/>
              <a:gd name="connsiteX16" fmla="*/ 128821 w 5380383"/>
              <a:gd name="connsiteY16" fmla="*/ 5980585 h 6267450"/>
              <a:gd name="connsiteX17" fmla="*/ 28233 w 5380383"/>
              <a:gd name="connsiteY17" fmla="*/ 5999331 h 6267450"/>
              <a:gd name="connsiteX18" fmla="*/ 0 w 5380383"/>
              <a:gd name="connsiteY18" fmla="*/ 6016902 h 6267450"/>
              <a:gd name="connsiteX19" fmla="*/ 0 w 5380383"/>
              <a:gd name="connsiteY19" fmla="*/ 289664 h 6267450"/>
              <a:gd name="connsiteX20" fmla="*/ 39757 w 5380383"/>
              <a:gd name="connsiteY20" fmla="*/ 293363 h 6267450"/>
              <a:gd name="connsiteX21" fmla="*/ 298175 w 5380383"/>
              <a:gd name="connsiteY21" fmla="*/ 54823 h 6267450"/>
              <a:gd name="connsiteX22" fmla="*/ 292925 w 5380383"/>
              <a:gd name="connsiteY22" fmla="*/ 6749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0383" h="6267450">
                <a:moveTo>
                  <a:pt x="290655" y="0"/>
                </a:moveTo>
                <a:lnTo>
                  <a:pt x="5022743" y="0"/>
                </a:lnTo>
                <a:lnTo>
                  <a:pt x="5008940" y="41043"/>
                </a:lnTo>
                <a:cubicBezTo>
                  <a:pt x="5005498" y="56571"/>
                  <a:pt x="5003690" y="72649"/>
                  <a:pt x="5003690" y="89117"/>
                </a:cubicBezTo>
                <a:cubicBezTo>
                  <a:pt x="5003690" y="220859"/>
                  <a:pt x="5119388" y="327657"/>
                  <a:pt x="5262108" y="327657"/>
                </a:cubicBezTo>
                <a:cubicBezTo>
                  <a:pt x="5297788" y="327657"/>
                  <a:pt x="5331779" y="320982"/>
                  <a:pt x="5362696" y="308911"/>
                </a:cubicBezTo>
                <a:lnTo>
                  <a:pt x="5380383" y="297904"/>
                </a:lnTo>
                <a:lnTo>
                  <a:pt x="5380383" y="5968177"/>
                </a:lnTo>
                <a:lnTo>
                  <a:pt x="5362696" y="5957169"/>
                </a:lnTo>
                <a:cubicBezTo>
                  <a:pt x="5331779" y="5945098"/>
                  <a:pt x="5297788" y="5938423"/>
                  <a:pt x="5262108" y="5938423"/>
                </a:cubicBezTo>
                <a:cubicBezTo>
                  <a:pt x="5119388" y="5938423"/>
                  <a:pt x="5003690" y="6045221"/>
                  <a:pt x="5003690" y="6176963"/>
                </a:cubicBezTo>
                <a:cubicBezTo>
                  <a:pt x="5003690" y="6193431"/>
                  <a:pt x="5005498" y="6209509"/>
                  <a:pt x="5008940" y="6225037"/>
                </a:cubicBezTo>
                <a:lnTo>
                  <a:pt x="5023203" y="6267450"/>
                </a:lnTo>
                <a:lnTo>
                  <a:pt x="381905" y="6267450"/>
                </a:lnTo>
                <a:lnTo>
                  <a:pt x="381989" y="6267199"/>
                </a:lnTo>
                <a:cubicBezTo>
                  <a:pt x="385431" y="6251671"/>
                  <a:pt x="387239" y="6235593"/>
                  <a:pt x="387239" y="6219125"/>
                </a:cubicBezTo>
                <a:cubicBezTo>
                  <a:pt x="387239" y="6087383"/>
                  <a:pt x="271541" y="5980585"/>
                  <a:pt x="128821" y="5980585"/>
                </a:cubicBezTo>
                <a:cubicBezTo>
                  <a:pt x="93141" y="5980585"/>
                  <a:pt x="59150" y="5987260"/>
                  <a:pt x="28233" y="5999331"/>
                </a:cubicBezTo>
                <a:lnTo>
                  <a:pt x="0" y="6016902"/>
                </a:lnTo>
                <a:lnTo>
                  <a:pt x="0" y="289664"/>
                </a:lnTo>
                <a:lnTo>
                  <a:pt x="39757" y="293363"/>
                </a:lnTo>
                <a:cubicBezTo>
                  <a:pt x="182477" y="293363"/>
                  <a:pt x="298175" y="186565"/>
                  <a:pt x="298175" y="54823"/>
                </a:cubicBezTo>
                <a:cubicBezTo>
                  <a:pt x="298175" y="38355"/>
                  <a:pt x="296367" y="22277"/>
                  <a:pt x="292925" y="6749"/>
                </a:cubicBez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pic>
        <p:nvPicPr>
          <p:cNvPr id="23" name="Imagen 22">
            <a:extLst>
              <a:ext uri="{FF2B5EF4-FFF2-40B4-BE49-F238E27FC236}">
                <a16:creationId xmlns:a16="http://schemas.microsoft.com/office/drawing/2014/main" id="{294825C0-7F6F-C756-8090-2B240652A949}"/>
              </a:ext>
            </a:extLst>
          </p:cNvPr>
          <p:cNvPicPr>
            <a:picLocks noChangeAspect="1"/>
          </p:cNvPicPr>
          <p:nvPr/>
        </p:nvPicPr>
        <p:blipFill>
          <a:blip r:embed="rId4"/>
          <a:srcRect/>
          <a:stretch>
            <a:fillRect/>
          </a:stretch>
        </p:blipFill>
        <p:spPr>
          <a:xfrm>
            <a:off x="6741598" y="278296"/>
            <a:ext cx="5172106" cy="6466775"/>
          </a:xfrm>
          <a:custGeom>
            <a:avLst/>
            <a:gdLst>
              <a:gd name="connsiteX0" fmla="*/ 261268 w 4867275"/>
              <a:gd name="connsiteY0" fmla="*/ 0 h 6267450"/>
              <a:gd name="connsiteX1" fmla="*/ 4566829 w 4867275"/>
              <a:gd name="connsiteY1" fmla="*/ 0 h 6267450"/>
              <a:gd name="connsiteX2" fmla="*/ 4564033 w 4867275"/>
              <a:gd name="connsiteY2" fmla="*/ 7155 h 6267450"/>
              <a:gd name="connsiteX3" fmla="*/ 4557744 w 4867275"/>
              <a:gd name="connsiteY3" fmla="*/ 56698 h 6267450"/>
              <a:gd name="connsiteX4" fmla="*/ 4867275 w 4867275"/>
              <a:gd name="connsiteY4" fmla="*/ 302525 h 6267450"/>
              <a:gd name="connsiteX5" fmla="*/ 4867275 w 4867275"/>
              <a:gd name="connsiteY5" fmla="*/ 6025383 h 6267450"/>
              <a:gd name="connsiteX6" fmla="*/ 4851850 w 4867275"/>
              <a:gd name="connsiteY6" fmla="*/ 6026617 h 6267450"/>
              <a:gd name="connsiteX7" fmla="*/ 4604700 w 4867275"/>
              <a:gd name="connsiteY7" fmla="*/ 6267450 h 6267450"/>
              <a:gd name="connsiteX8" fmla="*/ 318203 w 4867275"/>
              <a:gd name="connsiteY8" fmla="*/ 6267450 h 6267450"/>
              <a:gd name="connsiteX9" fmla="*/ 324811 w 4867275"/>
              <a:gd name="connsiteY9" fmla="*/ 6250544 h 6267450"/>
              <a:gd name="connsiteX10" fmla="*/ 331099 w 4867275"/>
              <a:gd name="connsiteY10" fmla="*/ 6201001 h 6267450"/>
              <a:gd name="connsiteX11" fmla="*/ 21568 w 4867275"/>
              <a:gd name="connsiteY11" fmla="*/ 5955174 h 6267450"/>
              <a:gd name="connsiteX12" fmla="*/ 0 w 4867275"/>
              <a:gd name="connsiteY12" fmla="*/ 5956901 h 6267450"/>
              <a:gd name="connsiteX13" fmla="*/ 0 w 4867275"/>
              <a:gd name="connsiteY13" fmla="*/ 290273 h 6267450"/>
              <a:gd name="connsiteX14" fmla="*/ 20189 w 4867275"/>
              <a:gd name="connsiteY14" fmla="*/ 288657 h 6267450"/>
              <a:gd name="connsiteX15" fmla="*/ 267338 w 4867275"/>
              <a:gd name="connsiteY15" fmla="*/ 47824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7275" h="6267450">
                <a:moveTo>
                  <a:pt x="261268" y="0"/>
                </a:moveTo>
                <a:lnTo>
                  <a:pt x="4566829" y="0"/>
                </a:lnTo>
                <a:lnTo>
                  <a:pt x="4564033" y="7155"/>
                </a:lnTo>
                <a:cubicBezTo>
                  <a:pt x="4559909" y="23158"/>
                  <a:pt x="4557744" y="39727"/>
                  <a:pt x="4557744" y="56698"/>
                </a:cubicBezTo>
                <a:cubicBezTo>
                  <a:pt x="4557744" y="192465"/>
                  <a:pt x="4696326" y="302525"/>
                  <a:pt x="4867275" y="302525"/>
                </a:cubicBezTo>
                <a:lnTo>
                  <a:pt x="4867275" y="6025383"/>
                </a:lnTo>
                <a:lnTo>
                  <a:pt x="4851850" y="6026617"/>
                </a:lnTo>
                <a:cubicBezTo>
                  <a:pt x="4710802" y="6049540"/>
                  <a:pt x="4604700" y="6148654"/>
                  <a:pt x="4604700" y="6267450"/>
                </a:cubicBezTo>
                <a:lnTo>
                  <a:pt x="318203" y="6267450"/>
                </a:lnTo>
                <a:lnTo>
                  <a:pt x="324811" y="6250544"/>
                </a:lnTo>
                <a:cubicBezTo>
                  <a:pt x="328934" y="6234541"/>
                  <a:pt x="331099" y="6217972"/>
                  <a:pt x="331099" y="6201001"/>
                </a:cubicBezTo>
                <a:cubicBezTo>
                  <a:pt x="331099" y="6065234"/>
                  <a:pt x="192517" y="5955174"/>
                  <a:pt x="21568" y="5955174"/>
                </a:cubicBezTo>
                <a:lnTo>
                  <a:pt x="0" y="5956901"/>
                </a:lnTo>
                <a:lnTo>
                  <a:pt x="0" y="290273"/>
                </a:lnTo>
                <a:lnTo>
                  <a:pt x="20189" y="288657"/>
                </a:lnTo>
                <a:cubicBezTo>
                  <a:pt x="161236" y="265734"/>
                  <a:pt x="267338" y="166620"/>
                  <a:pt x="267338" y="47824"/>
                </a:cubicBezTo>
                <a:close/>
              </a:path>
            </a:pathLst>
          </a:custGeom>
        </p:spPr>
      </p:pic>
      <mc:AlternateContent xmlns:mc="http://schemas.openxmlformats.org/markup-compatibility/2006" xmlns:a14="http://schemas.microsoft.com/office/drawing/2010/main">
        <mc:Choice Requires="a14">
          <p:graphicFrame>
            <p:nvGraphicFramePr>
              <p:cNvPr id="2" name="Tabla 5">
                <a:extLst>
                  <a:ext uri="{FF2B5EF4-FFF2-40B4-BE49-F238E27FC236}">
                    <a16:creationId xmlns:a16="http://schemas.microsoft.com/office/drawing/2014/main" id="{AD921ECB-C339-B650-CB5D-FCF871D80D6A}"/>
                  </a:ext>
                </a:extLst>
              </p:cNvPr>
              <p:cNvGraphicFramePr>
                <a:graphicFrameLocks noGrp="1"/>
              </p:cNvGraphicFramePr>
              <p:nvPr>
                <p:extLst>
                  <p:ext uri="{D42A27DB-BD31-4B8C-83A1-F6EECF244321}">
                    <p14:modId xmlns:p14="http://schemas.microsoft.com/office/powerpoint/2010/main" val="1152792168"/>
                  </p:ext>
                </p:extLst>
              </p:nvPr>
            </p:nvGraphicFramePr>
            <p:xfrm>
              <a:off x="3" y="1"/>
              <a:ext cx="6463299" cy="6691299"/>
            </p:xfrm>
            <a:graphic>
              <a:graphicData uri="http://schemas.openxmlformats.org/drawingml/2006/table">
                <a:tbl>
                  <a:tblPr firstRow="1" bandRow="1">
                    <a:tableStyleId>{93296810-A885-4BE3-A3E7-6D5BEEA58F35}</a:tableStyleId>
                  </a:tblPr>
                  <a:tblGrid>
                    <a:gridCol w="2154433">
                      <a:extLst>
                        <a:ext uri="{9D8B030D-6E8A-4147-A177-3AD203B41FA5}">
                          <a16:colId xmlns:a16="http://schemas.microsoft.com/office/drawing/2014/main" val="3504382555"/>
                        </a:ext>
                      </a:extLst>
                    </a:gridCol>
                    <a:gridCol w="2154433">
                      <a:extLst>
                        <a:ext uri="{9D8B030D-6E8A-4147-A177-3AD203B41FA5}">
                          <a16:colId xmlns:a16="http://schemas.microsoft.com/office/drawing/2014/main" val="972872845"/>
                        </a:ext>
                      </a:extLst>
                    </a:gridCol>
                    <a:gridCol w="2154433">
                      <a:extLst>
                        <a:ext uri="{9D8B030D-6E8A-4147-A177-3AD203B41FA5}">
                          <a16:colId xmlns:a16="http://schemas.microsoft.com/office/drawing/2014/main" val="3134033944"/>
                        </a:ext>
                      </a:extLst>
                    </a:gridCol>
                  </a:tblGrid>
                  <a:tr h="694434">
                    <a:tc>
                      <a:txBody>
                        <a:bodyPr/>
                        <a:lstStyle/>
                        <a:p>
                          <a:pPr algn="ctr"/>
                          <a:r>
                            <a:rPr lang="es-MX" dirty="0"/>
                            <a:t>Relación de Aspecto a/</a:t>
                          </a:r>
                          <a:r>
                            <a:rPr lang="es-MX" dirty="0">
                              <a:latin typeface="PilGi" pitchFamily="2" charset="-127"/>
                              <a:ea typeface="PilGi" pitchFamily="2" charset="-127"/>
                            </a:rPr>
                            <a:t>l</a:t>
                          </a:r>
                        </a:p>
                      </a:txBody>
                      <a:tcPr/>
                    </a:tc>
                    <a:tc>
                      <a:txBody>
                        <a:bodyPr/>
                        <a:lstStyle/>
                        <a:p>
                          <a:pPr algn="ctr"/>
                          <a:r>
                            <a:rPr lang="es-MX" dirty="0"/>
                            <a:t>Falla Superficial  </a:t>
                          </a:r>
                        </a:p>
                        <a:p>
                          <a:pPr algn="ctr"/>
                          <a:r>
                            <a:rPr lang="es-MX" dirty="0"/>
                            <a:t>a/t</a:t>
                          </a:r>
                        </a:p>
                      </a:txBody>
                      <a:tcPr/>
                    </a:tc>
                    <a:tc>
                      <a:txBody>
                        <a:bodyPr/>
                        <a:lstStyle/>
                        <a:p>
                          <a:pPr algn="ctr"/>
                          <a:r>
                            <a:rPr lang="es-MX" dirty="0"/>
                            <a:t>Falla Sub-superficial  a/t</a:t>
                          </a:r>
                        </a:p>
                      </a:txBody>
                      <a:tcPr/>
                    </a:tc>
                    <a:extLst>
                      <a:ext uri="{0D108BD9-81ED-4DB2-BD59-A6C34878D82A}">
                        <a16:rowId xmlns:a16="http://schemas.microsoft.com/office/drawing/2014/main" val="3107438197"/>
                      </a:ext>
                    </a:extLst>
                  </a:tr>
                  <a:tr h="1982504">
                    <a:tc>
                      <a:txBody>
                        <a:bodyPr/>
                        <a:lstStyle/>
                        <a:p>
                          <a:pPr algn="ctr"/>
                          <a:r>
                            <a:rPr lang="es-MX" sz="1600" b="1" dirty="0"/>
                            <a:t>0.00</a:t>
                          </a:r>
                        </a:p>
                        <a:p>
                          <a:pPr algn="ctr"/>
                          <a:r>
                            <a:rPr lang="es-MX" sz="1600" dirty="0"/>
                            <a:t>t = 4 pulg</a:t>
                          </a:r>
                        </a:p>
                        <a:p>
                          <a:pPr algn="ctr"/>
                          <a14:m>
                            <m:oMath xmlns:m="http://schemas.openxmlformats.org/officeDocument/2006/math">
                              <m:f>
                                <m:fPr>
                                  <m:ctrlPr>
                                    <a:rPr lang="es-MX" i="1" u="none" smtClean="0">
                                      <a:latin typeface="Cambria Math" panose="02040503050406030204" pitchFamily="18" charset="0"/>
                                    </a:rPr>
                                  </m:ctrlPr>
                                </m:fPr>
                                <m:num>
                                  <m:r>
                                    <a:rPr lang="es-MX" b="0" i="1" u="none" smtClean="0">
                                      <a:latin typeface="Cambria Math" panose="02040503050406030204" pitchFamily="18" charset="0"/>
                                    </a:rPr>
                                    <m:t>0.076</m:t>
                                  </m:r>
                                  <m:r>
                                    <a:rPr lang="es-ES" b="0" i="1" u="none" smtClean="0">
                                      <a:latin typeface="Cambria Math" panose="02040503050406030204" pitchFamily="18" charset="0"/>
                                    </a:rPr>
                                    <m:t>”</m:t>
                                  </m:r>
                                </m:num>
                                <m:den>
                                  <m:r>
                                    <m:rPr>
                                      <m:nor/>
                                    </m:rPr>
                                    <a:rPr lang="es-MX" dirty="0" smtClean="0">
                                      <a:latin typeface="PilGi" pitchFamily="2" charset="-127"/>
                                      <a:ea typeface="PilGi" pitchFamily="2" charset="-127"/>
                                    </a:rPr>
                                    <m:t>l</m:t>
                                  </m:r>
                                </m:den>
                              </m:f>
                            </m:oMath>
                          </a14:m>
                          <a:r>
                            <a:rPr lang="es-MX" u="none" dirty="0"/>
                            <a:t> =  </a:t>
                          </a:r>
                          <a14:m>
                            <m:oMath xmlns:m="http://schemas.openxmlformats.org/officeDocument/2006/math">
                              <m:f>
                                <m:fPr>
                                  <m:ctrlPr>
                                    <a:rPr lang="es-MX" sz="2000" i="1" u="none" kern="1200" smtClean="0">
                                      <a:solidFill>
                                        <a:schemeClr val="dk1"/>
                                      </a:solidFill>
                                      <a:latin typeface="Cambria Math" panose="02040503050406030204" pitchFamily="18" charset="0"/>
                                      <a:ea typeface="+mn-ea"/>
                                      <a:cs typeface="+mn-cs"/>
                                    </a:rPr>
                                  </m:ctrlPr>
                                </m:fPr>
                                <m:num>
                                  <m:r>
                                    <a:rPr lang="es-MX" sz="2000" u="none" kern="1200" smtClean="0">
                                      <a:solidFill>
                                        <a:schemeClr val="dk1"/>
                                      </a:solidFill>
                                      <a:latin typeface="Cambria Math" panose="02040503050406030204" pitchFamily="18" charset="0"/>
                                      <a:ea typeface="+mn-ea"/>
                                      <a:cs typeface="+mn-cs"/>
                                    </a:rPr>
                                    <m:t>0.00</m:t>
                                  </m:r>
                                </m:num>
                                <m:den>
                                  <m:r>
                                    <a:rPr lang="es-MX" sz="2000" b="0" i="0" u="none" kern="1200" smtClean="0">
                                      <a:solidFill>
                                        <a:schemeClr val="dk1"/>
                                      </a:solidFill>
                                      <a:latin typeface="Cambria Math" panose="02040503050406030204" pitchFamily="18" charset="0"/>
                                      <a:ea typeface="+mn-ea"/>
                                      <a:cs typeface="+mn-cs"/>
                                    </a:rPr>
                                    <m:t>1</m:t>
                                  </m:r>
                                </m:den>
                              </m:f>
                            </m:oMath>
                          </a14:m>
                          <a:endParaRPr lang="es-MX" sz="2000" u="none" kern="1200" dirty="0">
                            <a:solidFill>
                              <a:schemeClr val="dk1"/>
                            </a:solidFill>
                            <a:latin typeface="+mn-lt"/>
                            <a:ea typeface="+mn-ea"/>
                            <a:cs typeface="+mn-cs"/>
                          </a:endParaRPr>
                        </a:p>
                        <a:p>
                          <a:pPr algn="ctr"/>
                          <a:r>
                            <a:rPr lang="es-MX" sz="1200" u="none" kern="1200" dirty="0">
                              <a:solidFill>
                                <a:schemeClr val="dk1"/>
                              </a:solidFill>
                              <a:latin typeface="+mn-lt"/>
                              <a:ea typeface="+mn-ea"/>
                              <a:cs typeface="+mn-cs"/>
                            </a:rPr>
                            <a:t>  </a:t>
                          </a:r>
                        </a:p>
                        <a:p>
                          <a:pPr algn="ctr"/>
                          <a:r>
                            <a:rPr lang="es-MX" dirty="0">
                              <a:latin typeface="PilGi" pitchFamily="2" charset="-127"/>
                              <a:ea typeface="PilGi" pitchFamily="2" charset="-127"/>
                            </a:rPr>
                            <a:t>l</a:t>
                          </a:r>
                          <a:r>
                            <a:rPr lang="es-MX" dirty="0"/>
                            <a:t> = </a:t>
                          </a: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0.076</m:t>
                                  </m:r>
                                  <m:r>
                                    <a:rPr lang="es-ES" b="0" i="1" smtClean="0">
                                      <a:latin typeface="Cambria Math" panose="02040503050406030204" pitchFamily="18" charset="0"/>
                                    </a:rPr>
                                    <m:t>”</m:t>
                                  </m:r>
                                </m:num>
                                <m:den>
                                  <m:r>
                                    <a:rPr lang="es-MX" b="0" i="1" smtClean="0">
                                      <a:latin typeface="Cambria Math" panose="02040503050406030204" pitchFamily="18" charset="0"/>
                                    </a:rPr>
                                    <m:t>0.00</m:t>
                                  </m:r>
                                </m:den>
                              </m:f>
                            </m:oMath>
                          </a14:m>
                          <a:r>
                            <a:rPr lang="es-MX" dirty="0"/>
                            <a:t> = indef.</a:t>
                          </a:r>
                        </a:p>
                      </a:txBody>
                      <a:tcPr/>
                    </a:tc>
                    <a:tc>
                      <a:txBody>
                        <a:bodyPr/>
                        <a:lstStyle/>
                        <a:p>
                          <a:pPr algn="ctr"/>
                          <a:r>
                            <a:rPr lang="es-MX" sz="1600" b="1" dirty="0"/>
                            <a:t>0.019</a:t>
                          </a:r>
                        </a:p>
                        <a:p>
                          <a:pPr algn="ctr"/>
                          <a14:m>
                            <m:oMath xmlns:m="http://schemas.openxmlformats.org/officeDocument/2006/math">
                              <m:f>
                                <m:fPr>
                                  <m:ctrlPr>
                                    <a:rPr lang="es-MX" i="1" smtClean="0">
                                      <a:solidFill>
                                        <a:schemeClr val="tx1">
                                          <a:lumMod val="85000"/>
                                          <a:lumOff val="15000"/>
                                        </a:schemeClr>
                                      </a:solidFill>
                                      <a:latin typeface="Cambria Math" panose="02040503050406030204" pitchFamily="18" charset="0"/>
                                    </a:rPr>
                                  </m:ctrlPr>
                                </m:fPr>
                                <m:num>
                                  <m:r>
                                    <a:rPr lang="es-MX" b="0" i="1" smtClean="0">
                                      <a:solidFill>
                                        <a:schemeClr val="tx1">
                                          <a:lumMod val="85000"/>
                                          <a:lumOff val="15000"/>
                                        </a:schemeClr>
                                      </a:solidFill>
                                      <a:latin typeface="Cambria Math" panose="02040503050406030204" pitchFamily="18" charset="0"/>
                                    </a:rPr>
                                    <m:t>𝑎</m:t>
                                  </m:r>
                                </m:num>
                                <m:den>
                                  <m:r>
                                    <a:rPr lang="es-MX" b="0" i="1" smtClean="0">
                                      <a:solidFill>
                                        <a:schemeClr val="tx1">
                                          <a:lumMod val="85000"/>
                                          <a:lumOff val="15000"/>
                                        </a:schemeClr>
                                      </a:solidFill>
                                      <a:latin typeface="Cambria Math" panose="02040503050406030204" pitchFamily="18" charset="0"/>
                                    </a:rPr>
                                    <m:t>4"</m:t>
                                  </m:r>
                                </m:den>
                              </m:f>
                            </m:oMath>
                          </a14:m>
                          <a:r>
                            <a:rPr lang="es-MX" dirty="0">
                              <a:solidFill>
                                <a:schemeClr val="tx1">
                                  <a:lumMod val="85000"/>
                                  <a:lumOff val="15000"/>
                                </a:schemeClr>
                              </a:solidFill>
                            </a:rPr>
                            <a:t> = </a:t>
                          </a:r>
                          <a14:m>
                            <m:oMath xmlns:m="http://schemas.openxmlformats.org/officeDocument/2006/math">
                              <m:f>
                                <m:fPr>
                                  <m:ctrlPr>
                                    <a:rPr lang="es-MX" i="1" smtClean="0">
                                      <a:solidFill>
                                        <a:schemeClr val="tx1">
                                          <a:lumMod val="85000"/>
                                          <a:lumOff val="15000"/>
                                        </a:schemeClr>
                                      </a:solidFill>
                                      <a:latin typeface="Cambria Math" panose="02040503050406030204" pitchFamily="18" charset="0"/>
                                    </a:rPr>
                                  </m:ctrlPr>
                                </m:fPr>
                                <m:num>
                                  <m:r>
                                    <a:rPr lang="es-MX" b="0" i="1" smtClean="0">
                                      <a:solidFill>
                                        <a:schemeClr val="tx1">
                                          <a:lumMod val="85000"/>
                                          <a:lumOff val="15000"/>
                                        </a:schemeClr>
                                      </a:solidFill>
                                      <a:latin typeface="Cambria Math" panose="02040503050406030204" pitchFamily="18" charset="0"/>
                                    </a:rPr>
                                    <m:t>0.019</m:t>
                                  </m:r>
                                </m:num>
                                <m:den>
                                  <m:r>
                                    <a:rPr lang="es-MX" b="0" i="1" smtClean="0">
                                      <a:solidFill>
                                        <a:schemeClr val="tx1">
                                          <a:lumMod val="85000"/>
                                          <a:lumOff val="15000"/>
                                        </a:schemeClr>
                                      </a:solidFill>
                                      <a:latin typeface="Cambria Math" panose="02040503050406030204" pitchFamily="18" charset="0"/>
                                    </a:rPr>
                                    <m:t>1</m:t>
                                  </m:r>
                                </m:den>
                              </m:f>
                            </m:oMath>
                          </a14:m>
                          <a:endParaRPr lang="es-MX" dirty="0">
                            <a:solidFill>
                              <a:schemeClr val="tx1">
                                <a:lumMod val="85000"/>
                                <a:lumOff val="15000"/>
                              </a:schemeClr>
                            </a:solidFill>
                          </a:endParaRPr>
                        </a:p>
                        <a:p>
                          <a:pPr algn="ctr"/>
                          <a:r>
                            <a:rPr lang="es-MX" sz="1600" dirty="0">
                              <a:solidFill>
                                <a:schemeClr val="tx1">
                                  <a:lumMod val="85000"/>
                                  <a:lumOff val="15000"/>
                                </a:schemeClr>
                              </a:solidFill>
                            </a:rPr>
                            <a:t>   a = 4” x 0.019</a:t>
                          </a:r>
                        </a:p>
                        <a:p>
                          <a:pPr algn="ctr"/>
                          <a:r>
                            <a:rPr lang="es-MX" sz="1600" dirty="0">
                              <a:solidFill>
                                <a:schemeClr val="tx1">
                                  <a:lumMod val="85000"/>
                                  <a:lumOff val="15000"/>
                                </a:schemeClr>
                              </a:solidFill>
                            </a:rPr>
                            <a:t>a = 0.076”</a:t>
                          </a:r>
                        </a:p>
                        <a:p>
                          <a:pPr algn="ctr"/>
                          <a:r>
                            <a:rPr lang="es-MX" sz="1200" dirty="0">
                              <a:solidFill>
                                <a:schemeClr val="tx1">
                                  <a:lumMod val="85000"/>
                                  <a:lumOff val="15000"/>
                                </a:schemeClr>
                              </a:solidFill>
                            </a:rPr>
                            <a:t> </a:t>
                          </a:r>
                        </a:p>
                        <a:p>
                          <a:pPr algn="ctr"/>
                          <a14:m>
                            <m:oMath xmlns:m="http://schemas.openxmlformats.org/officeDocument/2006/math">
                              <m:f>
                                <m:fPr>
                                  <m:ctrlPr>
                                    <a:rPr lang="es-MX" sz="1800" i="1" smtClean="0">
                                      <a:solidFill>
                                        <a:schemeClr val="tx1">
                                          <a:lumMod val="85000"/>
                                          <a:lumOff val="15000"/>
                                        </a:schemeClr>
                                      </a:solidFill>
                                      <a:latin typeface="Cambria Math" panose="02040503050406030204" pitchFamily="18" charset="0"/>
                                    </a:rPr>
                                  </m:ctrlPr>
                                </m:fPr>
                                <m:num>
                                  <m:r>
                                    <a:rPr lang="es-MX" sz="1800" b="0" i="1" smtClean="0">
                                      <a:solidFill>
                                        <a:schemeClr val="tx1">
                                          <a:lumMod val="85000"/>
                                          <a:lumOff val="15000"/>
                                        </a:schemeClr>
                                      </a:solidFill>
                                      <a:latin typeface="Cambria Math" panose="02040503050406030204" pitchFamily="18" charset="0"/>
                                    </a:rPr>
                                    <m:t>0.076"</m:t>
                                  </m:r>
                                </m:num>
                                <m:den>
                                  <m:r>
                                    <a:rPr lang="es-MX" sz="1800" b="0" i="1" smtClean="0">
                                      <a:solidFill>
                                        <a:schemeClr val="tx1">
                                          <a:lumMod val="85000"/>
                                          <a:lumOff val="15000"/>
                                        </a:schemeClr>
                                      </a:solidFill>
                                      <a:latin typeface="Cambria Math" panose="02040503050406030204" pitchFamily="18" charset="0"/>
                                    </a:rPr>
                                    <m:t>4"</m:t>
                                  </m:r>
                                </m:den>
                              </m:f>
                            </m:oMath>
                          </a14:m>
                          <a:r>
                            <a:rPr lang="es-MX" sz="1800" dirty="0">
                              <a:solidFill>
                                <a:schemeClr val="tx1">
                                  <a:lumMod val="85000"/>
                                  <a:lumOff val="15000"/>
                                </a:schemeClr>
                              </a:solidFill>
                            </a:rPr>
                            <a:t> = </a:t>
                          </a:r>
                          <a:r>
                            <a:rPr lang="es-MX" sz="1600" dirty="0">
                              <a:solidFill>
                                <a:schemeClr val="tx1">
                                  <a:lumMod val="85000"/>
                                  <a:lumOff val="15000"/>
                                </a:schemeClr>
                              </a:solidFill>
                            </a:rPr>
                            <a:t>0.019</a:t>
                          </a:r>
                          <a:endParaRPr lang="es-MX" sz="1600" dirty="0"/>
                        </a:p>
                      </a:txBody>
                      <a:tcPr/>
                    </a:tc>
                    <a:tc>
                      <a:txBody>
                        <a:bodyPr/>
                        <a:lstStyle/>
                        <a:p>
                          <a:pPr algn="ctr"/>
                          <a:r>
                            <a:rPr lang="es-MX" sz="1600" b="1" dirty="0"/>
                            <a:t>0.020</a:t>
                          </a:r>
                        </a:p>
                        <a:p>
                          <a:pPr algn="ct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𝑎</m:t>
                                  </m:r>
                                </m:num>
                                <m:den>
                                  <m:r>
                                    <a:rPr lang="es-MX" b="0" i="1" smtClean="0">
                                      <a:latin typeface="Cambria Math" panose="02040503050406030204" pitchFamily="18" charset="0"/>
                                    </a:rPr>
                                    <m:t>4"</m:t>
                                  </m:r>
                                </m:den>
                              </m:f>
                            </m:oMath>
                          </a14:m>
                          <a:r>
                            <a:rPr lang="es-MX" dirty="0"/>
                            <a:t> = </a:t>
                          </a: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0.020</m:t>
                                  </m:r>
                                </m:num>
                                <m:den>
                                  <m:r>
                                    <a:rPr lang="es-MX" b="0" i="1" smtClean="0">
                                      <a:latin typeface="Cambria Math" panose="02040503050406030204" pitchFamily="18" charset="0"/>
                                    </a:rPr>
                                    <m:t>1</m:t>
                                  </m:r>
                                </m:den>
                              </m:f>
                            </m:oMath>
                          </a14:m>
                          <a:endParaRPr lang="es-MX" dirty="0"/>
                        </a:p>
                        <a:p>
                          <a:pPr algn="ctr"/>
                          <a:r>
                            <a:rPr lang="es-MX" sz="1600" dirty="0"/>
                            <a:t>a = </a:t>
                          </a:r>
                          <a:r>
                            <a:rPr lang="es-MX" sz="1600" dirty="0">
                              <a:solidFill>
                                <a:schemeClr val="tx1">
                                  <a:lumMod val="85000"/>
                                  <a:lumOff val="15000"/>
                                </a:schemeClr>
                              </a:solidFill>
                            </a:rPr>
                            <a:t>4” x 0.020</a:t>
                          </a:r>
                        </a:p>
                        <a:p>
                          <a:pPr algn="ctr"/>
                          <a:r>
                            <a:rPr lang="es-MX" sz="1600" dirty="0">
                              <a:solidFill>
                                <a:schemeClr val="tx1">
                                  <a:lumMod val="85000"/>
                                  <a:lumOff val="15000"/>
                                </a:schemeClr>
                              </a:solidFill>
                            </a:rPr>
                            <a:t>a = 0.080”</a:t>
                          </a:r>
                        </a:p>
                        <a:p>
                          <a:pPr algn="ctr"/>
                          <a:r>
                            <a:rPr lang="es-MX" sz="900" dirty="0">
                              <a:solidFill>
                                <a:schemeClr val="tx1">
                                  <a:lumMod val="85000"/>
                                  <a:lumOff val="15000"/>
                                </a:schemeClr>
                              </a:solidFill>
                            </a:rPr>
                            <a:t>  </a:t>
                          </a:r>
                        </a:p>
                        <a:p>
                          <a:pPr algn="ctr"/>
                          <a14:m>
                            <m:oMath xmlns:m="http://schemas.openxmlformats.org/officeDocument/2006/math">
                              <m:f>
                                <m:fPr>
                                  <m:ctrlPr>
                                    <a:rPr lang="es-MX" i="1" smtClean="0">
                                      <a:solidFill>
                                        <a:schemeClr val="tx1">
                                          <a:lumMod val="85000"/>
                                          <a:lumOff val="15000"/>
                                        </a:schemeClr>
                                      </a:solidFill>
                                      <a:latin typeface="Cambria Math" panose="02040503050406030204" pitchFamily="18" charset="0"/>
                                    </a:rPr>
                                  </m:ctrlPr>
                                </m:fPr>
                                <m:num>
                                  <m:r>
                                    <a:rPr lang="es-MX" b="0" i="1" smtClean="0">
                                      <a:solidFill>
                                        <a:schemeClr val="tx1">
                                          <a:lumMod val="85000"/>
                                          <a:lumOff val="15000"/>
                                        </a:schemeClr>
                                      </a:solidFill>
                                      <a:latin typeface="Cambria Math" panose="02040503050406030204" pitchFamily="18" charset="0"/>
                                    </a:rPr>
                                    <m:t>0.080"</m:t>
                                  </m:r>
                                </m:num>
                                <m:den>
                                  <m:r>
                                    <a:rPr lang="es-MX" b="0" i="1" smtClean="0">
                                      <a:solidFill>
                                        <a:schemeClr val="tx1">
                                          <a:lumMod val="85000"/>
                                          <a:lumOff val="15000"/>
                                        </a:schemeClr>
                                      </a:solidFill>
                                      <a:latin typeface="Cambria Math" panose="02040503050406030204" pitchFamily="18" charset="0"/>
                                    </a:rPr>
                                    <m:t>4</m:t>
                                  </m:r>
                                  <m:r>
                                    <a:rPr lang="es-ES" b="0" i="1" smtClean="0">
                                      <a:solidFill>
                                        <a:schemeClr val="tx1">
                                          <a:lumMod val="85000"/>
                                          <a:lumOff val="15000"/>
                                        </a:schemeClr>
                                      </a:solidFill>
                                      <a:latin typeface="Cambria Math" panose="02040503050406030204" pitchFamily="18" charset="0"/>
                                    </a:rPr>
                                    <m:t>”</m:t>
                                  </m:r>
                                </m:den>
                              </m:f>
                            </m:oMath>
                          </a14:m>
                          <a:r>
                            <a:rPr lang="es-MX" dirty="0">
                              <a:solidFill>
                                <a:schemeClr val="tx1">
                                  <a:lumMod val="85000"/>
                                  <a:lumOff val="15000"/>
                                </a:schemeClr>
                              </a:solidFill>
                            </a:rPr>
                            <a:t> = </a:t>
                          </a:r>
                          <a:r>
                            <a:rPr lang="es-MX" sz="1600" dirty="0">
                              <a:solidFill>
                                <a:schemeClr val="tx1">
                                  <a:lumMod val="85000"/>
                                  <a:lumOff val="15000"/>
                                </a:schemeClr>
                              </a:solidFill>
                            </a:rPr>
                            <a:t>0.020</a:t>
                          </a:r>
                          <a:endParaRPr lang="es-MX" sz="1600" dirty="0"/>
                        </a:p>
                      </a:txBody>
                      <a:tcPr/>
                    </a:tc>
                    <a:extLst>
                      <a:ext uri="{0D108BD9-81ED-4DB2-BD59-A6C34878D82A}">
                        <a16:rowId xmlns:a16="http://schemas.microsoft.com/office/drawing/2014/main" val="3030346814"/>
                      </a:ext>
                    </a:extLst>
                  </a:tr>
                  <a:tr h="2001157">
                    <a:tc>
                      <a:txBody>
                        <a:bodyPr/>
                        <a:lstStyle/>
                        <a:p>
                          <a:pPr algn="ctr"/>
                          <a:r>
                            <a:rPr lang="es-MX" sz="1600" b="1" dirty="0"/>
                            <a:t>0.05</a:t>
                          </a:r>
                        </a:p>
                        <a:p>
                          <a:pPr algn="ctr"/>
                          <a:r>
                            <a:rPr lang="es-MX" sz="1600" dirty="0"/>
                            <a:t>t = 6 pulg.</a:t>
                          </a:r>
                        </a:p>
                        <a:p>
                          <a:pPr algn="ct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𝑂</m:t>
                                  </m:r>
                                  <m:r>
                                    <a:rPr lang="es-MX" sz="1600" b="0" i="1" smtClean="0">
                                      <a:solidFill>
                                        <a:schemeClr val="tx1">
                                          <a:lumMod val="85000"/>
                                          <a:lumOff val="15000"/>
                                        </a:schemeClr>
                                      </a:solidFill>
                                      <a:latin typeface="Cambria Math" panose="02040503050406030204" pitchFamily="18" charset="0"/>
                                    </a:rPr>
                                    <m:t>, 120"</m:t>
                                  </m:r>
                                </m:num>
                                <m:den>
                                  <m:r>
                                    <m:rPr>
                                      <m:nor/>
                                    </m:rPr>
                                    <a:rPr lang="es-MX" sz="1600" dirty="0" smtClean="0">
                                      <a:solidFill>
                                        <a:schemeClr val="tx1">
                                          <a:lumMod val="85000"/>
                                          <a:lumOff val="15000"/>
                                        </a:schemeClr>
                                      </a:solidFill>
                                      <a:latin typeface="PilGi" pitchFamily="2" charset="-127"/>
                                      <a:ea typeface="PilGi" pitchFamily="2" charset="-127"/>
                                    </a:rPr>
                                    <m:t>l</m:t>
                                  </m:r>
                                </m:den>
                              </m:f>
                            </m:oMath>
                          </a14:m>
                          <a:r>
                            <a:rPr lang="es-MX" sz="1600" dirty="0">
                              <a:solidFill>
                                <a:schemeClr val="tx1">
                                  <a:lumMod val="85000"/>
                                  <a:lumOff val="15000"/>
                                </a:schemeClr>
                              </a:solidFill>
                            </a:rPr>
                            <a:t> = </a:t>
                          </a: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0.05</m:t>
                                  </m:r>
                                </m:num>
                                <m:den>
                                  <m:r>
                                    <a:rPr lang="es-MX" sz="1600" b="0" i="1" smtClean="0">
                                      <a:solidFill>
                                        <a:schemeClr val="tx1">
                                          <a:lumMod val="85000"/>
                                          <a:lumOff val="15000"/>
                                        </a:schemeClr>
                                      </a:solidFill>
                                      <a:latin typeface="Cambria Math" panose="02040503050406030204" pitchFamily="18" charset="0"/>
                                    </a:rPr>
                                    <m:t>1</m:t>
                                  </m:r>
                                </m:den>
                              </m:f>
                            </m:oMath>
                          </a14:m>
                          <a:endParaRPr lang="es-MX" sz="1600" dirty="0">
                            <a:solidFill>
                              <a:schemeClr val="tx1">
                                <a:lumMod val="85000"/>
                                <a:lumOff val="15000"/>
                              </a:schemeClr>
                            </a:solidFill>
                          </a:endParaRPr>
                        </a:p>
                        <a:p>
                          <a:pPr algn="ctr"/>
                          <a:r>
                            <a:rPr lang="es-MX" sz="1600" dirty="0">
                              <a:solidFill>
                                <a:schemeClr val="tx1">
                                  <a:lumMod val="85000"/>
                                  <a:lumOff val="15000"/>
                                </a:schemeClr>
                              </a:solidFill>
                            </a:rPr>
                            <a:t> </a:t>
                          </a:r>
                          <a:r>
                            <a:rPr lang="es-MX" sz="1600" dirty="0">
                              <a:solidFill>
                                <a:schemeClr val="tx1">
                                  <a:lumMod val="85000"/>
                                  <a:lumOff val="15000"/>
                                </a:schemeClr>
                              </a:solidFill>
                              <a:latin typeface="PilGi" pitchFamily="2" charset="-127"/>
                              <a:ea typeface="PilGi" pitchFamily="2" charset="-127"/>
                            </a:rPr>
                            <a:t>l </a:t>
                          </a:r>
                          <a:r>
                            <a:rPr lang="es-MX" sz="1600" dirty="0">
                              <a:solidFill>
                                <a:schemeClr val="tx1">
                                  <a:lumMod val="85000"/>
                                  <a:lumOff val="15000"/>
                                </a:schemeClr>
                              </a:solidFill>
                            </a:rPr>
                            <a:t>= </a:t>
                          </a: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0.120</m:t>
                                  </m:r>
                                  <m:r>
                                    <a:rPr lang="es-ES" sz="1600" b="0" i="1" smtClean="0">
                                      <a:solidFill>
                                        <a:schemeClr val="tx1">
                                          <a:lumMod val="85000"/>
                                          <a:lumOff val="15000"/>
                                        </a:schemeClr>
                                      </a:solidFill>
                                      <a:latin typeface="Cambria Math" panose="02040503050406030204" pitchFamily="18" charset="0"/>
                                    </a:rPr>
                                    <m:t>”</m:t>
                                  </m:r>
                                  <m:r>
                                    <a:rPr lang="es-MX" sz="1600" b="0" i="1" smtClean="0">
                                      <a:solidFill>
                                        <a:schemeClr val="tx1">
                                          <a:lumMod val="85000"/>
                                          <a:lumOff val="15000"/>
                                        </a:schemeClr>
                                      </a:solidFill>
                                      <a:latin typeface="Cambria Math" panose="02040503050406030204" pitchFamily="18" charset="0"/>
                                    </a:rPr>
                                    <m:t> </m:t>
                                  </m:r>
                                  <m:r>
                                    <a:rPr lang="es-MX" sz="1600" b="0" i="1" smtClean="0">
                                      <a:solidFill>
                                        <a:schemeClr val="tx1">
                                          <a:lumMod val="85000"/>
                                          <a:lumOff val="15000"/>
                                        </a:schemeClr>
                                      </a:solidFill>
                                      <a:latin typeface="Cambria Math" panose="02040503050406030204" pitchFamily="18" charset="0"/>
                                    </a:rPr>
                                    <m:t>𝑥</m:t>
                                  </m:r>
                                  <m:r>
                                    <a:rPr lang="es-MX" sz="1600" b="0" i="1" smtClean="0">
                                      <a:solidFill>
                                        <a:schemeClr val="tx1">
                                          <a:lumMod val="85000"/>
                                          <a:lumOff val="15000"/>
                                        </a:schemeClr>
                                      </a:solidFill>
                                      <a:latin typeface="Cambria Math" panose="02040503050406030204" pitchFamily="18" charset="0"/>
                                    </a:rPr>
                                    <m:t> 1</m:t>
                                  </m:r>
                                </m:num>
                                <m:den>
                                  <m:r>
                                    <a:rPr lang="es-MX" sz="1600" b="0" i="1" smtClean="0">
                                      <a:solidFill>
                                        <a:schemeClr val="tx1">
                                          <a:lumMod val="85000"/>
                                          <a:lumOff val="15000"/>
                                        </a:schemeClr>
                                      </a:solidFill>
                                      <a:latin typeface="Cambria Math" panose="02040503050406030204" pitchFamily="18" charset="0"/>
                                    </a:rPr>
                                    <m:t>0.05</m:t>
                                  </m:r>
                                </m:den>
                              </m:f>
                            </m:oMath>
                          </a14:m>
                          <a:endParaRPr lang="es-MX" sz="1600" dirty="0">
                            <a:solidFill>
                              <a:schemeClr val="tx1">
                                <a:lumMod val="85000"/>
                                <a:lumOff val="15000"/>
                              </a:schemeClr>
                            </a:solidFill>
                          </a:endParaRPr>
                        </a:p>
                        <a:p>
                          <a:pPr algn="ctr"/>
                          <a:r>
                            <a:rPr lang="es-MX" sz="900" dirty="0">
                              <a:solidFill>
                                <a:schemeClr val="tx1">
                                  <a:lumMod val="85000"/>
                                  <a:lumOff val="15000"/>
                                </a:schemeClr>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dirty="0">
                              <a:solidFill>
                                <a:schemeClr val="tx1">
                                  <a:lumMod val="85000"/>
                                  <a:lumOff val="15000"/>
                                </a:schemeClr>
                              </a:solidFill>
                              <a:latin typeface="PilGi" pitchFamily="2" charset="-127"/>
                              <a:ea typeface="PilGi" pitchFamily="2" charset="-127"/>
                            </a:rPr>
                            <a:t>l</a:t>
                          </a:r>
                          <a:r>
                            <a:rPr lang="es-MX" sz="1600" dirty="0">
                              <a:solidFill>
                                <a:schemeClr val="tx1">
                                  <a:lumMod val="85000"/>
                                  <a:lumOff val="15000"/>
                                </a:schemeClr>
                              </a:solidFill>
                            </a:rPr>
                            <a:t> sup = 2.400”</a:t>
                          </a:r>
                          <a:r>
                            <a:rPr lang="es-MX" sz="1600" dirty="0">
                              <a:solidFill>
                                <a:schemeClr val="tx1">
                                  <a:lumMod val="85000"/>
                                  <a:lumOff val="15000"/>
                                </a:schemeClr>
                              </a:solidFill>
                              <a:latin typeface="PilGi" pitchFamily="2" charset="-127"/>
                              <a:ea typeface="PilGi" pitchFamily="2" charset="-12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dirty="0">
                              <a:solidFill>
                                <a:schemeClr val="tx1">
                                  <a:lumMod val="85000"/>
                                  <a:lumOff val="15000"/>
                                </a:schemeClr>
                              </a:solidFill>
                              <a:latin typeface="PilGi" pitchFamily="2" charset="-127"/>
                              <a:ea typeface="PilGi" pitchFamily="2" charset="-127"/>
                            </a:rPr>
                            <a:t>l</a:t>
                          </a:r>
                          <a:r>
                            <a:rPr lang="es-MX" sz="1600" dirty="0">
                              <a:solidFill>
                                <a:schemeClr val="tx1">
                                  <a:lumMod val="85000"/>
                                  <a:lumOff val="15000"/>
                                </a:schemeClr>
                              </a:solidFill>
                            </a:rPr>
                            <a:t> sub = 2.640”</a:t>
                          </a:r>
                          <a:endParaRPr lang="es-MX" sz="1600" dirty="0">
                            <a:solidFill>
                              <a:srgbClr val="FF0000"/>
                            </a:solidFill>
                          </a:endParaRPr>
                        </a:p>
                      </a:txBody>
                      <a:tcPr/>
                    </a:tc>
                    <a:tc>
                      <a:txBody>
                        <a:bodyPr/>
                        <a:lstStyle/>
                        <a:p>
                          <a:pPr algn="ctr"/>
                          <a:r>
                            <a:rPr lang="es-MX" sz="1600" b="1" dirty="0"/>
                            <a:t>0.020</a:t>
                          </a:r>
                        </a:p>
                        <a:p>
                          <a:pPr algn="ctr"/>
                          <a14:m>
                            <m:oMath xmlns:m="http://schemas.openxmlformats.org/officeDocument/2006/math">
                              <m:f>
                                <m:fPr>
                                  <m:ctrlPr>
                                    <a:rPr lang="es-MX" sz="1800" i="1" smtClean="0">
                                      <a:latin typeface="Cambria Math" panose="02040503050406030204" pitchFamily="18" charset="0"/>
                                    </a:rPr>
                                  </m:ctrlPr>
                                </m:fPr>
                                <m:num>
                                  <m:r>
                                    <a:rPr lang="es-MX" sz="1800" b="0" i="1" smtClean="0">
                                      <a:latin typeface="Cambria Math" panose="02040503050406030204" pitchFamily="18" charset="0"/>
                                    </a:rPr>
                                    <m:t>𝑎</m:t>
                                  </m:r>
                                </m:num>
                                <m:den>
                                  <m:r>
                                    <a:rPr lang="es-MX" sz="1800" b="0" i="1" smtClean="0">
                                      <a:latin typeface="Cambria Math" panose="02040503050406030204" pitchFamily="18" charset="0"/>
                                    </a:rPr>
                                    <m:t>6"</m:t>
                                  </m:r>
                                </m:den>
                              </m:f>
                            </m:oMath>
                          </a14:m>
                          <a:r>
                            <a:rPr lang="es-MX" sz="1800" dirty="0"/>
                            <a:t> </a:t>
                          </a:r>
                          <a:r>
                            <a:rPr lang="es-MX" sz="1800" dirty="0">
                              <a:solidFill>
                                <a:schemeClr val="tx1">
                                  <a:lumMod val="85000"/>
                                  <a:lumOff val="15000"/>
                                </a:schemeClr>
                              </a:solidFill>
                            </a:rPr>
                            <a:t>= </a:t>
                          </a:r>
                          <a14:m>
                            <m:oMath xmlns:m="http://schemas.openxmlformats.org/officeDocument/2006/math">
                              <m:f>
                                <m:fPr>
                                  <m:ctrlPr>
                                    <a:rPr lang="es-MX" sz="1800" i="1" smtClean="0">
                                      <a:solidFill>
                                        <a:schemeClr val="tx1">
                                          <a:lumMod val="85000"/>
                                          <a:lumOff val="15000"/>
                                        </a:schemeClr>
                                      </a:solidFill>
                                      <a:latin typeface="Cambria Math" panose="02040503050406030204" pitchFamily="18" charset="0"/>
                                    </a:rPr>
                                  </m:ctrlPr>
                                </m:fPr>
                                <m:num>
                                  <m:r>
                                    <a:rPr lang="es-MX" sz="1800" b="0" i="1" smtClean="0">
                                      <a:solidFill>
                                        <a:schemeClr val="tx1">
                                          <a:lumMod val="85000"/>
                                          <a:lumOff val="15000"/>
                                        </a:schemeClr>
                                      </a:solidFill>
                                      <a:latin typeface="Cambria Math" panose="02040503050406030204" pitchFamily="18" charset="0"/>
                                    </a:rPr>
                                    <m:t>0.020</m:t>
                                  </m:r>
                                </m:num>
                                <m:den>
                                  <m:r>
                                    <a:rPr lang="es-MX" sz="1800" b="0" i="1" smtClean="0">
                                      <a:solidFill>
                                        <a:schemeClr val="tx1">
                                          <a:lumMod val="85000"/>
                                          <a:lumOff val="15000"/>
                                        </a:schemeClr>
                                      </a:solidFill>
                                      <a:latin typeface="Cambria Math" panose="02040503050406030204" pitchFamily="18" charset="0"/>
                                    </a:rPr>
                                    <m:t>1</m:t>
                                  </m:r>
                                </m:den>
                              </m:f>
                            </m:oMath>
                          </a14:m>
                          <a:endParaRPr lang="es-MX" sz="1800" dirty="0">
                            <a:solidFill>
                              <a:schemeClr val="tx1">
                                <a:lumMod val="85000"/>
                                <a:lumOff val="15000"/>
                              </a:schemeClr>
                            </a:solidFill>
                          </a:endParaRPr>
                        </a:p>
                        <a:p>
                          <a:pPr algn="ctr"/>
                          <a:r>
                            <a:rPr lang="es-MX" sz="1600" dirty="0">
                              <a:solidFill>
                                <a:schemeClr val="tx1">
                                  <a:lumMod val="85000"/>
                                  <a:lumOff val="15000"/>
                                </a:schemeClr>
                              </a:solidFill>
                            </a:rPr>
                            <a:t>    a = 6” x 0.020</a:t>
                          </a:r>
                        </a:p>
                        <a:p>
                          <a:pPr algn="ctr"/>
                          <a:r>
                            <a:rPr lang="es-MX" sz="1600" dirty="0">
                              <a:solidFill>
                                <a:schemeClr val="tx1">
                                  <a:lumMod val="85000"/>
                                  <a:lumOff val="15000"/>
                                </a:schemeClr>
                              </a:solidFill>
                            </a:rPr>
                            <a:t>a = 0.120”</a:t>
                          </a:r>
                        </a:p>
                        <a:p>
                          <a:pPr algn="ct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0.120"</m:t>
                                  </m:r>
                                </m:num>
                                <m:den>
                                  <m:r>
                                    <a:rPr lang="es-MX" sz="1600" b="0" i="1" smtClean="0">
                                      <a:solidFill>
                                        <a:schemeClr val="tx1">
                                          <a:lumMod val="85000"/>
                                          <a:lumOff val="15000"/>
                                        </a:schemeClr>
                                      </a:solidFill>
                                      <a:latin typeface="Cambria Math" panose="02040503050406030204" pitchFamily="18" charset="0"/>
                                    </a:rPr>
                                    <m:t>6"</m:t>
                                  </m:r>
                                </m:den>
                              </m:f>
                            </m:oMath>
                          </a14:m>
                          <a:r>
                            <a:rPr lang="es-MX" sz="1600" dirty="0">
                              <a:solidFill>
                                <a:schemeClr val="tx1">
                                  <a:lumMod val="85000"/>
                                  <a:lumOff val="15000"/>
                                </a:schemeClr>
                              </a:solidFill>
                            </a:rPr>
                            <a:t> = 0.020</a:t>
                          </a:r>
                          <a:endParaRPr lang="es-MX" sz="1600" dirty="0"/>
                        </a:p>
                      </a:txBody>
                      <a:tcPr/>
                    </a:tc>
                    <a:tc>
                      <a:txBody>
                        <a:bodyPr/>
                        <a:lstStyle/>
                        <a:p>
                          <a:pPr algn="ctr"/>
                          <a:r>
                            <a:rPr lang="es-MX" sz="1600" b="1" dirty="0"/>
                            <a:t>0.022</a:t>
                          </a:r>
                        </a:p>
                        <a:p>
                          <a:pPr algn="ctr"/>
                          <a14:m>
                            <m:oMath xmlns:m="http://schemas.openxmlformats.org/officeDocument/2006/math">
                              <m:f>
                                <m:fPr>
                                  <m:ctrlPr>
                                    <a:rPr lang="es-MX" i="1" smtClean="0">
                                      <a:solidFill>
                                        <a:schemeClr val="tx1">
                                          <a:lumMod val="85000"/>
                                          <a:lumOff val="15000"/>
                                        </a:schemeClr>
                                      </a:solidFill>
                                      <a:latin typeface="Cambria Math" panose="02040503050406030204" pitchFamily="18" charset="0"/>
                                    </a:rPr>
                                  </m:ctrlPr>
                                </m:fPr>
                                <m:num>
                                  <m:r>
                                    <a:rPr lang="es-MX" b="0" i="1" smtClean="0">
                                      <a:solidFill>
                                        <a:schemeClr val="tx1">
                                          <a:lumMod val="85000"/>
                                          <a:lumOff val="15000"/>
                                        </a:schemeClr>
                                      </a:solidFill>
                                      <a:latin typeface="Cambria Math" panose="02040503050406030204" pitchFamily="18" charset="0"/>
                                    </a:rPr>
                                    <m:t>𝑎</m:t>
                                  </m:r>
                                </m:num>
                                <m:den>
                                  <m:r>
                                    <a:rPr lang="es-MX" b="0" i="1" smtClean="0">
                                      <a:solidFill>
                                        <a:schemeClr val="tx1">
                                          <a:lumMod val="85000"/>
                                          <a:lumOff val="15000"/>
                                        </a:schemeClr>
                                      </a:solidFill>
                                      <a:latin typeface="Cambria Math" panose="02040503050406030204" pitchFamily="18" charset="0"/>
                                    </a:rPr>
                                    <m:t>6"</m:t>
                                  </m:r>
                                </m:den>
                              </m:f>
                            </m:oMath>
                          </a14:m>
                          <a:r>
                            <a:rPr lang="es-MX" dirty="0">
                              <a:solidFill>
                                <a:schemeClr val="tx1">
                                  <a:lumMod val="85000"/>
                                  <a:lumOff val="15000"/>
                                </a:schemeClr>
                              </a:solidFill>
                            </a:rPr>
                            <a:t> = </a:t>
                          </a:r>
                          <a14:m>
                            <m:oMath xmlns:m="http://schemas.openxmlformats.org/officeDocument/2006/math">
                              <m:f>
                                <m:fPr>
                                  <m:ctrlPr>
                                    <a:rPr lang="es-MX" i="1" smtClean="0">
                                      <a:solidFill>
                                        <a:schemeClr val="tx1">
                                          <a:lumMod val="85000"/>
                                          <a:lumOff val="15000"/>
                                        </a:schemeClr>
                                      </a:solidFill>
                                      <a:latin typeface="Cambria Math" panose="02040503050406030204" pitchFamily="18" charset="0"/>
                                    </a:rPr>
                                  </m:ctrlPr>
                                </m:fPr>
                                <m:num>
                                  <m:r>
                                    <a:rPr lang="es-MX" b="0" i="1" smtClean="0">
                                      <a:solidFill>
                                        <a:schemeClr val="tx1">
                                          <a:lumMod val="85000"/>
                                          <a:lumOff val="15000"/>
                                        </a:schemeClr>
                                      </a:solidFill>
                                      <a:latin typeface="Cambria Math" panose="02040503050406030204" pitchFamily="18" charset="0"/>
                                    </a:rPr>
                                    <m:t>0.022</m:t>
                                  </m:r>
                                </m:num>
                                <m:den>
                                  <m:r>
                                    <a:rPr lang="es-MX" b="0" i="1" smtClean="0">
                                      <a:solidFill>
                                        <a:schemeClr val="tx1">
                                          <a:lumMod val="85000"/>
                                          <a:lumOff val="15000"/>
                                        </a:schemeClr>
                                      </a:solidFill>
                                      <a:latin typeface="Cambria Math" panose="02040503050406030204" pitchFamily="18" charset="0"/>
                                    </a:rPr>
                                    <m:t>1</m:t>
                                  </m:r>
                                </m:den>
                              </m:f>
                            </m:oMath>
                          </a14:m>
                          <a:endParaRPr lang="es-MX" dirty="0">
                            <a:solidFill>
                              <a:schemeClr val="tx1">
                                <a:lumMod val="85000"/>
                                <a:lumOff val="15000"/>
                              </a:schemeClr>
                            </a:solidFill>
                          </a:endParaRPr>
                        </a:p>
                        <a:p>
                          <a:pPr algn="ctr"/>
                          <a:r>
                            <a:rPr lang="es-MX" sz="1600" dirty="0">
                              <a:solidFill>
                                <a:schemeClr val="tx1">
                                  <a:lumMod val="85000"/>
                                  <a:lumOff val="15000"/>
                                </a:schemeClr>
                              </a:solidFill>
                            </a:rPr>
                            <a:t>  a = 6” x 0.022</a:t>
                          </a:r>
                        </a:p>
                        <a:p>
                          <a:pPr algn="ctr"/>
                          <a:r>
                            <a:rPr lang="es-MX" sz="1600" dirty="0">
                              <a:solidFill>
                                <a:schemeClr val="tx1">
                                  <a:lumMod val="85000"/>
                                  <a:lumOff val="15000"/>
                                </a:schemeClr>
                              </a:solidFill>
                            </a:rPr>
                            <a:t>a = 0.132”</a:t>
                          </a:r>
                        </a:p>
                        <a:p>
                          <a:pPr algn="ctr"/>
                          <a14:m>
                            <m:oMathPara xmlns:m="http://schemas.openxmlformats.org/officeDocument/2006/math">
                              <m:oMathParaPr>
                                <m:jc m:val="centerGroup"/>
                              </m:oMathParaPr>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0.132"</m:t>
                                    </m:r>
                                  </m:num>
                                  <m:den>
                                    <m:r>
                                      <a:rPr lang="es-MX" sz="1600" b="0" i="1" smtClean="0">
                                        <a:solidFill>
                                          <a:schemeClr val="tx1">
                                            <a:lumMod val="85000"/>
                                            <a:lumOff val="15000"/>
                                          </a:schemeClr>
                                        </a:solidFill>
                                        <a:latin typeface="Cambria Math" panose="02040503050406030204" pitchFamily="18" charset="0"/>
                                      </a:rPr>
                                      <m:t>6"</m:t>
                                    </m:r>
                                  </m:den>
                                </m:f>
                                <m:r>
                                  <a:rPr lang="es-MX" sz="1600" b="0" i="1" smtClean="0">
                                    <a:solidFill>
                                      <a:schemeClr val="tx1">
                                        <a:lumMod val="85000"/>
                                        <a:lumOff val="15000"/>
                                      </a:schemeClr>
                                    </a:solidFill>
                                    <a:latin typeface="Cambria Math" panose="02040503050406030204" pitchFamily="18" charset="0"/>
                                  </a:rPr>
                                  <m:t>=0.022</m:t>
                                </m:r>
                              </m:oMath>
                            </m:oMathPara>
                          </a14:m>
                          <a:endParaRPr lang="es-MX" sz="1600" dirty="0"/>
                        </a:p>
                      </a:txBody>
                      <a:tcPr/>
                    </a:tc>
                    <a:extLst>
                      <a:ext uri="{0D108BD9-81ED-4DB2-BD59-A6C34878D82A}">
                        <a16:rowId xmlns:a16="http://schemas.microsoft.com/office/drawing/2014/main" val="1729053703"/>
                      </a:ext>
                    </a:extLst>
                  </a:tr>
                  <a:tr h="1942478">
                    <a:tc>
                      <a:txBody>
                        <a:bodyPr/>
                        <a:lstStyle/>
                        <a:p>
                          <a:pPr algn="ctr"/>
                          <a:r>
                            <a:rPr lang="es-MX" sz="1600" b="1" dirty="0"/>
                            <a:t>0.25</a:t>
                          </a:r>
                        </a:p>
                        <a:p>
                          <a:pPr algn="ctr"/>
                          <a:r>
                            <a:rPr lang="es-MX" sz="1600" dirty="0"/>
                            <a:t>t = 10 pulg.</a:t>
                          </a:r>
                        </a:p>
                        <a:p>
                          <a:pPr algn="ct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0.330</m:t>
                                  </m:r>
                                  <m:r>
                                    <a:rPr lang="es-ES" sz="1600" b="0" i="1" smtClean="0">
                                      <a:solidFill>
                                        <a:schemeClr val="tx1">
                                          <a:lumMod val="85000"/>
                                          <a:lumOff val="15000"/>
                                        </a:schemeClr>
                                      </a:solidFill>
                                      <a:latin typeface="Cambria Math" panose="02040503050406030204" pitchFamily="18" charset="0"/>
                                    </a:rPr>
                                    <m:t>”</m:t>
                                  </m:r>
                                </m:num>
                                <m:den>
                                  <m:r>
                                    <m:rPr>
                                      <m:nor/>
                                    </m:rPr>
                                    <a:rPr lang="es-MX" sz="1600" dirty="0" smtClean="0">
                                      <a:solidFill>
                                        <a:schemeClr val="tx1">
                                          <a:lumMod val="85000"/>
                                          <a:lumOff val="15000"/>
                                        </a:schemeClr>
                                      </a:solidFill>
                                      <a:latin typeface="PilGi" pitchFamily="2" charset="-127"/>
                                      <a:ea typeface="PilGi" pitchFamily="2" charset="-127"/>
                                    </a:rPr>
                                    <m:t>l</m:t>
                                  </m:r>
                                </m:den>
                              </m:f>
                            </m:oMath>
                          </a14:m>
                          <a:r>
                            <a:rPr lang="es-MX" sz="1600" dirty="0">
                              <a:solidFill>
                                <a:schemeClr val="tx1">
                                  <a:lumMod val="85000"/>
                                  <a:lumOff val="15000"/>
                                </a:schemeClr>
                              </a:solidFill>
                            </a:rPr>
                            <a:t> = </a:t>
                          </a: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0.25</m:t>
                                  </m:r>
                                </m:num>
                                <m:den>
                                  <m:r>
                                    <a:rPr lang="es-MX" sz="1600" b="0" i="1" smtClean="0">
                                      <a:solidFill>
                                        <a:schemeClr val="tx1">
                                          <a:lumMod val="85000"/>
                                          <a:lumOff val="15000"/>
                                        </a:schemeClr>
                                      </a:solidFill>
                                      <a:latin typeface="Cambria Math" panose="02040503050406030204" pitchFamily="18" charset="0"/>
                                    </a:rPr>
                                    <m:t>1</m:t>
                                  </m:r>
                                </m:den>
                              </m:f>
                            </m:oMath>
                          </a14:m>
                          <a:endParaRPr lang="es-MX" sz="1600" dirty="0">
                            <a:solidFill>
                              <a:schemeClr val="tx1">
                                <a:lumMod val="85000"/>
                                <a:lumOff val="15000"/>
                              </a:schemeClr>
                            </a:solidFill>
                          </a:endParaRPr>
                        </a:p>
                        <a:p>
                          <a:pPr algn="ctr"/>
                          <a:r>
                            <a:rPr lang="es-MX" sz="1600" dirty="0">
                              <a:solidFill>
                                <a:schemeClr val="tx1">
                                  <a:lumMod val="85000"/>
                                  <a:lumOff val="15000"/>
                                </a:schemeClr>
                              </a:solidFill>
                              <a:latin typeface="PilGi" pitchFamily="2" charset="-127"/>
                              <a:ea typeface="PilGi" pitchFamily="2" charset="-127"/>
                            </a:rPr>
                            <a:t>l</a:t>
                          </a:r>
                          <a:r>
                            <a:rPr lang="es-MX" sz="1600" dirty="0">
                              <a:solidFill>
                                <a:schemeClr val="tx1">
                                  <a:lumMod val="85000"/>
                                  <a:lumOff val="15000"/>
                                </a:schemeClr>
                              </a:solidFill>
                            </a:rPr>
                            <a:t> = </a:t>
                          </a: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0.330 </m:t>
                                  </m:r>
                                  <m:r>
                                    <a:rPr lang="es-MX" sz="1600" b="0" i="1" smtClean="0">
                                      <a:solidFill>
                                        <a:schemeClr val="tx1">
                                          <a:lumMod val="85000"/>
                                          <a:lumOff val="15000"/>
                                        </a:schemeClr>
                                      </a:solidFill>
                                      <a:latin typeface="Cambria Math" panose="02040503050406030204" pitchFamily="18" charset="0"/>
                                    </a:rPr>
                                    <m:t>𝑥</m:t>
                                  </m:r>
                                  <m:r>
                                    <a:rPr lang="es-MX" sz="1600" b="0" i="1" smtClean="0">
                                      <a:solidFill>
                                        <a:schemeClr val="tx1">
                                          <a:lumMod val="85000"/>
                                          <a:lumOff val="15000"/>
                                        </a:schemeClr>
                                      </a:solidFill>
                                      <a:latin typeface="Cambria Math" panose="02040503050406030204" pitchFamily="18" charset="0"/>
                                    </a:rPr>
                                    <m:t> 1</m:t>
                                  </m:r>
                                </m:num>
                                <m:den>
                                  <m:r>
                                    <a:rPr lang="es-MX" sz="1600" b="0" i="1" smtClean="0">
                                      <a:solidFill>
                                        <a:schemeClr val="tx1">
                                          <a:lumMod val="85000"/>
                                          <a:lumOff val="15000"/>
                                        </a:schemeClr>
                                      </a:solidFill>
                                      <a:latin typeface="Cambria Math" panose="02040503050406030204" pitchFamily="18" charset="0"/>
                                    </a:rPr>
                                    <m:t>0.25</m:t>
                                  </m:r>
                                </m:den>
                              </m:f>
                            </m:oMath>
                          </a14:m>
                          <a:endParaRPr lang="es-MX" sz="1600" dirty="0">
                            <a:solidFill>
                              <a:schemeClr val="tx1">
                                <a:lumMod val="85000"/>
                                <a:lumOff val="15000"/>
                              </a:schemeClr>
                            </a:solidFill>
                          </a:endParaRPr>
                        </a:p>
                        <a:p>
                          <a:pPr algn="ctr"/>
                          <a:r>
                            <a:rPr lang="es-MX" sz="1600" dirty="0">
                              <a:solidFill>
                                <a:schemeClr val="tx1">
                                  <a:lumMod val="85000"/>
                                  <a:lumOff val="15000"/>
                                </a:schemeClr>
                              </a:solidFill>
                              <a:latin typeface="PilGi" pitchFamily="2" charset="-127"/>
                              <a:ea typeface="PilGi" pitchFamily="2" charset="-127"/>
                            </a:rPr>
                            <a:t> l </a:t>
                          </a:r>
                          <a:r>
                            <a:rPr lang="es-MX" sz="1600" dirty="0">
                              <a:solidFill>
                                <a:schemeClr val="tx1">
                                  <a:lumMod val="85000"/>
                                  <a:lumOff val="15000"/>
                                </a:schemeClr>
                              </a:solidFill>
                              <a:latin typeface="Arial" panose="020B0604020202020204" pitchFamily="34" charset="0"/>
                              <a:ea typeface="PilGi" pitchFamily="2" charset="-127"/>
                              <a:cs typeface="Arial" panose="020B0604020202020204" pitchFamily="34" charset="0"/>
                            </a:rPr>
                            <a:t>sup</a:t>
                          </a:r>
                          <a:r>
                            <a:rPr lang="es-MX" sz="1600" dirty="0">
                              <a:solidFill>
                                <a:schemeClr val="tx1">
                                  <a:lumMod val="85000"/>
                                  <a:lumOff val="15000"/>
                                </a:schemeClr>
                              </a:solidFill>
                            </a:rPr>
                            <a:t> = 1.320”</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dirty="0">
                              <a:solidFill>
                                <a:schemeClr val="tx1">
                                  <a:lumMod val="85000"/>
                                  <a:lumOff val="15000"/>
                                </a:schemeClr>
                              </a:solidFill>
                              <a:latin typeface="PilGi" pitchFamily="2" charset="-127"/>
                              <a:ea typeface="PilGi" pitchFamily="2" charset="-127"/>
                            </a:rPr>
                            <a:t>l</a:t>
                          </a:r>
                          <a:r>
                            <a:rPr lang="es-MX" sz="1600" dirty="0">
                              <a:solidFill>
                                <a:schemeClr val="tx1">
                                  <a:lumMod val="85000"/>
                                  <a:lumOff val="15000"/>
                                </a:schemeClr>
                              </a:solidFill>
                            </a:rPr>
                            <a:t> sub = 1.520”</a:t>
                          </a:r>
                        </a:p>
                        <a:p>
                          <a:pPr algn="ctr"/>
                          <a:endParaRPr lang="es-MX" sz="1600" dirty="0">
                            <a:solidFill>
                              <a:srgbClr val="FF0000"/>
                            </a:solidFill>
                          </a:endParaRPr>
                        </a:p>
                      </a:txBody>
                      <a:tcPr/>
                    </a:tc>
                    <a:tc>
                      <a:txBody>
                        <a:bodyPr/>
                        <a:lstStyle/>
                        <a:p>
                          <a:pPr algn="ctr"/>
                          <a:r>
                            <a:rPr lang="es-MX" sz="1600" b="1" dirty="0"/>
                            <a:t>0.033</a:t>
                          </a:r>
                        </a:p>
                        <a:p>
                          <a:pPr algn="ctr"/>
                          <a14:m>
                            <m:oMath xmlns:m="http://schemas.openxmlformats.org/officeDocument/2006/math">
                              <m:f>
                                <m:fPr>
                                  <m:ctrlPr>
                                    <a:rPr lang="es-MX" sz="1600" i="1" smtClean="0">
                                      <a:latin typeface="Cambria Math" panose="02040503050406030204" pitchFamily="18" charset="0"/>
                                    </a:rPr>
                                  </m:ctrlPr>
                                </m:fPr>
                                <m:num>
                                  <m:r>
                                    <a:rPr lang="es-MX" sz="1600" b="0" i="1" smtClean="0">
                                      <a:latin typeface="Cambria Math" panose="02040503050406030204" pitchFamily="18" charset="0"/>
                                    </a:rPr>
                                    <m:t>𝑎</m:t>
                                  </m:r>
                                </m:num>
                                <m:den>
                                  <m:r>
                                    <a:rPr lang="es-MX" sz="1600" b="0" i="1" smtClean="0">
                                      <a:latin typeface="Cambria Math" panose="02040503050406030204" pitchFamily="18" charset="0"/>
                                    </a:rPr>
                                    <m:t>10"</m:t>
                                  </m:r>
                                </m:den>
                              </m:f>
                            </m:oMath>
                          </a14:m>
                          <a:r>
                            <a:rPr lang="es-MX" sz="1600" dirty="0"/>
                            <a:t> = </a:t>
                          </a:r>
                          <a14:m>
                            <m:oMath xmlns:m="http://schemas.openxmlformats.org/officeDocument/2006/math">
                              <m:f>
                                <m:fPr>
                                  <m:ctrlPr>
                                    <a:rPr lang="es-MX" sz="1600" i="1" smtClean="0">
                                      <a:latin typeface="Cambria Math" panose="02040503050406030204" pitchFamily="18" charset="0"/>
                                    </a:rPr>
                                  </m:ctrlPr>
                                </m:fPr>
                                <m:num>
                                  <m:r>
                                    <a:rPr lang="es-MX" sz="1600" b="0" i="1" smtClean="0">
                                      <a:latin typeface="Cambria Math" panose="02040503050406030204" pitchFamily="18" charset="0"/>
                                    </a:rPr>
                                    <m:t>0.033</m:t>
                                  </m:r>
                                </m:num>
                                <m:den>
                                  <m:r>
                                    <a:rPr lang="es-MX" sz="1600" b="0" i="1" smtClean="0">
                                      <a:latin typeface="Cambria Math" panose="02040503050406030204" pitchFamily="18" charset="0"/>
                                    </a:rPr>
                                    <m:t>1</m:t>
                                  </m:r>
                                </m:den>
                              </m:f>
                            </m:oMath>
                          </a14:m>
                          <a:endParaRPr lang="es-MX" sz="1600" dirty="0"/>
                        </a:p>
                        <a:p>
                          <a:pPr algn="ctr"/>
                          <a:r>
                            <a:rPr lang="es-MX" sz="1600" baseline="0" dirty="0"/>
                            <a:t>  </a:t>
                          </a:r>
                          <a:r>
                            <a:rPr lang="es-MX" sz="1600" dirty="0">
                              <a:solidFill>
                                <a:schemeClr val="tx1">
                                  <a:lumMod val="85000"/>
                                  <a:lumOff val="15000"/>
                                </a:schemeClr>
                              </a:solidFill>
                            </a:rPr>
                            <a:t>a =  </a:t>
                          </a: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10</m:t>
                                  </m:r>
                                  <m:r>
                                    <a:rPr lang="es-ES" sz="1600" b="0" i="1" smtClean="0">
                                      <a:solidFill>
                                        <a:schemeClr val="tx1">
                                          <a:lumMod val="85000"/>
                                          <a:lumOff val="15000"/>
                                        </a:schemeClr>
                                      </a:solidFill>
                                      <a:latin typeface="Cambria Math" panose="02040503050406030204" pitchFamily="18" charset="0"/>
                                    </a:rPr>
                                    <m:t>”</m:t>
                                  </m:r>
                                  <m:r>
                                    <a:rPr lang="es-MX" sz="1600" b="0" i="1" smtClean="0">
                                      <a:solidFill>
                                        <a:schemeClr val="tx1">
                                          <a:lumMod val="85000"/>
                                          <a:lumOff val="15000"/>
                                        </a:schemeClr>
                                      </a:solidFill>
                                      <a:latin typeface="Cambria Math" panose="02040503050406030204" pitchFamily="18" charset="0"/>
                                    </a:rPr>
                                    <m:t> </m:t>
                                  </m:r>
                                  <m:r>
                                    <a:rPr lang="es-MX" sz="1600" b="0" i="1" smtClean="0">
                                      <a:solidFill>
                                        <a:schemeClr val="tx1">
                                          <a:lumMod val="85000"/>
                                          <a:lumOff val="15000"/>
                                        </a:schemeClr>
                                      </a:solidFill>
                                      <a:latin typeface="Cambria Math" panose="02040503050406030204" pitchFamily="18" charset="0"/>
                                    </a:rPr>
                                    <m:t>𝑥</m:t>
                                  </m:r>
                                  <m:r>
                                    <a:rPr lang="es-MX" sz="1600" b="0" i="1" smtClean="0">
                                      <a:solidFill>
                                        <a:schemeClr val="tx1">
                                          <a:lumMod val="85000"/>
                                          <a:lumOff val="15000"/>
                                        </a:schemeClr>
                                      </a:solidFill>
                                      <a:latin typeface="Cambria Math" panose="02040503050406030204" pitchFamily="18" charset="0"/>
                                    </a:rPr>
                                    <m:t> 0.033</m:t>
                                  </m:r>
                                </m:num>
                                <m:den>
                                  <m:r>
                                    <a:rPr lang="es-MX" sz="1600" b="0" i="1" smtClean="0">
                                      <a:solidFill>
                                        <a:schemeClr val="tx1">
                                          <a:lumMod val="85000"/>
                                          <a:lumOff val="15000"/>
                                        </a:schemeClr>
                                      </a:solidFill>
                                      <a:latin typeface="Cambria Math" panose="02040503050406030204" pitchFamily="18" charset="0"/>
                                    </a:rPr>
                                    <m:t>1</m:t>
                                  </m:r>
                                </m:den>
                              </m:f>
                            </m:oMath>
                          </a14:m>
                          <a:endParaRPr lang="es-MX" sz="1600" dirty="0">
                            <a:solidFill>
                              <a:schemeClr val="tx1">
                                <a:lumMod val="85000"/>
                                <a:lumOff val="15000"/>
                              </a:schemeClr>
                            </a:solidFill>
                          </a:endParaRPr>
                        </a:p>
                        <a:p>
                          <a:pPr algn="ctr"/>
                          <a:r>
                            <a:rPr lang="es-MX" sz="1600" dirty="0">
                              <a:solidFill>
                                <a:schemeClr val="tx1">
                                  <a:lumMod val="85000"/>
                                  <a:lumOff val="15000"/>
                                </a:schemeClr>
                              </a:solidFill>
                            </a:rPr>
                            <a:t>a = 0.330”</a:t>
                          </a:r>
                        </a:p>
                        <a:p>
                          <a:pPr algn="ct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0.330"</m:t>
                                  </m:r>
                                </m:num>
                                <m:den>
                                  <m:r>
                                    <a:rPr lang="es-MX" sz="1600" b="0" i="1" smtClean="0">
                                      <a:solidFill>
                                        <a:schemeClr val="tx1">
                                          <a:lumMod val="85000"/>
                                          <a:lumOff val="15000"/>
                                        </a:schemeClr>
                                      </a:solidFill>
                                      <a:latin typeface="Cambria Math" panose="02040503050406030204" pitchFamily="18" charset="0"/>
                                    </a:rPr>
                                    <m:t>10"</m:t>
                                  </m:r>
                                </m:den>
                              </m:f>
                            </m:oMath>
                          </a14:m>
                          <a:r>
                            <a:rPr lang="es-MX" sz="1600" dirty="0">
                              <a:solidFill>
                                <a:schemeClr val="tx1">
                                  <a:lumMod val="85000"/>
                                  <a:lumOff val="15000"/>
                                </a:schemeClr>
                              </a:solidFill>
                            </a:rPr>
                            <a:t> = 0.033</a:t>
                          </a:r>
                          <a:endParaRPr lang="es-MX" sz="1600" dirty="0"/>
                        </a:p>
                      </a:txBody>
                      <a:tcPr/>
                    </a:tc>
                    <a:tc>
                      <a:txBody>
                        <a:bodyPr/>
                        <a:lstStyle/>
                        <a:p>
                          <a:pPr algn="ctr"/>
                          <a:r>
                            <a:rPr lang="es-MX" sz="1600" b="1" dirty="0"/>
                            <a:t>0.038</a:t>
                          </a:r>
                        </a:p>
                        <a:p>
                          <a:pPr algn="ct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𝑎</m:t>
                                  </m:r>
                                </m:num>
                                <m:den>
                                  <m:r>
                                    <a:rPr lang="es-MX" sz="1600" b="0" i="1" smtClean="0">
                                      <a:solidFill>
                                        <a:schemeClr val="tx1">
                                          <a:lumMod val="85000"/>
                                          <a:lumOff val="15000"/>
                                        </a:schemeClr>
                                      </a:solidFill>
                                      <a:latin typeface="Cambria Math" panose="02040503050406030204" pitchFamily="18" charset="0"/>
                                    </a:rPr>
                                    <m:t>10"</m:t>
                                  </m:r>
                                </m:den>
                              </m:f>
                            </m:oMath>
                          </a14:m>
                          <a:r>
                            <a:rPr lang="es-MX" sz="1600" dirty="0">
                              <a:solidFill>
                                <a:schemeClr val="tx1">
                                  <a:lumMod val="85000"/>
                                  <a:lumOff val="15000"/>
                                </a:schemeClr>
                              </a:solidFill>
                            </a:rPr>
                            <a:t> = </a:t>
                          </a: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0.038</m:t>
                                  </m:r>
                                </m:num>
                                <m:den>
                                  <m:r>
                                    <a:rPr lang="es-MX" sz="1600" b="0" i="1" smtClean="0">
                                      <a:solidFill>
                                        <a:schemeClr val="tx1">
                                          <a:lumMod val="85000"/>
                                          <a:lumOff val="15000"/>
                                        </a:schemeClr>
                                      </a:solidFill>
                                      <a:latin typeface="Cambria Math" panose="02040503050406030204" pitchFamily="18" charset="0"/>
                                    </a:rPr>
                                    <m:t>1</m:t>
                                  </m:r>
                                </m:den>
                              </m:f>
                            </m:oMath>
                          </a14:m>
                          <a:endParaRPr lang="es-MX" sz="1600" dirty="0">
                            <a:solidFill>
                              <a:schemeClr val="tx1">
                                <a:lumMod val="85000"/>
                                <a:lumOff val="15000"/>
                              </a:schemeClr>
                            </a:solidFill>
                          </a:endParaRPr>
                        </a:p>
                        <a:p>
                          <a:pPr algn="ctr"/>
                          <a:r>
                            <a:rPr lang="es-MX" sz="1600" dirty="0">
                              <a:solidFill>
                                <a:schemeClr val="tx1">
                                  <a:lumMod val="85000"/>
                                  <a:lumOff val="15000"/>
                                </a:schemeClr>
                              </a:solidFill>
                            </a:rPr>
                            <a:t>a</a:t>
                          </a:r>
                          <a:r>
                            <a:rPr lang="es-MX" sz="1600" baseline="0" dirty="0">
                              <a:solidFill>
                                <a:schemeClr val="tx1">
                                  <a:lumMod val="85000"/>
                                  <a:lumOff val="15000"/>
                                </a:schemeClr>
                              </a:solidFill>
                            </a:rPr>
                            <a:t> </a:t>
                          </a:r>
                          <a:r>
                            <a:rPr lang="es-MX" sz="1600" dirty="0">
                              <a:solidFill>
                                <a:schemeClr val="tx1">
                                  <a:lumMod val="85000"/>
                                  <a:lumOff val="15000"/>
                                </a:schemeClr>
                              </a:solidFill>
                            </a:rPr>
                            <a:t>= </a:t>
                          </a: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10</m:t>
                                  </m:r>
                                  <m:r>
                                    <a:rPr lang="es-ES" sz="1600" b="0" i="1" smtClean="0">
                                      <a:solidFill>
                                        <a:schemeClr val="tx1">
                                          <a:lumMod val="85000"/>
                                          <a:lumOff val="15000"/>
                                        </a:schemeClr>
                                      </a:solidFill>
                                      <a:latin typeface="Cambria Math" panose="02040503050406030204" pitchFamily="18" charset="0"/>
                                    </a:rPr>
                                    <m:t> </m:t>
                                  </m:r>
                                  <m:r>
                                    <a:rPr lang="es-MX" sz="1600" b="0" i="1" smtClean="0">
                                      <a:solidFill>
                                        <a:schemeClr val="tx1">
                                          <a:lumMod val="85000"/>
                                          <a:lumOff val="15000"/>
                                        </a:schemeClr>
                                      </a:solidFill>
                                      <a:latin typeface="Cambria Math" panose="02040503050406030204" pitchFamily="18" charset="0"/>
                                    </a:rPr>
                                    <m:t>𝑥</m:t>
                                  </m:r>
                                  <m:r>
                                    <a:rPr lang="es-ES" sz="1600" b="0" i="1" smtClean="0">
                                      <a:solidFill>
                                        <a:schemeClr val="tx1">
                                          <a:lumMod val="85000"/>
                                          <a:lumOff val="15000"/>
                                        </a:schemeClr>
                                      </a:solidFill>
                                      <a:latin typeface="Cambria Math" panose="02040503050406030204" pitchFamily="18" charset="0"/>
                                    </a:rPr>
                                    <m:t> </m:t>
                                  </m:r>
                                  <m:r>
                                    <a:rPr lang="es-MX" sz="1600" b="0" i="1" smtClean="0">
                                      <a:solidFill>
                                        <a:schemeClr val="tx1">
                                          <a:lumMod val="85000"/>
                                          <a:lumOff val="15000"/>
                                        </a:schemeClr>
                                      </a:solidFill>
                                      <a:latin typeface="Cambria Math" panose="02040503050406030204" pitchFamily="18" charset="0"/>
                                    </a:rPr>
                                    <m:t>0.038</m:t>
                                  </m:r>
                                </m:num>
                                <m:den>
                                  <m:r>
                                    <a:rPr lang="es-MX" sz="1600" b="0" i="1" smtClean="0">
                                      <a:solidFill>
                                        <a:schemeClr val="tx1">
                                          <a:lumMod val="85000"/>
                                          <a:lumOff val="15000"/>
                                        </a:schemeClr>
                                      </a:solidFill>
                                      <a:latin typeface="Cambria Math" panose="02040503050406030204" pitchFamily="18" charset="0"/>
                                    </a:rPr>
                                    <m:t>1</m:t>
                                  </m:r>
                                </m:den>
                              </m:f>
                            </m:oMath>
                          </a14:m>
                          <a:endParaRPr lang="es-MX" sz="1600" dirty="0">
                            <a:solidFill>
                              <a:schemeClr val="tx1">
                                <a:lumMod val="85000"/>
                                <a:lumOff val="15000"/>
                              </a:schemeClr>
                            </a:solidFill>
                          </a:endParaRPr>
                        </a:p>
                        <a:p>
                          <a:pPr algn="ctr"/>
                          <a:r>
                            <a:rPr lang="es-MX" sz="1600" dirty="0">
                              <a:solidFill>
                                <a:schemeClr val="tx1">
                                  <a:lumMod val="85000"/>
                                  <a:lumOff val="15000"/>
                                </a:schemeClr>
                              </a:solidFill>
                            </a:rPr>
                            <a:t>a = 0.380”</a:t>
                          </a:r>
                        </a:p>
                        <a:p>
                          <a:pPr algn="ctr"/>
                          <a14:m>
                            <m:oMath xmlns:m="http://schemas.openxmlformats.org/officeDocument/2006/math">
                              <m:f>
                                <m:fPr>
                                  <m:ctrlPr>
                                    <a:rPr lang="es-MX" sz="1600" i="1" smtClean="0">
                                      <a:solidFill>
                                        <a:schemeClr val="tx1">
                                          <a:lumMod val="85000"/>
                                          <a:lumOff val="15000"/>
                                        </a:schemeClr>
                                      </a:solidFill>
                                      <a:latin typeface="Cambria Math" panose="02040503050406030204" pitchFamily="18" charset="0"/>
                                    </a:rPr>
                                  </m:ctrlPr>
                                </m:fPr>
                                <m:num>
                                  <m:r>
                                    <a:rPr lang="es-MX" sz="1600" b="0" i="1" smtClean="0">
                                      <a:solidFill>
                                        <a:schemeClr val="tx1">
                                          <a:lumMod val="85000"/>
                                          <a:lumOff val="15000"/>
                                        </a:schemeClr>
                                      </a:solidFill>
                                      <a:latin typeface="Cambria Math" panose="02040503050406030204" pitchFamily="18" charset="0"/>
                                    </a:rPr>
                                    <m:t>0.380</m:t>
                                  </m:r>
                                </m:num>
                                <m:den>
                                  <m:r>
                                    <a:rPr lang="es-MX" sz="1600" b="0" i="1" smtClean="0">
                                      <a:solidFill>
                                        <a:schemeClr val="tx1">
                                          <a:lumMod val="85000"/>
                                          <a:lumOff val="15000"/>
                                        </a:schemeClr>
                                      </a:solidFill>
                                      <a:latin typeface="Cambria Math" panose="02040503050406030204" pitchFamily="18" charset="0"/>
                                    </a:rPr>
                                    <m:t>10</m:t>
                                  </m:r>
                                </m:den>
                              </m:f>
                            </m:oMath>
                          </a14:m>
                          <a:r>
                            <a:rPr lang="es-MX" sz="1600" dirty="0">
                              <a:solidFill>
                                <a:schemeClr val="tx1">
                                  <a:lumMod val="85000"/>
                                  <a:lumOff val="15000"/>
                                </a:schemeClr>
                              </a:solidFill>
                            </a:rPr>
                            <a:t> = 0.038</a:t>
                          </a:r>
                          <a:endParaRPr lang="es-MX" sz="1600" dirty="0"/>
                        </a:p>
                      </a:txBody>
                      <a:tcPr/>
                    </a:tc>
                    <a:extLst>
                      <a:ext uri="{0D108BD9-81ED-4DB2-BD59-A6C34878D82A}">
                        <a16:rowId xmlns:a16="http://schemas.microsoft.com/office/drawing/2014/main" val="527427820"/>
                      </a:ext>
                    </a:extLst>
                  </a:tr>
                </a:tbl>
              </a:graphicData>
            </a:graphic>
          </p:graphicFrame>
        </mc:Choice>
        <mc:Fallback xmlns="">
          <p:graphicFrame>
            <p:nvGraphicFramePr>
              <p:cNvPr id="2" name="Tabla 5">
                <a:extLst>
                  <a:ext uri="{FF2B5EF4-FFF2-40B4-BE49-F238E27FC236}">
                    <a16:creationId xmlns:a16="http://schemas.microsoft.com/office/drawing/2014/main" id="{AD921ECB-C339-B650-CB5D-FCF871D80D6A}"/>
                  </a:ext>
                </a:extLst>
              </p:cNvPr>
              <p:cNvGraphicFramePr>
                <a:graphicFrameLocks noGrp="1"/>
              </p:cNvGraphicFramePr>
              <p:nvPr>
                <p:extLst>
                  <p:ext uri="{D42A27DB-BD31-4B8C-83A1-F6EECF244321}">
                    <p14:modId xmlns:p14="http://schemas.microsoft.com/office/powerpoint/2010/main" val="1152792168"/>
                  </p:ext>
                </p:extLst>
              </p:nvPr>
            </p:nvGraphicFramePr>
            <p:xfrm>
              <a:off x="3" y="1"/>
              <a:ext cx="6463299" cy="6703618"/>
            </p:xfrm>
            <a:graphic>
              <a:graphicData uri="http://schemas.openxmlformats.org/drawingml/2006/table">
                <a:tbl>
                  <a:tblPr firstRow="1" bandRow="1">
                    <a:tableStyleId>{93296810-A885-4BE3-A3E7-6D5BEEA58F35}</a:tableStyleId>
                  </a:tblPr>
                  <a:tblGrid>
                    <a:gridCol w="2154433">
                      <a:extLst>
                        <a:ext uri="{9D8B030D-6E8A-4147-A177-3AD203B41FA5}">
                          <a16:colId xmlns:a16="http://schemas.microsoft.com/office/drawing/2014/main" val="3504382555"/>
                        </a:ext>
                      </a:extLst>
                    </a:gridCol>
                    <a:gridCol w="2154433">
                      <a:extLst>
                        <a:ext uri="{9D8B030D-6E8A-4147-A177-3AD203B41FA5}">
                          <a16:colId xmlns:a16="http://schemas.microsoft.com/office/drawing/2014/main" val="972872845"/>
                        </a:ext>
                      </a:extLst>
                    </a:gridCol>
                    <a:gridCol w="2154433">
                      <a:extLst>
                        <a:ext uri="{9D8B030D-6E8A-4147-A177-3AD203B41FA5}">
                          <a16:colId xmlns:a16="http://schemas.microsoft.com/office/drawing/2014/main" val="3134033944"/>
                        </a:ext>
                      </a:extLst>
                    </a:gridCol>
                  </a:tblGrid>
                  <a:tr h="694434">
                    <a:tc>
                      <a:txBody>
                        <a:bodyPr/>
                        <a:lstStyle/>
                        <a:p>
                          <a:pPr algn="ctr"/>
                          <a:r>
                            <a:rPr lang="es-MX" dirty="0"/>
                            <a:t>Relación de Aspecto a/</a:t>
                          </a:r>
                          <a:r>
                            <a:rPr lang="es-MX" dirty="0">
                              <a:latin typeface="PilGi" pitchFamily="2" charset="-127"/>
                              <a:ea typeface="PilGi" pitchFamily="2" charset="-127"/>
                            </a:rPr>
                            <a:t>l</a:t>
                          </a:r>
                        </a:p>
                      </a:txBody>
                      <a:tcPr/>
                    </a:tc>
                    <a:tc>
                      <a:txBody>
                        <a:bodyPr/>
                        <a:lstStyle/>
                        <a:p>
                          <a:pPr algn="ctr"/>
                          <a:r>
                            <a:rPr lang="es-MX" dirty="0"/>
                            <a:t>Falla Superficial  </a:t>
                          </a:r>
                        </a:p>
                        <a:p>
                          <a:pPr algn="ctr"/>
                          <a:r>
                            <a:rPr lang="es-MX" dirty="0"/>
                            <a:t>a/t</a:t>
                          </a:r>
                        </a:p>
                      </a:txBody>
                      <a:tcPr/>
                    </a:tc>
                    <a:tc>
                      <a:txBody>
                        <a:bodyPr/>
                        <a:lstStyle/>
                        <a:p>
                          <a:pPr algn="ctr"/>
                          <a:r>
                            <a:rPr lang="es-MX" dirty="0"/>
                            <a:t>Falla Sub-superficial  a/t</a:t>
                          </a:r>
                        </a:p>
                      </a:txBody>
                      <a:tcPr/>
                    </a:tc>
                    <a:extLst>
                      <a:ext uri="{0D108BD9-81ED-4DB2-BD59-A6C34878D82A}">
                        <a16:rowId xmlns:a16="http://schemas.microsoft.com/office/drawing/2014/main" val="3107438197"/>
                      </a:ext>
                    </a:extLst>
                  </a:tr>
                  <a:tr h="1982504">
                    <a:tc>
                      <a:txBody>
                        <a:bodyPr/>
                        <a:lstStyle/>
                        <a:p>
                          <a:endParaRPr lang="es-MX"/>
                        </a:p>
                      </a:txBody>
                      <a:tcPr>
                        <a:blipFill>
                          <a:blip r:embed="rId5"/>
                          <a:stretch>
                            <a:fillRect l="-565" t="-36615" r="-200847" b="-204000"/>
                          </a:stretch>
                        </a:blipFill>
                      </a:tcPr>
                    </a:tc>
                    <a:tc>
                      <a:txBody>
                        <a:bodyPr/>
                        <a:lstStyle/>
                        <a:p>
                          <a:endParaRPr lang="es-MX"/>
                        </a:p>
                      </a:txBody>
                      <a:tcPr>
                        <a:blipFill>
                          <a:blip r:embed="rId5"/>
                          <a:stretch>
                            <a:fillRect l="-100850" t="-36615" r="-101416" b="-204000"/>
                          </a:stretch>
                        </a:blipFill>
                      </a:tcPr>
                    </a:tc>
                    <a:tc>
                      <a:txBody>
                        <a:bodyPr/>
                        <a:lstStyle/>
                        <a:p>
                          <a:endParaRPr lang="es-MX"/>
                        </a:p>
                      </a:txBody>
                      <a:tcPr>
                        <a:blipFill>
                          <a:blip r:embed="rId5"/>
                          <a:stretch>
                            <a:fillRect l="-200282" t="-36615" r="-1130" b="-204000"/>
                          </a:stretch>
                        </a:blipFill>
                      </a:tcPr>
                    </a:tc>
                    <a:extLst>
                      <a:ext uri="{0D108BD9-81ED-4DB2-BD59-A6C34878D82A}">
                        <a16:rowId xmlns:a16="http://schemas.microsoft.com/office/drawing/2014/main" val="3030346814"/>
                      </a:ext>
                    </a:extLst>
                  </a:tr>
                  <a:tr h="2001157">
                    <a:tc>
                      <a:txBody>
                        <a:bodyPr/>
                        <a:lstStyle/>
                        <a:p>
                          <a:endParaRPr lang="es-MX"/>
                        </a:p>
                      </a:txBody>
                      <a:tcPr>
                        <a:blipFill>
                          <a:blip r:embed="rId5"/>
                          <a:stretch>
                            <a:fillRect l="-565" t="-134954" r="-200847" b="-101520"/>
                          </a:stretch>
                        </a:blipFill>
                      </a:tcPr>
                    </a:tc>
                    <a:tc>
                      <a:txBody>
                        <a:bodyPr/>
                        <a:lstStyle/>
                        <a:p>
                          <a:endParaRPr lang="es-MX"/>
                        </a:p>
                      </a:txBody>
                      <a:tcPr>
                        <a:blipFill>
                          <a:blip r:embed="rId5"/>
                          <a:stretch>
                            <a:fillRect l="-100850" t="-134954" r="-101416" b="-101520"/>
                          </a:stretch>
                        </a:blipFill>
                      </a:tcPr>
                    </a:tc>
                    <a:tc>
                      <a:txBody>
                        <a:bodyPr/>
                        <a:lstStyle/>
                        <a:p>
                          <a:endParaRPr lang="es-MX"/>
                        </a:p>
                      </a:txBody>
                      <a:tcPr>
                        <a:blipFill>
                          <a:blip r:embed="rId5"/>
                          <a:stretch>
                            <a:fillRect l="-200282" t="-134954" r="-1130" b="-101520"/>
                          </a:stretch>
                        </a:blipFill>
                      </a:tcPr>
                    </a:tc>
                    <a:extLst>
                      <a:ext uri="{0D108BD9-81ED-4DB2-BD59-A6C34878D82A}">
                        <a16:rowId xmlns:a16="http://schemas.microsoft.com/office/drawing/2014/main" val="1729053703"/>
                      </a:ext>
                    </a:extLst>
                  </a:tr>
                  <a:tr h="2025523">
                    <a:tc>
                      <a:txBody>
                        <a:bodyPr/>
                        <a:lstStyle/>
                        <a:p>
                          <a:endParaRPr lang="es-MX"/>
                        </a:p>
                      </a:txBody>
                      <a:tcPr>
                        <a:blipFill>
                          <a:blip r:embed="rId5"/>
                          <a:stretch>
                            <a:fillRect l="-565" t="-232831" r="-200847" b="-602"/>
                          </a:stretch>
                        </a:blipFill>
                      </a:tcPr>
                    </a:tc>
                    <a:tc>
                      <a:txBody>
                        <a:bodyPr/>
                        <a:lstStyle/>
                        <a:p>
                          <a:endParaRPr lang="es-MX"/>
                        </a:p>
                      </a:txBody>
                      <a:tcPr>
                        <a:blipFill>
                          <a:blip r:embed="rId5"/>
                          <a:stretch>
                            <a:fillRect l="-100850" t="-232831" r="-101416" b="-602"/>
                          </a:stretch>
                        </a:blipFill>
                      </a:tcPr>
                    </a:tc>
                    <a:tc>
                      <a:txBody>
                        <a:bodyPr/>
                        <a:lstStyle/>
                        <a:p>
                          <a:endParaRPr lang="es-MX"/>
                        </a:p>
                      </a:txBody>
                      <a:tcPr>
                        <a:blipFill>
                          <a:blip r:embed="rId5"/>
                          <a:stretch>
                            <a:fillRect l="-200282" t="-232831" r="-1130" b="-602"/>
                          </a:stretch>
                        </a:blipFill>
                      </a:tcPr>
                    </a:tc>
                    <a:extLst>
                      <a:ext uri="{0D108BD9-81ED-4DB2-BD59-A6C34878D82A}">
                        <a16:rowId xmlns:a16="http://schemas.microsoft.com/office/drawing/2014/main" val="527427820"/>
                      </a:ext>
                    </a:extLst>
                  </a:tr>
                </a:tbl>
              </a:graphicData>
            </a:graphic>
          </p:graphicFrame>
        </mc:Fallback>
      </mc:AlternateContent>
    </p:spTree>
    <p:extLst>
      <p:ext uri="{BB962C8B-B14F-4D97-AF65-F5344CB8AC3E}">
        <p14:creationId xmlns:p14="http://schemas.microsoft.com/office/powerpoint/2010/main" val="37404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heel(1)">
                                      <p:cBhvr>
                                        <p:cTn id="10" dur="2000"/>
                                        <p:tgtEl>
                                          <p:spTgt spid="23"/>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Forma libre: forma 13">
            <a:extLst>
              <a:ext uri="{FF2B5EF4-FFF2-40B4-BE49-F238E27FC236}">
                <a16:creationId xmlns:a16="http://schemas.microsoft.com/office/drawing/2014/main" id="{0A299AF9-3697-F60B-EF99-CA84472C8769}"/>
              </a:ext>
            </a:extLst>
          </p:cNvPr>
          <p:cNvSpPr/>
          <p:nvPr/>
        </p:nvSpPr>
        <p:spPr>
          <a:xfrm>
            <a:off x="5605667" y="1"/>
            <a:ext cx="5102087" cy="6331810"/>
          </a:xfrm>
          <a:custGeom>
            <a:avLst/>
            <a:gdLst>
              <a:gd name="connsiteX0" fmla="*/ 290655 w 5380383"/>
              <a:gd name="connsiteY0" fmla="*/ 0 h 6267450"/>
              <a:gd name="connsiteX1" fmla="*/ 5022743 w 5380383"/>
              <a:gd name="connsiteY1" fmla="*/ 0 h 6267450"/>
              <a:gd name="connsiteX2" fmla="*/ 5008940 w 5380383"/>
              <a:gd name="connsiteY2" fmla="*/ 41043 h 6267450"/>
              <a:gd name="connsiteX3" fmla="*/ 5003690 w 5380383"/>
              <a:gd name="connsiteY3" fmla="*/ 89117 h 6267450"/>
              <a:gd name="connsiteX4" fmla="*/ 5262108 w 5380383"/>
              <a:gd name="connsiteY4" fmla="*/ 327657 h 6267450"/>
              <a:gd name="connsiteX5" fmla="*/ 5362696 w 5380383"/>
              <a:gd name="connsiteY5" fmla="*/ 308911 h 6267450"/>
              <a:gd name="connsiteX6" fmla="*/ 5380383 w 5380383"/>
              <a:gd name="connsiteY6" fmla="*/ 297904 h 6267450"/>
              <a:gd name="connsiteX7" fmla="*/ 5380383 w 5380383"/>
              <a:gd name="connsiteY7" fmla="*/ 5968177 h 6267450"/>
              <a:gd name="connsiteX8" fmla="*/ 5362696 w 5380383"/>
              <a:gd name="connsiteY8" fmla="*/ 5957169 h 6267450"/>
              <a:gd name="connsiteX9" fmla="*/ 5262108 w 5380383"/>
              <a:gd name="connsiteY9" fmla="*/ 5938423 h 6267450"/>
              <a:gd name="connsiteX10" fmla="*/ 5003690 w 5380383"/>
              <a:gd name="connsiteY10" fmla="*/ 6176963 h 6267450"/>
              <a:gd name="connsiteX11" fmla="*/ 5008940 w 5380383"/>
              <a:gd name="connsiteY11" fmla="*/ 6225037 h 6267450"/>
              <a:gd name="connsiteX12" fmla="*/ 5023203 w 5380383"/>
              <a:gd name="connsiteY12" fmla="*/ 6267450 h 6267450"/>
              <a:gd name="connsiteX13" fmla="*/ 381905 w 5380383"/>
              <a:gd name="connsiteY13" fmla="*/ 6267450 h 6267450"/>
              <a:gd name="connsiteX14" fmla="*/ 381989 w 5380383"/>
              <a:gd name="connsiteY14" fmla="*/ 6267199 h 6267450"/>
              <a:gd name="connsiteX15" fmla="*/ 387239 w 5380383"/>
              <a:gd name="connsiteY15" fmla="*/ 6219125 h 6267450"/>
              <a:gd name="connsiteX16" fmla="*/ 128821 w 5380383"/>
              <a:gd name="connsiteY16" fmla="*/ 5980585 h 6267450"/>
              <a:gd name="connsiteX17" fmla="*/ 28233 w 5380383"/>
              <a:gd name="connsiteY17" fmla="*/ 5999331 h 6267450"/>
              <a:gd name="connsiteX18" fmla="*/ 0 w 5380383"/>
              <a:gd name="connsiteY18" fmla="*/ 6016902 h 6267450"/>
              <a:gd name="connsiteX19" fmla="*/ 0 w 5380383"/>
              <a:gd name="connsiteY19" fmla="*/ 289664 h 6267450"/>
              <a:gd name="connsiteX20" fmla="*/ 39757 w 5380383"/>
              <a:gd name="connsiteY20" fmla="*/ 293363 h 6267450"/>
              <a:gd name="connsiteX21" fmla="*/ 298175 w 5380383"/>
              <a:gd name="connsiteY21" fmla="*/ 54823 h 6267450"/>
              <a:gd name="connsiteX22" fmla="*/ 292925 w 5380383"/>
              <a:gd name="connsiteY22" fmla="*/ 6749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0383" h="6267450">
                <a:moveTo>
                  <a:pt x="290655" y="0"/>
                </a:moveTo>
                <a:lnTo>
                  <a:pt x="5022743" y="0"/>
                </a:lnTo>
                <a:lnTo>
                  <a:pt x="5008940" y="41043"/>
                </a:lnTo>
                <a:cubicBezTo>
                  <a:pt x="5005498" y="56571"/>
                  <a:pt x="5003690" y="72649"/>
                  <a:pt x="5003690" y="89117"/>
                </a:cubicBezTo>
                <a:cubicBezTo>
                  <a:pt x="5003690" y="220859"/>
                  <a:pt x="5119388" y="327657"/>
                  <a:pt x="5262108" y="327657"/>
                </a:cubicBezTo>
                <a:cubicBezTo>
                  <a:pt x="5297788" y="327657"/>
                  <a:pt x="5331779" y="320982"/>
                  <a:pt x="5362696" y="308911"/>
                </a:cubicBezTo>
                <a:lnTo>
                  <a:pt x="5380383" y="297904"/>
                </a:lnTo>
                <a:lnTo>
                  <a:pt x="5380383" y="5968177"/>
                </a:lnTo>
                <a:lnTo>
                  <a:pt x="5362696" y="5957169"/>
                </a:lnTo>
                <a:cubicBezTo>
                  <a:pt x="5331779" y="5945098"/>
                  <a:pt x="5297788" y="5938423"/>
                  <a:pt x="5262108" y="5938423"/>
                </a:cubicBezTo>
                <a:cubicBezTo>
                  <a:pt x="5119388" y="5938423"/>
                  <a:pt x="5003690" y="6045221"/>
                  <a:pt x="5003690" y="6176963"/>
                </a:cubicBezTo>
                <a:cubicBezTo>
                  <a:pt x="5003690" y="6193431"/>
                  <a:pt x="5005498" y="6209509"/>
                  <a:pt x="5008940" y="6225037"/>
                </a:cubicBezTo>
                <a:lnTo>
                  <a:pt x="5023203" y="6267450"/>
                </a:lnTo>
                <a:lnTo>
                  <a:pt x="381905" y="6267450"/>
                </a:lnTo>
                <a:lnTo>
                  <a:pt x="381989" y="6267199"/>
                </a:lnTo>
                <a:cubicBezTo>
                  <a:pt x="385431" y="6251671"/>
                  <a:pt x="387239" y="6235593"/>
                  <a:pt x="387239" y="6219125"/>
                </a:cubicBezTo>
                <a:cubicBezTo>
                  <a:pt x="387239" y="6087383"/>
                  <a:pt x="271541" y="5980585"/>
                  <a:pt x="128821" y="5980585"/>
                </a:cubicBezTo>
                <a:cubicBezTo>
                  <a:pt x="93141" y="5980585"/>
                  <a:pt x="59150" y="5987260"/>
                  <a:pt x="28233" y="5999331"/>
                </a:cubicBezTo>
                <a:lnTo>
                  <a:pt x="0" y="6016902"/>
                </a:lnTo>
                <a:lnTo>
                  <a:pt x="0" y="289664"/>
                </a:lnTo>
                <a:lnTo>
                  <a:pt x="39757" y="293363"/>
                </a:lnTo>
                <a:cubicBezTo>
                  <a:pt x="182477" y="293363"/>
                  <a:pt x="298175" y="186565"/>
                  <a:pt x="298175" y="54823"/>
                </a:cubicBezTo>
                <a:cubicBezTo>
                  <a:pt x="298175" y="38355"/>
                  <a:pt x="296367" y="22277"/>
                  <a:pt x="292925" y="6749"/>
                </a:cubicBez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pic>
        <p:nvPicPr>
          <p:cNvPr id="4" name="Imagen 3">
            <a:extLst>
              <a:ext uri="{FF2B5EF4-FFF2-40B4-BE49-F238E27FC236}">
                <a16:creationId xmlns:a16="http://schemas.microsoft.com/office/drawing/2014/main" id="{EDEF4420-3A4F-35C6-BA13-40E16AE90850}"/>
              </a:ext>
            </a:extLst>
          </p:cNvPr>
          <p:cNvPicPr>
            <a:picLocks noChangeAspect="1"/>
          </p:cNvPicPr>
          <p:nvPr/>
        </p:nvPicPr>
        <p:blipFill>
          <a:blip r:embed="rId4"/>
          <a:stretch>
            <a:fillRect/>
          </a:stretch>
        </p:blipFill>
        <p:spPr>
          <a:xfrm>
            <a:off x="5857460" y="408231"/>
            <a:ext cx="4532681" cy="5566743"/>
          </a:xfrm>
          <a:prstGeom prst="rect">
            <a:avLst/>
          </a:prstGeom>
        </p:spPr>
      </p:pic>
      <p:sp>
        <p:nvSpPr>
          <p:cNvPr id="5" name="Forma libre: forma 13">
            <a:extLst>
              <a:ext uri="{FF2B5EF4-FFF2-40B4-BE49-F238E27FC236}">
                <a16:creationId xmlns:a16="http://schemas.microsoft.com/office/drawing/2014/main" id="{BBE5438E-21BE-4B38-2638-7740480C3E0E}"/>
              </a:ext>
            </a:extLst>
          </p:cNvPr>
          <p:cNvSpPr/>
          <p:nvPr/>
        </p:nvSpPr>
        <p:spPr>
          <a:xfrm>
            <a:off x="1" y="0"/>
            <a:ext cx="5605670" cy="6280413"/>
          </a:xfrm>
          <a:custGeom>
            <a:avLst/>
            <a:gdLst>
              <a:gd name="connsiteX0" fmla="*/ 290655 w 5380383"/>
              <a:gd name="connsiteY0" fmla="*/ 0 h 6267450"/>
              <a:gd name="connsiteX1" fmla="*/ 5022743 w 5380383"/>
              <a:gd name="connsiteY1" fmla="*/ 0 h 6267450"/>
              <a:gd name="connsiteX2" fmla="*/ 5008940 w 5380383"/>
              <a:gd name="connsiteY2" fmla="*/ 41043 h 6267450"/>
              <a:gd name="connsiteX3" fmla="*/ 5003690 w 5380383"/>
              <a:gd name="connsiteY3" fmla="*/ 89117 h 6267450"/>
              <a:gd name="connsiteX4" fmla="*/ 5262108 w 5380383"/>
              <a:gd name="connsiteY4" fmla="*/ 327657 h 6267450"/>
              <a:gd name="connsiteX5" fmla="*/ 5362696 w 5380383"/>
              <a:gd name="connsiteY5" fmla="*/ 308911 h 6267450"/>
              <a:gd name="connsiteX6" fmla="*/ 5380383 w 5380383"/>
              <a:gd name="connsiteY6" fmla="*/ 297904 h 6267450"/>
              <a:gd name="connsiteX7" fmla="*/ 5380383 w 5380383"/>
              <a:gd name="connsiteY7" fmla="*/ 5968177 h 6267450"/>
              <a:gd name="connsiteX8" fmla="*/ 5362696 w 5380383"/>
              <a:gd name="connsiteY8" fmla="*/ 5957169 h 6267450"/>
              <a:gd name="connsiteX9" fmla="*/ 5262108 w 5380383"/>
              <a:gd name="connsiteY9" fmla="*/ 5938423 h 6267450"/>
              <a:gd name="connsiteX10" fmla="*/ 5003690 w 5380383"/>
              <a:gd name="connsiteY10" fmla="*/ 6176963 h 6267450"/>
              <a:gd name="connsiteX11" fmla="*/ 5008940 w 5380383"/>
              <a:gd name="connsiteY11" fmla="*/ 6225037 h 6267450"/>
              <a:gd name="connsiteX12" fmla="*/ 5023203 w 5380383"/>
              <a:gd name="connsiteY12" fmla="*/ 6267450 h 6267450"/>
              <a:gd name="connsiteX13" fmla="*/ 381905 w 5380383"/>
              <a:gd name="connsiteY13" fmla="*/ 6267450 h 6267450"/>
              <a:gd name="connsiteX14" fmla="*/ 381989 w 5380383"/>
              <a:gd name="connsiteY14" fmla="*/ 6267199 h 6267450"/>
              <a:gd name="connsiteX15" fmla="*/ 387239 w 5380383"/>
              <a:gd name="connsiteY15" fmla="*/ 6219125 h 6267450"/>
              <a:gd name="connsiteX16" fmla="*/ 128821 w 5380383"/>
              <a:gd name="connsiteY16" fmla="*/ 5980585 h 6267450"/>
              <a:gd name="connsiteX17" fmla="*/ 28233 w 5380383"/>
              <a:gd name="connsiteY17" fmla="*/ 5999331 h 6267450"/>
              <a:gd name="connsiteX18" fmla="*/ 0 w 5380383"/>
              <a:gd name="connsiteY18" fmla="*/ 6016902 h 6267450"/>
              <a:gd name="connsiteX19" fmla="*/ 0 w 5380383"/>
              <a:gd name="connsiteY19" fmla="*/ 289664 h 6267450"/>
              <a:gd name="connsiteX20" fmla="*/ 39757 w 5380383"/>
              <a:gd name="connsiteY20" fmla="*/ 293363 h 6267450"/>
              <a:gd name="connsiteX21" fmla="*/ 298175 w 5380383"/>
              <a:gd name="connsiteY21" fmla="*/ 54823 h 6267450"/>
              <a:gd name="connsiteX22" fmla="*/ 292925 w 5380383"/>
              <a:gd name="connsiteY22" fmla="*/ 6749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0383" h="6267450">
                <a:moveTo>
                  <a:pt x="290655" y="0"/>
                </a:moveTo>
                <a:lnTo>
                  <a:pt x="5022743" y="0"/>
                </a:lnTo>
                <a:lnTo>
                  <a:pt x="5008940" y="41043"/>
                </a:lnTo>
                <a:cubicBezTo>
                  <a:pt x="5005498" y="56571"/>
                  <a:pt x="5003690" y="72649"/>
                  <a:pt x="5003690" y="89117"/>
                </a:cubicBezTo>
                <a:cubicBezTo>
                  <a:pt x="5003690" y="220859"/>
                  <a:pt x="5119388" y="327657"/>
                  <a:pt x="5262108" y="327657"/>
                </a:cubicBezTo>
                <a:cubicBezTo>
                  <a:pt x="5297788" y="327657"/>
                  <a:pt x="5331779" y="320982"/>
                  <a:pt x="5362696" y="308911"/>
                </a:cubicBezTo>
                <a:lnTo>
                  <a:pt x="5380383" y="297904"/>
                </a:lnTo>
                <a:lnTo>
                  <a:pt x="5380383" y="5968177"/>
                </a:lnTo>
                <a:lnTo>
                  <a:pt x="5362696" y="5957169"/>
                </a:lnTo>
                <a:cubicBezTo>
                  <a:pt x="5331779" y="5945098"/>
                  <a:pt x="5297788" y="5938423"/>
                  <a:pt x="5262108" y="5938423"/>
                </a:cubicBezTo>
                <a:cubicBezTo>
                  <a:pt x="5119388" y="5938423"/>
                  <a:pt x="5003690" y="6045221"/>
                  <a:pt x="5003690" y="6176963"/>
                </a:cubicBezTo>
                <a:cubicBezTo>
                  <a:pt x="5003690" y="6193431"/>
                  <a:pt x="5005498" y="6209509"/>
                  <a:pt x="5008940" y="6225037"/>
                </a:cubicBezTo>
                <a:lnTo>
                  <a:pt x="5023203" y="6267450"/>
                </a:lnTo>
                <a:lnTo>
                  <a:pt x="381905" y="6267450"/>
                </a:lnTo>
                <a:lnTo>
                  <a:pt x="381989" y="6267199"/>
                </a:lnTo>
                <a:cubicBezTo>
                  <a:pt x="385431" y="6251671"/>
                  <a:pt x="387239" y="6235593"/>
                  <a:pt x="387239" y="6219125"/>
                </a:cubicBezTo>
                <a:cubicBezTo>
                  <a:pt x="387239" y="6087383"/>
                  <a:pt x="271541" y="5980585"/>
                  <a:pt x="128821" y="5980585"/>
                </a:cubicBezTo>
                <a:cubicBezTo>
                  <a:pt x="93141" y="5980585"/>
                  <a:pt x="59150" y="5987260"/>
                  <a:pt x="28233" y="5999331"/>
                </a:cubicBezTo>
                <a:lnTo>
                  <a:pt x="0" y="6016902"/>
                </a:lnTo>
                <a:lnTo>
                  <a:pt x="0" y="289664"/>
                </a:lnTo>
                <a:lnTo>
                  <a:pt x="39757" y="293363"/>
                </a:lnTo>
                <a:cubicBezTo>
                  <a:pt x="182477" y="293363"/>
                  <a:pt x="298175" y="186565"/>
                  <a:pt x="298175" y="54823"/>
                </a:cubicBezTo>
                <a:cubicBezTo>
                  <a:pt x="298175" y="38355"/>
                  <a:pt x="296367" y="22277"/>
                  <a:pt x="292925" y="6749"/>
                </a:cubicBez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pic>
        <p:nvPicPr>
          <p:cNvPr id="7" name="Imagen 6">
            <a:extLst>
              <a:ext uri="{FF2B5EF4-FFF2-40B4-BE49-F238E27FC236}">
                <a16:creationId xmlns:a16="http://schemas.microsoft.com/office/drawing/2014/main" id="{87FFE33E-6659-7BFE-BF7D-5BC4DE2C1987}"/>
              </a:ext>
            </a:extLst>
          </p:cNvPr>
          <p:cNvPicPr>
            <a:picLocks noChangeAspect="1"/>
          </p:cNvPicPr>
          <p:nvPr/>
        </p:nvPicPr>
        <p:blipFill rotWithShape="1">
          <a:blip r:embed="rId5"/>
          <a:srcRect b="1213"/>
          <a:stretch/>
        </p:blipFill>
        <p:spPr>
          <a:xfrm>
            <a:off x="251791" y="258876"/>
            <a:ext cx="5102087" cy="5797367"/>
          </a:xfrm>
          <a:prstGeom prst="rect">
            <a:avLst/>
          </a:prstGeom>
        </p:spPr>
      </p:pic>
    </p:spTree>
    <p:extLst>
      <p:ext uri="{BB962C8B-B14F-4D97-AF65-F5344CB8AC3E}">
        <p14:creationId xmlns:p14="http://schemas.microsoft.com/office/powerpoint/2010/main" val="146804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F748800-472B-2935-933F-A9584163E237}"/>
              </a:ext>
            </a:extLst>
          </p:cNvPr>
          <p:cNvSpPr txBox="1"/>
          <p:nvPr/>
        </p:nvSpPr>
        <p:spPr>
          <a:xfrm>
            <a:off x="569842" y="1142069"/>
            <a:ext cx="9991452" cy="400110"/>
          </a:xfrm>
          <a:prstGeom prst="rect">
            <a:avLst/>
          </a:prstGeom>
          <a:noFill/>
        </p:spPr>
        <p:txBody>
          <a:bodyPr wrap="square">
            <a:spAutoFit/>
          </a:bodyPr>
          <a:lstStyle/>
          <a:p>
            <a:pPr algn="just">
              <a:tabLst>
                <a:tab pos="719138" algn="l"/>
              </a:tabLst>
              <a:defRPr/>
            </a:pPr>
            <a:r>
              <a:rPr lang="es-MX" sz="2000" b="1" dirty="0">
                <a:solidFill>
                  <a:srgbClr val="455F51">
                    <a:lumMod val="75000"/>
                  </a:srgbClr>
                </a:solidFill>
                <a:latin typeface="Arial"/>
                <a:ea typeface="Arial Unicode MS"/>
                <a:cs typeface="Arial" pitchFamily="34" charset="0"/>
              </a:rPr>
              <a:t>II – 1434.3 Nivel de Rigor Alto</a:t>
            </a:r>
            <a:r>
              <a:rPr lang="es-MX" sz="2000" dirty="0">
                <a:solidFill>
                  <a:srgbClr val="455F51">
                    <a:lumMod val="75000"/>
                  </a:srgbClr>
                </a:solidFill>
                <a:latin typeface="Arial"/>
                <a:ea typeface="Arial Unicode MS"/>
                <a:cs typeface="Arial" pitchFamily="34" charset="0"/>
              </a:rPr>
              <a:t>.</a:t>
            </a:r>
          </a:p>
        </p:txBody>
      </p:sp>
      <p:sp>
        <p:nvSpPr>
          <p:cNvPr id="6" name="10 Rectángulo">
            <a:extLst>
              <a:ext uri="{FF2B5EF4-FFF2-40B4-BE49-F238E27FC236}">
                <a16:creationId xmlns:a16="http://schemas.microsoft.com/office/drawing/2014/main" id="{B679B16D-48BF-DB4D-0759-08E29531B66E}"/>
              </a:ext>
            </a:extLst>
          </p:cNvPr>
          <p:cNvSpPr/>
          <p:nvPr/>
        </p:nvSpPr>
        <p:spPr>
          <a:xfrm>
            <a:off x="742321" y="214633"/>
            <a:ext cx="9646492" cy="584775"/>
          </a:xfrm>
          <a:prstGeom prst="rect">
            <a:avLst/>
          </a:prstGeom>
        </p:spPr>
        <p:txBody>
          <a:bodyPr wrap="square">
            <a:spAutoFit/>
          </a:bodyPr>
          <a:lstStyle/>
          <a:p>
            <a:pPr algn="ctr">
              <a:tabLst>
                <a:tab pos="581025" algn="l"/>
              </a:tabLst>
              <a:defRPr/>
            </a:pPr>
            <a:r>
              <a:rPr lang="es-ES_tradnl" sz="32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II. 1434 Blocks para Llevar a Cabo la Calificación </a:t>
            </a:r>
          </a:p>
        </p:txBody>
      </p:sp>
      <p:sp>
        <p:nvSpPr>
          <p:cNvPr id="7" name="CuadroTexto 6">
            <a:extLst>
              <a:ext uri="{FF2B5EF4-FFF2-40B4-BE49-F238E27FC236}">
                <a16:creationId xmlns:a16="http://schemas.microsoft.com/office/drawing/2014/main" id="{63290893-828F-2FA4-6A51-82C448E3EAC2}"/>
              </a:ext>
            </a:extLst>
          </p:cNvPr>
          <p:cNvSpPr txBox="1"/>
          <p:nvPr/>
        </p:nvSpPr>
        <p:spPr>
          <a:xfrm>
            <a:off x="569842" y="1611064"/>
            <a:ext cx="9991452" cy="707886"/>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Deben ser suministradas piezas de prueba/ensayo de calificación representativas de la soldadura a ser examinada. </a:t>
            </a:r>
          </a:p>
        </p:txBody>
      </p:sp>
      <p:sp>
        <p:nvSpPr>
          <p:cNvPr id="8" name="CuadroTexto 7">
            <a:extLst>
              <a:ext uri="{FF2B5EF4-FFF2-40B4-BE49-F238E27FC236}">
                <a16:creationId xmlns:a16="http://schemas.microsoft.com/office/drawing/2014/main" id="{5D3A8472-0354-DA1C-AF91-BCC3FAD39C10}"/>
              </a:ext>
            </a:extLst>
          </p:cNvPr>
          <p:cNvSpPr txBox="1"/>
          <p:nvPr/>
        </p:nvSpPr>
        <p:spPr>
          <a:xfrm>
            <a:off x="569842" y="2468887"/>
            <a:ext cx="9991452" cy="1323439"/>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Debe ser evaluado un número suficiente de piezas de prueba/ensayo para estimar eficazmente las distribuciones de error de dimensionamiento y determinar una </a:t>
            </a:r>
            <a:r>
              <a:rPr lang="es-MX" sz="2000" i="1" u="sng" dirty="0">
                <a:solidFill>
                  <a:srgbClr val="455F51">
                    <a:lumMod val="75000"/>
                  </a:srgbClr>
                </a:solidFill>
                <a:latin typeface="Arial"/>
                <a:ea typeface="Arial Unicode MS"/>
                <a:cs typeface="Arial" pitchFamily="34" charset="0"/>
              </a:rPr>
              <a:t>probabilidad de detección </a:t>
            </a:r>
            <a:r>
              <a:rPr lang="es-MX" sz="2000" dirty="0">
                <a:solidFill>
                  <a:srgbClr val="455F51">
                    <a:lumMod val="75000"/>
                  </a:srgbClr>
                </a:solidFill>
                <a:latin typeface="Arial"/>
                <a:ea typeface="Arial Unicode MS"/>
                <a:cs typeface="Arial" pitchFamily="34" charset="0"/>
              </a:rPr>
              <a:t>(POD) precisa para mecanismos de degradación o tipos y tamaños de fallas específicas. </a:t>
            </a:r>
          </a:p>
        </p:txBody>
      </p:sp>
      <p:sp>
        <p:nvSpPr>
          <p:cNvPr id="9" name="CuadroTexto 8">
            <a:extLst>
              <a:ext uri="{FF2B5EF4-FFF2-40B4-BE49-F238E27FC236}">
                <a16:creationId xmlns:a16="http://schemas.microsoft.com/office/drawing/2014/main" id="{8165A630-645C-9200-79E8-94C7323854E8}"/>
              </a:ext>
            </a:extLst>
          </p:cNvPr>
          <p:cNvSpPr txBox="1"/>
          <p:nvPr/>
        </p:nvSpPr>
        <p:spPr>
          <a:xfrm>
            <a:off x="569841" y="3873378"/>
            <a:ext cx="9991453" cy="2769989"/>
          </a:xfrm>
          <a:prstGeom prst="rect">
            <a:avLst/>
          </a:prstGeom>
          <a:noFill/>
        </p:spPr>
        <p:txBody>
          <a:bodyPr wrap="square">
            <a:spAutoFit/>
          </a:bodyPr>
          <a:lstStyle/>
          <a:p>
            <a:pPr algn="just">
              <a:tabLst>
                <a:tab pos="719138" algn="l"/>
              </a:tabLst>
              <a:defRPr/>
            </a:pPr>
            <a:r>
              <a:rPr lang="es-MX" sz="2000" dirty="0">
                <a:solidFill>
                  <a:schemeClr val="tx1">
                    <a:lumMod val="85000"/>
                    <a:lumOff val="15000"/>
                  </a:schemeClr>
                </a:solidFill>
                <a:latin typeface="Arial"/>
                <a:ea typeface="Arial Unicode MS"/>
                <a:cs typeface="Arial" pitchFamily="34" charset="0"/>
              </a:rPr>
              <a:t>El número, el tamaño, orientación, el tipo y la ubicación de las fallas en las piezas de prueba deben ser como esté especificado por la Sección del Código de referencia o determinado por el usuario/propietario, </a:t>
            </a:r>
            <a:r>
              <a:rPr lang="es-MX" sz="2000" i="1" u="sng" dirty="0">
                <a:solidFill>
                  <a:schemeClr val="tx1">
                    <a:lumMod val="85000"/>
                    <a:lumOff val="15000"/>
                  </a:schemeClr>
                </a:solidFill>
                <a:latin typeface="Arial"/>
                <a:ea typeface="Arial Unicode MS"/>
                <a:cs typeface="Arial" pitchFamily="34" charset="0"/>
              </a:rPr>
              <a:t>basado en los requisitos de POD y el nivel de confianza</a:t>
            </a:r>
            <a:r>
              <a:rPr lang="es-MX" sz="2000" i="1" dirty="0">
                <a:solidFill>
                  <a:schemeClr val="tx1">
                    <a:lumMod val="85000"/>
                    <a:lumOff val="15000"/>
                  </a:schemeClr>
                </a:solidFill>
                <a:latin typeface="Arial"/>
                <a:ea typeface="Arial Unicode MS"/>
                <a:cs typeface="Arial" pitchFamily="34" charset="0"/>
              </a:rPr>
              <a:t>. </a:t>
            </a:r>
          </a:p>
          <a:p>
            <a:pPr algn="just">
              <a:tabLst>
                <a:tab pos="719138" algn="l"/>
              </a:tabLst>
              <a:defRPr/>
            </a:pPr>
            <a:endParaRPr lang="es-MX" sz="2000" i="1" dirty="0">
              <a:solidFill>
                <a:schemeClr val="tx1">
                  <a:lumMod val="85000"/>
                  <a:lumOff val="15000"/>
                </a:schemeClr>
              </a:solidFill>
              <a:latin typeface="Arial"/>
              <a:ea typeface="Arial Unicode MS"/>
              <a:cs typeface="Arial" pitchFamily="34" charset="0"/>
            </a:endParaRPr>
          </a:p>
          <a:p>
            <a:pPr algn="just">
              <a:tabLst>
                <a:tab pos="719138" algn="l"/>
              </a:tabLst>
              <a:defRPr/>
            </a:pPr>
            <a:r>
              <a:rPr lang="es-MX" b="1" u="sng" dirty="0">
                <a:solidFill>
                  <a:schemeClr val="tx1">
                    <a:lumMod val="95000"/>
                    <a:lumOff val="5000"/>
                  </a:schemeClr>
                </a:solidFill>
                <a:latin typeface="Arial"/>
                <a:ea typeface="Arial Unicode MS"/>
                <a:cs typeface="Arial" pitchFamily="34" charset="0"/>
              </a:rPr>
              <a:t>Probabilidad de detección</a:t>
            </a:r>
            <a:r>
              <a:rPr lang="es-MX" b="1" dirty="0">
                <a:solidFill>
                  <a:schemeClr val="tx1">
                    <a:lumMod val="95000"/>
                    <a:lumOff val="5000"/>
                  </a:schemeClr>
                </a:solidFill>
                <a:latin typeface="Arial"/>
                <a:ea typeface="Arial Unicode MS"/>
                <a:cs typeface="Arial" pitchFamily="34" charset="0"/>
              </a:rPr>
              <a:t> (POD): </a:t>
            </a:r>
            <a:r>
              <a:rPr lang="es-MX" i="1" dirty="0">
                <a:solidFill>
                  <a:schemeClr val="tx1">
                    <a:lumMod val="95000"/>
                    <a:lumOff val="5000"/>
                  </a:schemeClr>
                </a:solidFill>
                <a:latin typeface="Arial"/>
                <a:ea typeface="Arial Unicode MS"/>
                <a:cs typeface="Arial" pitchFamily="34" charset="0"/>
              </a:rPr>
              <a:t>El % resultante de dividir el número de detecciones entre el número de piezas de prueba con fallas o unidades de evaluación examinadas. </a:t>
            </a:r>
            <a:r>
              <a:rPr lang="es-MX" i="1" u="sng" dirty="0">
                <a:solidFill>
                  <a:schemeClr val="tx1">
                    <a:lumMod val="95000"/>
                    <a:lumOff val="5000"/>
                  </a:schemeClr>
                </a:solidFill>
                <a:latin typeface="Arial"/>
                <a:ea typeface="Arial Unicode MS"/>
                <a:cs typeface="Arial" pitchFamily="34" charset="0"/>
              </a:rPr>
              <a:t>POD indica la probabilidad de que un sistema de ensayo detecte una falla determinada</a:t>
            </a:r>
            <a:r>
              <a:rPr lang="es-MX" i="1" u="sng" dirty="0">
                <a:solidFill>
                  <a:schemeClr val="tx1">
                    <a:lumMod val="85000"/>
                    <a:lumOff val="15000"/>
                  </a:schemeClr>
                </a:solidFill>
                <a:latin typeface="Arial"/>
                <a:ea typeface="Arial Unicode MS"/>
                <a:cs typeface="Arial" pitchFamily="34" charset="0"/>
              </a:rPr>
              <a:t>. </a:t>
            </a:r>
            <a:endParaRPr lang="es-MX" sz="2000" i="1" u="sng" dirty="0">
              <a:solidFill>
                <a:schemeClr val="tx1">
                  <a:lumMod val="85000"/>
                  <a:lumOff val="15000"/>
                </a:schemeClr>
              </a:solidFill>
              <a:latin typeface="Arial"/>
              <a:ea typeface="Arial Unicode MS"/>
              <a:cs typeface="Arial" pitchFamily="34" charset="0"/>
            </a:endParaRPr>
          </a:p>
          <a:p>
            <a:pPr algn="just">
              <a:tabLst>
                <a:tab pos="719138" algn="l"/>
              </a:tabLst>
              <a:defRPr/>
            </a:pPr>
            <a:endParaRPr lang="es-MX" sz="2000" i="1" u="sng" dirty="0">
              <a:solidFill>
                <a:srgbClr val="455F51">
                  <a:lumMod val="75000"/>
                </a:srgbClr>
              </a:solidFill>
              <a:latin typeface="Arial"/>
              <a:ea typeface="Arial Unicode MS"/>
              <a:cs typeface="Arial" pitchFamily="34" charset="0"/>
            </a:endParaRPr>
          </a:p>
        </p:txBody>
      </p:sp>
    </p:spTree>
    <p:extLst>
      <p:ext uri="{BB962C8B-B14F-4D97-AF65-F5344CB8AC3E}">
        <p14:creationId xmlns:p14="http://schemas.microsoft.com/office/powerpoint/2010/main" val="391408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A0769341-6636-EA98-4CE6-D68A638EA5E5}"/>
              </a:ext>
            </a:extLst>
          </p:cNvPr>
          <p:cNvSpPr/>
          <p:nvPr/>
        </p:nvSpPr>
        <p:spPr>
          <a:xfrm>
            <a:off x="623769" y="192603"/>
            <a:ext cx="9836793" cy="523220"/>
          </a:xfrm>
          <a:prstGeom prst="rect">
            <a:avLst/>
          </a:prstGeom>
        </p:spPr>
        <p:txBody>
          <a:bodyPr wrap="square">
            <a:spAutoFit/>
          </a:bodyPr>
          <a:lstStyle/>
          <a:p>
            <a:pPr algn="ctr">
              <a:tabLst>
                <a:tab pos="581025" algn="l"/>
              </a:tabLst>
              <a:defRPr/>
            </a:pPr>
            <a:r>
              <a:rPr lang="es-ES_tradnl" sz="28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II-1450 Realización de la Demostración de Calificación </a:t>
            </a:r>
          </a:p>
        </p:txBody>
      </p:sp>
      <p:sp>
        <p:nvSpPr>
          <p:cNvPr id="5" name="CuadroTexto 4">
            <a:extLst>
              <a:ext uri="{FF2B5EF4-FFF2-40B4-BE49-F238E27FC236}">
                <a16:creationId xmlns:a16="http://schemas.microsoft.com/office/drawing/2014/main" id="{632CAB03-E856-B9DE-5135-4968D6E239BB}"/>
              </a:ext>
            </a:extLst>
          </p:cNvPr>
          <p:cNvSpPr txBox="1"/>
          <p:nvPr/>
        </p:nvSpPr>
        <p:spPr>
          <a:xfrm>
            <a:off x="811075" y="953549"/>
            <a:ext cx="9649487" cy="5126981"/>
          </a:xfrm>
          <a:prstGeom prst="rect">
            <a:avLst/>
          </a:prstGeom>
          <a:noFill/>
        </p:spPr>
        <p:txBody>
          <a:bodyPr wrap="square">
            <a:spAutoFit/>
          </a:bodyPr>
          <a:lstStyle/>
          <a:p>
            <a:pPr algn="just" defTabSz="914286">
              <a:lnSpc>
                <a:spcPct val="107000"/>
              </a:lnSpc>
              <a:spcAft>
                <a:spcPts val="800"/>
              </a:spcAft>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El procedimiento de UT debe contener una declaración del alcance, el cual defina específicamente los límites de aplicabilidad del procedimiento; por ejemplo, el tipo de material, las dimensiones de espesor, forma del producto (piezas de fundición, piezas forjadas, placas, tubos), la especificación del material o agrupamiento por Números P, tratamiento térmico, </a:t>
            </a:r>
            <a:r>
              <a:rPr lang="es-MX" kern="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etc.</a:t>
            </a:r>
            <a:endParaRPr lang="es-MX" kern="100" dirty="0">
              <a:solidFill>
                <a:schemeClr val="tx1">
                  <a:lumMod val="95000"/>
                  <a:lumOff val="5000"/>
                </a:schemeClr>
              </a:solidFill>
              <a:ea typeface="Calibri" panose="020F0502020204030204" pitchFamily="34" charset="0"/>
              <a:cs typeface="Times New Roman" panose="02020603050405020304" pitchFamily="18" charset="0"/>
            </a:endParaRPr>
          </a:p>
          <a:p>
            <a:pPr algn="just" defTabSz="914286">
              <a:lnSpc>
                <a:spcPct val="107000"/>
              </a:lnSpc>
              <a:spcAft>
                <a:spcPts val="800"/>
              </a:spcAft>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El procedimiento de UT debe especificar las siguientes </a:t>
            </a:r>
            <a:r>
              <a:rPr lang="es-MX"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variables esenciales:</a:t>
            </a:r>
            <a:endParaRPr lang="es-MX" i="1" u="sng" kern="100" dirty="0">
              <a:solidFill>
                <a:schemeClr val="tx1">
                  <a:lumMod val="85000"/>
                  <a:lumOff val="15000"/>
                </a:schemeClr>
              </a:solidFill>
              <a:ea typeface="Calibri" panose="020F0502020204030204" pitchFamily="34" charset="0"/>
              <a:cs typeface="Times New Roman" panose="02020603050405020304" pitchFamily="18" charset="0"/>
            </a:endParaRPr>
          </a:p>
          <a:p>
            <a:pPr marL="342900" indent="-342900" algn="just" defTabSz="914286">
              <a:lnSpc>
                <a:spcPct val="107000"/>
              </a:lnSpc>
              <a:buFont typeface="+mj-lt"/>
              <a:buAutoNum type="alphaLcParenR"/>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Instrumento o sistema, incluyendo el fabricante, modelo o serie.</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marL="342900" indent="-342900" algn="just" defTabSz="914286">
              <a:lnSpc>
                <a:spcPct val="107000"/>
              </a:lnSpc>
              <a:buFont typeface="+mj-lt"/>
              <a:buAutoNum type="alphaLcParenR"/>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Palpadores, incluyendo fabricante, modelo o serie, y lo siguiente:</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1. frecuencia nominal</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2. modo de propagación y ángulos nomiles de inspección</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3. número, tamaño, forma y configuración del elemento activo y cuñas o zapatas</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4. inmersión o contacto</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c) Cable del palpador, incluyendo lo siguiente:</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1. tipo, estándar o blindado, tipo de conector</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spcAft>
                <a:spcPts val="800"/>
              </a:spcAft>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2. longitud máxima a utlizar. </a:t>
            </a:r>
          </a:p>
          <a:p>
            <a:pPr algn="just" defTabSz="914286">
              <a:lnSpc>
                <a:spcPct val="107000"/>
              </a:lnSpc>
              <a:spcAft>
                <a:spcPts val="800"/>
              </a:spcAft>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3. número máximo de conectores.</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75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B4019939-40EB-9BB8-46E6-5BC14EE8B5F5}"/>
              </a:ext>
            </a:extLst>
          </p:cNvPr>
          <p:cNvSpPr/>
          <p:nvPr/>
        </p:nvSpPr>
        <p:spPr>
          <a:xfrm>
            <a:off x="543781" y="258441"/>
            <a:ext cx="9836793" cy="523220"/>
          </a:xfrm>
          <a:prstGeom prst="rect">
            <a:avLst/>
          </a:prstGeom>
        </p:spPr>
        <p:txBody>
          <a:bodyPr wrap="square">
            <a:spAutoFit/>
          </a:bodyPr>
          <a:lstStyle/>
          <a:p>
            <a:pPr algn="ctr">
              <a:tabLst>
                <a:tab pos="581025" algn="l"/>
              </a:tabLst>
              <a:defRPr/>
            </a:pPr>
            <a:r>
              <a:rPr lang="es-ES_tradnl" sz="28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II-1450 Realización de la Demostración de la Calificación </a:t>
            </a:r>
          </a:p>
        </p:txBody>
      </p:sp>
      <p:sp>
        <p:nvSpPr>
          <p:cNvPr id="5" name="CuadroTexto 4">
            <a:extLst>
              <a:ext uri="{FF2B5EF4-FFF2-40B4-BE49-F238E27FC236}">
                <a16:creationId xmlns:a16="http://schemas.microsoft.com/office/drawing/2014/main" id="{7379EAF8-D795-25D0-FB0C-ACB199800CD4}"/>
              </a:ext>
            </a:extLst>
          </p:cNvPr>
          <p:cNvSpPr txBox="1"/>
          <p:nvPr/>
        </p:nvSpPr>
        <p:spPr>
          <a:xfrm>
            <a:off x="761559" y="932954"/>
            <a:ext cx="9836793" cy="5714706"/>
          </a:xfrm>
          <a:prstGeom prst="rect">
            <a:avLst/>
          </a:prstGeom>
          <a:noFill/>
        </p:spPr>
        <p:txBody>
          <a:bodyPr wrap="square">
            <a:spAutoFit/>
          </a:bodyPr>
          <a:lstStyle/>
          <a:p>
            <a:pPr algn="just" defTabSz="914286">
              <a:lnSpc>
                <a:spcPct val="107000"/>
              </a:lnSpc>
            </a:pPr>
            <a:r>
              <a:rPr lang="es-MX" sz="2000" kern="0" dirty="0">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Técnicas de detección y dimensionamiento, incluyendo lo siguiente:</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1. modos de exploración o barrido y dirección del haz.</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2. velocidad máxima de exploración o barrido.</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3. frecuencia de repetición de pulsos, mínima y máxima.</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4. tasa de muestreo mínima (sistemas de registro automático).</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5. extensión de la exploración y medidas en caso de restricciones de acceso.</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6. superficie desde la cual será realizado el examen. </a:t>
            </a:r>
          </a:p>
          <a:p>
            <a:pPr algn="just" defTabSz="914286">
              <a:lnSpc>
                <a:spcPct val="107000"/>
              </a:lnSpc>
            </a:pPr>
            <a:r>
              <a:rPr lang="es-MX" sz="1000" kern="100" dirty="0">
                <a:solidFill>
                  <a:schemeClr val="tx1">
                    <a:lumMod val="85000"/>
                    <a:lumOff val="15000"/>
                  </a:schemeClr>
                </a:solidFill>
                <a:ea typeface="Calibri" panose="020F0502020204030204" pitchFamily="34" charset="0"/>
                <a:cs typeface="Times New Roman" panose="02020603050405020304" pitchFamily="18" charset="0"/>
              </a:rPr>
              <a:t>  </a:t>
            </a:r>
          </a:p>
          <a:p>
            <a:pPr algn="just" defTabSz="914286">
              <a:lnSpc>
                <a:spcPct val="107000"/>
              </a:lnSpc>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e) Métodos de calibración tanto para la detección como para el dimensionamiento. </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f) Datos de inspección y calibración que deben registrarse</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g) Método de registro de datos</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h) Equipo de registro, cuando sea utilizado.</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i) Método y criterio para la discriminación de las indicaciones: geométricas y fallas. </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spcAft>
                <a:spcPts val="800"/>
              </a:spcAft>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j) Requisitos de preparación de la superficie, </a:t>
            </a:r>
          </a:p>
          <a:p>
            <a:pPr algn="just" defTabSz="914286">
              <a:lnSpc>
                <a:spcPct val="107000"/>
              </a:lnSpc>
              <a:spcAft>
                <a:spcPts val="800"/>
              </a:spcAft>
            </a:pPr>
            <a:r>
              <a:rPr lang="es-MX" sz="1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a:t>
            </a:r>
          </a:p>
          <a:p>
            <a:pPr algn="just" defTabSz="914286">
              <a:lnSpc>
                <a:spcPct val="107000"/>
              </a:lnSpc>
              <a:spcAft>
                <a:spcPts val="800"/>
              </a:spcAft>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El procedimiento de examen debe especificar un valor sencillo o un rango de valores para las variables aplicables enumeradas.</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988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DDF3D2CD-6BDC-AC20-99B4-49346F39169E}"/>
              </a:ext>
            </a:extLst>
          </p:cNvPr>
          <p:cNvSpPr/>
          <p:nvPr/>
        </p:nvSpPr>
        <p:spPr>
          <a:xfrm>
            <a:off x="825813" y="130190"/>
            <a:ext cx="9646492" cy="461665"/>
          </a:xfrm>
          <a:prstGeom prst="rect">
            <a:avLst/>
          </a:prstGeom>
        </p:spPr>
        <p:txBody>
          <a:bodyPr wrap="square">
            <a:spAutoFit/>
          </a:bodyPr>
          <a:lstStyle/>
          <a:p>
            <a:pPr algn="ctr">
              <a:tabLst>
                <a:tab pos="581025" algn="l"/>
              </a:tabLst>
              <a:defRPr/>
            </a:pPr>
            <a:r>
              <a:rPr lang="es-ES_tradnl" sz="24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T-1470 Examen, Modalidades de Demostración </a:t>
            </a:r>
          </a:p>
        </p:txBody>
      </p:sp>
      <p:sp>
        <p:nvSpPr>
          <p:cNvPr id="5" name="CuadroTexto 4">
            <a:extLst>
              <a:ext uri="{FF2B5EF4-FFF2-40B4-BE49-F238E27FC236}">
                <a16:creationId xmlns:a16="http://schemas.microsoft.com/office/drawing/2014/main" id="{9770C7D6-56A7-4A0C-4540-7DCCDF1F0F11}"/>
              </a:ext>
            </a:extLst>
          </p:cNvPr>
          <p:cNvSpPr txBox="1"/>
          <p:nvPr/>
        </p:nvSpPr>
        <p:spPr>
          <a:xfrm>
            <a:off x="530087" y="1223291"/>
            <a:ext cx="10376452" cy="400110"/>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El objetivo de este nivel de rigor es revelar procedimientos y examinadores inadecuados </a:t>
            </a:r>
          </a:p>
        </p:txBody>
      </p:sp>
      <p:sp>
        <p:nvSpPr>
          <p:cNvPr id="6" name="10 Rectángulo">
            <a:extLst>
              <a:ext uri="{FF2B5EF4-FFF2-40B4-BE49-F238E27FC236}">
                <a16:creationId xmlns:a16="http://schemas.microsoft.com/office/drawing/2014/main" id="{F19DD76D-FAA9-66E8-4031-28D435DEBA36}"/>
              </a:ext>
            </a:extLst>
          </p:cNvPr>
          <p:cNvSpPr/>
          <p:nvPr/>
        </p:nvSpPr>
        <p:spPr>
          <a:xfrm>
            <a:off x="678222" y="591468"/>
            <a:ext cx="9646492" cy="461665"/>
          </a:xfrm>
          <a:prstGeom prst="rect">
            <a:avLst/>
          </a:prstGeom>
        </p:spPr>
        <p:txBody>
          <a:bodyPr wrap="square">
            <a:spAutoFit/>
          </a:bodyPr>
          <a:lstStyle/>
          <a:p>
            <a:pPr algn="ctr">
              <a:tabLst>
                <a:tab pos="581025" algn="l"/>
              </a:tabLst>
              <a:defRPr/>
            </a:pPr>
            <a:r>
              <a:rPr lang="es-ES_tradnl" sz="24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T-1471 Prueba de Detección de Nivel de Rigor Intermedio</a:t>
            </a:r>
          </a:p>
        </p:txBody>
      </p:sp>
      <p:sp>
        <p:nvSpPr>
          <p:cNvPr id="7" name="CuadroTexto 6">
            <a:extLst>
              <a:ext uri="{FF2B5EF4-FFF2-40B4-BE49-F238E27FC236}">
                <a16:creationId xmlns:a16="http://schemas.microsoft.com/office/drawing/2014/main" id="{C182A124-7B65-0C5C-7077-F5F138C54305}"/>
              </a:ext>
            </a:extLst>
          </p:cNvPr>
          <p:cNvSpPr txBox="1"/>
          <p:nvPr/>
        </p:nvSpPr>
        <p:spPr>
          <a:xfrm>
            <a:off x="670419" y="1737520"/>
            <a:ext cx="9801885" cy="707886"/>
          </a:xfrm>
          <a:prstGeom prst="rect">
            <a:avLst/>
          </a:prstGeom>
          <a:noFill/>
        </p:spPr>
        <p:txBody>
          <a:bodyPr wrap="square">
            <a:spAutoFit/>
          </a:bodyPr>
          <a:lstStyle/>
          <a:p>
            <a:pPr algn="just">
              <a:tabLst>
                <a:tab pos="719138" algn="l"/>
              </a:tabLst>
              <a:defRPr/>
            </a:pPr>
            <a:r>
              <a:rPr lang="es-MX" sz="2000" i="1" u="sng" dirty="0">
                <a:solidFill>
                  <a:schemeClr val="tx1">
                    <a:lumMod val="85000"/>
                    <a:lumOff val="15000"/>
                  </a:schemeClr>
                </a:solidFill>
                <a:latin typeface="Arial"/>
                <a:ea typeface="Arial Unicode MS"/>
                <a:cs typeface="Arial" pitchFamily="34" charset="0"/>
              </a:rPr>
              <a:t>Las opciones típicas para fallas en los juegos de las piezas de ensayo</a:t>
            </a:r>
            <a:r>
              <a:rPr lang="es-MX" sz="2000" dirty="0">
                <a:solidFill>
                  <a:schemeClr val="tx1">
                    <a:lumMod val="85000"/>
                    <a:lumOff val="15000"/>
                  </a:schemeClr>
                </a:solidFill>
                <a:latin typeface="Arial"/>
                <a:ea typeface="Arial Unicode MS"/>
                <a:cs typeface="Arial" pitchFamily="34" charset="0"/>
              </a:rPr>
              <a:t>, usadas para las demostraciones de </a:t>
            </a:r>
            <a:r>
              <a:rPr lang="es-MX" sz="2000" i="1" dirty="0">
                <a:solidFill>
                  <a:schemeClr val="tx1">
                    <a:lumMod val="85000"/>
                    <a:lumOff val="15000"/>
                  </a:schemeClr>
                </a:solidFill>
                <a:latin typeface="Arial"/>
                <a:ea typeface="Arial Unicode MS"/>
                <a:cs typeface="Arial" pitchFamily="34" charset="0"/>
              </a:rPr>
              <a:t>desempeño de rigor intermedio</a:t>
            </a:r>
            <a:r>
              <a:rPr lang="es-MX" sz="2000" dirty="0">
                <a:solidFill>
                  <a:schemeClr val="tx1">
                    <a:lumMod val="85000"/>
                    <a:lumOff val="15000"/>
                  </a:schemeClr>
                </a:solidFill>
                <a:latin typeface="Arial"/>
                <a:ea typeface="Arial Unicode MS"/>
                <a:cs typeface="Arial" pitchFamily="34" charset="0"/>
              </a:rPr>
              <a:t>, son las siguientes:</a:t>
            </a:r>
          </a:p>
        </p:txBody>
      </p:sp>
      <p:sp>
        <p:nvSpPr>
          <p:cNvPr id="8" name="CuadroTexto 7">
            <a:extLst>
              <a:ext uri="{FF2B5EF4-FFF2-40B4-BE49-F238E27FC236}">
                <a16:creationId xmlns:a16="http://schemas.microsoft.com/office/drawing/2014/main" id="{5C873317-8963-F1F9-9454-6F1F89282D71}"/>
              </a:ext>
            </a:extLst>
          </p:cNvPr>
          <p:cNvSpPr txBox="1"/>
          <p:nvPr/>
        </p:nvSpPr>
        <p:spPr>
          <a:xfrm>
            <a:off x="678222" y="2559525"/>
            <a:ext cx="9801885" cy="1631216"/>
          </a:xfrm>
          <a:prstGeom prst="rect">
            <a:avLst/>
          </a:prstGeom>
          <a:noFill/>
        </p:spPr>
        <p:txBody>
          <a:bodyPr wrap="square">
            <a:spAutoFit/>
          </a:bodyPr>
          <a:lstStyle/>
          <a:p>
            <a:pPr marL="357188" indent="-357188" algn="just">
              <a:tabLst>
                <a:tab pos="719138" algn="l"/>
              </a:tabLst>
              <a:defRPr/>
            </a:pPr>
            <a:r>
              <a:rPr lang="es-MX" sz="2000" dirty="0">
                <a:solidFill>
                  <a:srgbClr val="455F51">
                    <a:lumMod val="75000"/>
                  </a:srgbClr>
                </a:solidFill>
                <a:latin typeface="Arial"/>
                <a:ea typeface="Arial Unicode MS"/>
                <a:cs typeface="Arial" pitchFamily="34" charset="0"/>
              </a:rPr>
              <a:t>a) </a:t>
            </a:r>
            <a:r>
              <a:rPr lang="es-MX" sz="2000" dirty="0">
                <a:solidFill>
                  <a:schemeClr val="tx1">
                    <a:lumMod val="85000"/>
                    <a:lumOff val="15000"/>
                  </a:schemeClr>
                </a:solidFill>
                <a:latin typeface="Arial"/>
                <a:ea typeface="Arial Unicode MS"/>
                <a:cs typeface="Arial" pitchFamily="34" charset="0"/>
              </a:rPr>
              <a:t>Las</a:t>
            </a:r>
            <a:r>
              <a:rPr lang="es-MX" sz="2000" kern="0" dirty="0">
                <a:solidFill>
                  <a:schemeClr val="tx1">
                    <a:lumMod val="85000"/>
                    <a:lumOff val="15000"/>
                  </a:schemeClr>
                </a:solidFill>
                <a:latin typeface="Arial" panose="020B0604020202020204" pitchFamily="34" charset="0"/>
                <a:ea typeface="Arial Unicode MS"/>
                <a:cs typeface="Times New Roman" panose="02020603050405020304" pitchFamily="18" charset="0"/>
              </a:rPr>
              <a:t> piezas</a:t>
            </a: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de ensayo deberían representar exactamente el componente a ser examinado en la mayor medida posible, con al menos 10 fallas o unidades de evaluación como mínimo. </a:t>
            </a:r>
            <a:r>
              <a:rPr lang="es-MX" sz="2000"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Para un desempeño aceptable es requerido un POD del 80% con una tasa de llamada en falso inferior al 20%.</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a:tabLst>
                <a:tab pos="719138" algn="l"/>
              </a:tabLst>
              <a:defRPr/>
            </a:pPr>
            <a:r>
              <a:rPr lang="es-MX" sz="2000" i="1" u="sng" dirty="0">
                <a:solidFill>
                  <a:schemeClr val="tx1">
                    <a:lumMod val="85000"/>
                    <a:lumOff val="15000"/>
                  </a:schemeClr>
                </a:solidFill>
                <a:latin typeface="Arial"/>
                <a:ea typeface="Arial Unicode MS"/>
                <a:cs typeface="Arial" pitchFamily="34" charset="0"/>
              </a:rPr>
              <a:t> </a:t>
            </a:r>
          </a:p>
        </p:txBody>
      </p:sp>
      <p:sp>
        <p:nvSpPr>
          <p:cNvPr id="9" name="CuadroTexto 8">
            <a:extLst>
              <a:ext uri="{FF2B5EF4-FFF2-40B4-BE49-F238E27FC236}">
                <a16:creationId xmlns:a16="http://schemas.microsoft.com/office/drawing/2014/main" id="{6973799A-F615-D087-FCB5-ABAB8E372247}"/>
              </a:ext>
            </a:extLst>
          </p:cNvPr>
          <p:cNvSpPr txBox="1"/>
          <p:nvPr/>
        </p:nvSpPr>
        <p:spPr>
          <a:xfrm>
            <a:off x="670420" y="3922643"/>
            <a:ext cx="9809688" cy="3447098"/>
          </a:xfrm>
          <a:prstGeom prst="rect">
            <a:avLst/>
          </a:prstGeom>
          <a:noFill/>
        </p:spPr>
        <p:txBody>
          <a:bodyPr wrap="square">
            <a:spAutoFit/>
          </a:bodyPr>
          <a:lstStyle/>
          <a:p>
            <a:pPr marL="357188" indent="-357188" algn="just">
              <a:tabLst>
                <a:tab pos="719138" algn="l"/>
              </a:tabLst>
              <a:defRPr/>
            </a:pPr>
            <a:r>
              <a:rPr lang="es-MX" sz="2000" dirty="0">
                <a:solidFill>
                  <a:srgbClr val="455F51">
                    <a:lumMod val="75000"/>
                  </a:srgbClr>
                </a:solidFill>
                <a:latin typeface="Arial"/>
                <a:ea typeface="Arial Unicode MS"/>
                <a:cs typeface="Arial" pitchFamily="34" charset="0"/>
              </a:rPr>
              <a:t>b) </a:t>
            </a: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Son usadas menos de 10 fallas o unidades de evaluación, pero ellas deben ser utilizadas en una modalidad oculta. Las fallas son reusadas en un proceso reiterativo, de forma oculta y aleatorio. Esta es una forma económica para incrementar el tamaño de la muestra. </a:t>
            </a:r>
            <a:r>
              <a:rPr lang="es-MX" sz="2000"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Es requerido que se detecte el 80% de las fallas. La tasa de llamadas en falso debería ser menor al 20%.</a:t>
            </a:r>
          </a:p>
          <a:p>
            <a:pPr marL="357188" indent="-357188" algn="just">
              <a:tabLst>
                <a:tab pos="719138" algn="l"/>
              </a:tabLst>
              <a:defRPr/>
            </a:pPr>
            <a:r>
              <a:rPr lang="es-MX" sz="1600" b="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a:t>
            </a:r>
          </a:p>
          <a:p>
            <a:pPr marL="357188" indent="-357188" algn="just">
              <a:tabLst>
                <a:tab pos="719138" algn="l"/>
              </a:tabLst>
              <a:defRPr/>
            </a:pPr>
            <a:r>
              <a:rPr lang="es-MX" sz="1600" b="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Demostarción del cumplimiento/desempeño</a:t>
            </a:r>
            <a:r>
              <a:rPr lang="es-MX" sz="2000" b="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a:t>
            </a:r>
            <a:r>
              <a:rPr lang="es-MX" sz="1600" i="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Una demostración de las capacidades de un sistema de ensayo para evaluar en forma precisa una pieza de prueba con características de fallas conocidas en un ambiente que simulen las condiciones de campo.</a:t>
            </a:r>
          </a:p>
          <a:p>
            <a:pPr marL="357188" indent="-357188" algn="just">
              <a:tabLst>
                <a:tab pos="719138" algn="l"/>
              </a:tabLst>
              <a:defRPr/>
            </a:pPr>
            <a:endParaRPr lang="es-MX" sz="2000" i="1" u="sng" kern="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57188" indent="-357188" algn="just">
              <a:tabLst>
                <a:tab pos="719138" algn="l"/>
              </a:tabLst>
              <a:defRPr/>
            </a:pPr>
            <a:endParaRPr lang="es-MX" sz="2000" i="1" u="sng" kern="100" dirty="0">
              <a:solidFill>
                <a:prstClr val="black"/>
              </a:solidFill>
              <a:ea typeface="Calibri" panose="020F0502020204030204" pitchFamily="34" charset="0"/>
              <a:cs typeface="Times New Roman" panose="02020603050405020304" pitchFamily="18" charset="0"/>
            </a:endParaRPr>
          </a:p>
          <a:p>
            <a:pPr algn="just">
              <a:tabLst>
                <a:tab pos="719138" algn="l"/>
              </a:tabLst>
              <a:defRPr/>
            </a:pPr>
            <a:endParaRPr lang="es-MX" sz="1000" dirty="0">
              <a:solidFill>
                <a:srgbClr val="455F51">
                  <a:lumMod val="75000"/>
                </a:srgbClr>
              </a:solidFill>
              <a:latin typeface="Arial"/>
              <a:ea typeface="Arial Unicode MS"/>
              <a:cs typeface="Arial" pitchFamily="34" charset="0"/>
            </a:endParaRPr>
          </a:p>
        </p:txBody>
      </p:sp>
    </p:spTree>
    <p:extLst>
      <p:ext uri="{BB962C8B-B14F-4D97-AF65-F5344CB8AC3E}">
        <p14:creationId xmlns:p14="http://schemas.microsoft.com/office/powerpoint/2010/main" val="232136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82F54192-C112-D6A5-2F84-C5CEE9D5D72F}"/>
              </a:ext>
            </a:extLst>
          </p:cNvPr>
          <p:cNvSpPr/>
          <p:nvPr/>
        </p:nvSpPr>
        <p:spPr>
          <a:xfrm>
            <a:off x="722866" y="148429"/>
            <a:ext cx="9646492" cy="461665"/>
          </a:xfrm>
          <a:prstGeom prst="rect">
            <a:avLst/>
          </a:prstGeom>
        </p:spPr>
        <p:txBody>
          <a:bodyPr wrap="square">
            <a:spAutoFit/>
          </a:bodyPr>
          <a:lstStyle/>
          <a:p>
            <a:pPr algn="ctr">
              <a:tabLst>
                <a:tab pos="581025" algn="l"/>
              </a:tabLst>
              <a:defRPr/>
            </a:pPr>
            <a:r>
              <a:rPr lang="es-ES_tradnl" sz="24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T-1470 Examen, Modalidades de Demostración</a:t>
            </a:r>
          </a:p>
        </p:txBody>
      </p:sp>
      <p:sp>
        <p:nvSpPr>
          <p:cNvPr id="5" name="CuadroTexto 4">
            <a:extLst>
              <a:ext uri="{FF2B5EF4-FFF2-40B4-BE49-F238E27FC236}">
                <a16:creationId xmlns:a16="http://schemas.microsoft.com/office/drawing/2014/main" id="{D82DA49B-A82B-5A8A-A990-CB493925B275}"/>
              </a:ext>
            </a:extLst>
          </p:cNvPr>
          <p:cNvSpPr txBox="1"/>
          <p:nvPr/>
        </p:nvSpPr>
        <p:spPr>
          <a:xfrm>
            <a:off x="620110" y="1457739"/>
            <a:ext cx="9749249" cy="5160515"/>
          </a:xfrm>
          <a:prstGeom prst="rect">
            <a:avLst/>
          </a:prstGeom>
          <a:noFill/>
        </p:spPr>
        <p:txBody>
          <a:bodyPr wrap="square">
            <a:spAutoFit/>
          </a:bodyPr>
          <a:lstStyle/>
          <a:p>
            <a:pPr marL="357188" indent="-357188" algn="just" defTabSz="914286">
              <a:lnSpc>
                <a:spcPct val="107000"/>
              </a:lnSpc>
            </a:pPr>
            <a:r>
              <a:rPr lang="es-MX" sz="2000" kern="0" dirty="0">
                <a:solidFill>
                  <a:prstClr val="black"/>
                </a:solidFill>
                <a:latin typeface="Arial" panose="020B0604020202020204" pitchFamily="34" charset="0"/>
                <a:ea typeface="Calibri" panose="020F0502020204030204" pitchFamily="34" charset="0"/>
                <a:cs typeface="Times New Roman" panose="02020603050405020304" pitchFamily="18" charset="0"/>
              </a:rPr>
              <a:t>c) </a:t>
            </a: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Son usadas entre 5 y 15 fallas o unidades de evaluación con al menos el mismo número de unidades de evaluación “sin fallas”. </a:t>
            </a:r>
            <a:r>
              <a:rPr lang="es-MX" sz="2000"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Para un desempeño aceptable es requerido un POD del 80% con una tasa de llamadas en falso menor al 20%.</a:t>
            </a:r>
          </a:p>
          <a:p>
            <a:pPr algn="just" defTabSz="914286">
              <a:lnSpc>
                <a:spcPct val="107000"/>
              </a:lnSpc>
            </a:pPr>
            <a:endParaRPr lang="es-MX" sz="2000" b="1"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endParaRPr>
          </a:p>
          <a:p>
            <a:pPr marL="357188" indent="-357188" algn="just" defTabSz="914286">
              <a:lnSpc>
                <a:spcPct val="107000"/>
              </a:lnSpc>
              <a:spcAft>
                <a:spcPts val="800"/>
              </a:spcAft>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d) El tamaño del juego de piezas de ensayo debe ser suficiente para asegurar que la mayoría de los examinadores con un POD inaceptable tendrán dificultades para aprobar la demostración, mientras que la mayoría de los examinadores con un POD aceptable, puedan ser capaces de superar la demostración.</a:t>
            </a:r>
          </a:p>
          <a:p>
            <a:pPr marL="357188" indent="-357188" algn="just" defTabSz="914286">
              <a:lnSpc>
                <a:spcPct val="107000"/>
              </a:lnSpc>
              <a:spcAft>
                <a:spcPts val="800"/>
              </a:spcAft>
            </a:pPr>
            <a:endPar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endParaRPr>
          </a:p>
          <a:p>
            <a:pPr marL="357188" indent="-357188" algn="just" defTabSz="914286">
              <a:lnSpc>
                <a:spcPct val="107000"/>
              </a:lnSpc>
              <a:spcAft>
                <a:spcPts val="800"/>
              </a:spcAft>
            </a:pPr>
            <a:r>
              <a:rPr lang="es-MX" sz="1600" b="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a:t>
            </a:r>
            <a:r>
              <a:rPr lang="es-MX" b="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Unidad de Evaluación </a:t>
            </a:r>
            <a:r>
              <a:rPr lang="es-MX" sz="1600" b="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(ASME): </a:t>
            </a:r>
            <a:r>
              <a:rPr lang="es-MX" i="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Una pieza de ensayo preparada, o intervalo designado (ej., longitud) dentro de una pieza de ensayo teniendo fallas con características conocidas, la cual es usada para evaluar el cumplimiento/desempeño de un sistema de ensayo a través de la demostración. </a:t>
            </a:r>
            <a:r>
              <a:rPr lang="es-MX"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Una pieza de ensayo puede ser dividida en secciones llamadas unidades de evaluación, estas pueden ser zonas con fallas o sin fallas</a:t>
            </a:r>
            <a:r>
              <a:rPr lang="es-MX" i="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a:t>
            </a:r>
          </a:p>
          <a:p>
            <a:pPr marL="357188" indent="-357188" algn="just" defTabSz="914286">
              <a:lnSpc>
                <a:spcPct val="107000"/>
              </a:lnSpc>
              <a:spcAft>
                <a:spcPts val="800"/>
              </a:spcAft>
            </a:pPr>
            <a:endParaRPr lang="es-MX" sz="2000" kern="100" dirty="0">
              <a:solidFill>
                <a:prstClr val="black"/>
              </a:solidFill>
              <a:ea typeface="Calibri" panose="020F0502020204030204" pitchFamily="34" charset="0"/>
              <a:cs typeface="Times New Roman" panose="02020603050405020304" pitchFamily="18" charset="0"/>
            </a:endParaRPr>
          </a:p>
        </p:txBody>
      </p:sp>
      <p:sp>
        <p:nvSpPr>
          <p:cNvPr id="6" name="10 Rectángulo">
            <a:extLst>
              <a:ext uri="{FF2B5EF4-FFF2-40B4-BE49-F238E27FC236}">
                <a16:creationId xmlns:a16="http://schemas.microsoft.com/office/drawing/2014/main" id="{62409AA8-89C8-48EE-A219-C15A64AF1748}"/>
              </a:ext>
            </a:extLst>
          </p:cNvPr>
          <p:cNvSpPr/>
          <p:nvPr/>
        </p:nvSpPr>
        <p:spPr>
          <a:xfrm>
            <a:off x="722866" y="727811"/>
            <a:ext cx="9646492" cy="461665"/>
          </a:xfrm>
          <a:prstGeom prst="rect">
            <a:avLst/>
          </a:prstGeom>
        </p:spPr>
        <p:txBody>
          <a:bodyPr wrap="square">
            <a:spAutoFit/>
          </a:bodyPr>
          <a:lstStyle/>
          <a:p>
            <a:pPr algn="ctr">
              <a:tabLst>
                <a:tab pos="581025" algn="l"/>
              </a:tabLst>
              <a:defRPr/>
            </a:pPr>
            <a:r>
              <a:rPr lang="es-ES_tradnl" sz="2400" b="1" dirty="0">
                <a:solidFill>
                  <a:schemeClr val="tx1">
                    <a:lumMod val="95000"/>
                    <a:lumOff val="5000"/>
                  </a:schemeClr>
                </a:solidFill>
                <a:effectLst>
                  <a:glow rad="228600">
                    <a:srgbClr val="549E39">
                      <a:satMod val="175000"/>
                      <a:alpha val="40000"/>
                    </a:srgbClr>
                  </a:glow>
                </a:effectLst>
                <a:latin typeface="Arial"/>
                <a:ea typeface="Arial Unicode MS"/>
                <a:cs typeface="Arial" pitchFamily="34" charset="0"/>
              </a:rPr>
              <a:t>T-1471 Prueba de Detección de Rigor Intermedio</a:t>
            </a:r>
          </a:p>
        </p:txBody>
      </p:sp>
    </p:spTree>
    <p:extLst>
      <p:ext uri="{BB962C8B-B14F-4D97-AF65-F5344CB8AC3E}">
        <p14:creationId xmlns:p14="http://schemas.microsoft.com/office/powerpoint/2010/main" val="102767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3EE831F-7A0B-696A-1D69-0E0222CBA2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371061" y="0"/>
            <a:ext cx="5526156" cy="3256548"/>
          </a:xfrm>
          <a:prstGeom prst="rect">
            <a:avLst/>
          </a:prstGeom>
        </p:spPr>
      </p:pic>
      <p:pic>
        <p:nvPicPr>
          <p:cNvPr id="8" name="Imagen 7">
            <a:extLst>
              <a:ext uri="{FF2B5EF4-FFF2-40B4-BE49-F238E27FC236}">
                <a16:creationId xmlns:a16="http://schemas.microsoft.com/office/drawing/2014/main" id="{DBCDB3C6-F00C-13DD-BD27-4019182903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1398314" y="2294387"/>
            <a:ext cx="3471650" cy="5526156"/>
          </a:xfrm>
          <a:prstGeom prst="rect">
            <a:avLst/>
          </a:prstGeom>
        </p:spPr>
      </p:pic>
      <p:pic>
        <p:nvPicPr>
          <p:cNvPr id="14" name="Imagen 13">
            <a:extLst>
              <a:ext uri="{FF2B5EF4-FFF2-40B4-BE49-F238E27FC236}">
                <a16:creationId xmlns:a16="http://schemas.microsoft.com/office/drawing/2014/main" id="{879040E4-11D4-9261-0DFE-47BE64B63B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96000" y="1463"/>
            <a:ext cx="5724939" cy="3342230"/>
          </a:xfrm>
          <a:prstGeom prst="rect">
            <a:avLst/>
          </a:prstGeom>
        </p:spPr>
      </p:pic>
      <p:pic>
        <p:nvPicPr>
          <p:cNvPr id="21" name="Imagen 20">
            <a:extLst>
              <a:ext uri="{FF2B5EF4-FFF2-40B4-BE49-F238E27FC236}">
                <a16:creationId xmlns:a16="http://schemas.microsoft.com/office/drawing/2014/main" id="{BDE75B5D-9CF7-3318-E93E-8A5C062AD34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7287354" y="2259704"/>
            <a:ext cx="3342230" cy="5724939"/>
          </a:xfrm>
          <a:prstGeom prst="rect">
            <a:avLst/>
          </a:prstGeom>
        </p:spPr>
      </p:pic>
      <p:sp>
        <p:nvSpPr>
          <p:cNvPr id="3" name="10 Rectángulo">
            <a:extLst>
              <a:ext uri="{FF2B5EF4-FFF2-40B4-BE49-F238E27FC236}">
                <a16:creationId xmlns:a16="http://schemas.microsoft.com/office/drawing/2014/main" id="{DED04BA1-B5F3-7D54-8F24-C7AFCF78B0DB}"/>
              </a:ext>
            </a:extLst>
          </p:cNvPr>
          <p:cNvSpPr/>
          <p:nvPr/>
        </p:nvSpPr>
        <p:spPr>
          <a:xfrm>
            <a:off x="689113" y="1"/>
            <a:ext cx="10694503" cy="461665"/>
          </a:xfrm>
          <a:prstGeom prst="rect">
            <a:avLst/>
          </a:prstGeom>
        </p:spPr>
        <p:txBody>
          <a:bodyPr wrap="square">
            <a:spAutoFit/>
          </a:bodyPr>
          <a:lstStyle/>
          <a:p>
            <a:pPr algn="ctr">
              <a:tabLst>
                <a:tab pos="581025" algn="l"/>
              </a:tabLst>
              <a:defRPr/>
            </a:pPr>
            <a:r>
              <a:rPr lang="es-ES_tradnl" sz="2400" b="1" dirty="0">
                <a:solidFill>
                  <a:schemeClr val="bg1"/>
                </a:solidFill>
                <a:effectLst>
                  <a:glow rad="228600">
                    <a:srgbClr val="549E39">
                      <a:satMod val="175000"/>
                      <a:alpha val="40000"/>
                    </a:srgbClr>
                  </a:glow>
                </a:effectLst>
                <a:latin typeface="Arial"/>
                <a:ea typeface="Arial Unicode MS"/>
                <a:cs typeface="Arial" pitchFamily="34" charset="0"/>
              </a:rPr>
              <a:t>T-1471 Piezas de Prueba/Ensayo con Fallas Ocultas Caracterizadas</a:t>
            </a:r>
          </a:p>
        </p:txBody>
      </p:sp>
    </p:spTree>
    <p:extLst>
      <p:ext uri="{BB962C8B-B14F-4D97-AF65-F5344CB8AC3E}">
        <p14:creationId xmlns:p14="http://schemas.microsoft.com/office/powerpoint/2010/main" val="19392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000"/>
                                        <p:tgtEl>
                                          <p:spTgt spid="2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677AA29-A0F7-F1B2-AF88-F77D94B8C6F6}"/>
              </a:ext>
            </a:extLst>
          </p:cNvPr>
          <p:cNvSpPr/>
          <p:nvPr/>
        </p:nvSpPr>
        <p:spPr>
          <a:xfrm>
            <a:off x="5517413" y="3730371"/>
            <a:ext cx="5099777" cy="2431437"/>
          </a:xfrm>
          <a:prstGeom prst="rect">
            <a:avLst/>
          </a:prstGeom>
          <a:solidFill>
            <a:srgbClr val="FFFF66"/>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5" name="Rectángulo 4">
            <a:extLst>
              <a:ext uri="{FF2B5EF4-FFF2-40B4-BE49-F238E27FC236}">
                <a16:creationId xmlns:a16="http://schemas.microsoft.com/office/drawing/2014/main" id="{B0069DF2-68F7-4810-69A0-764053334BFC}"/>
              </a:ext>
            </a:extLst>
          </p:cNvPr>
          <p:cNvSpPr/>
          <p:nvPr/>
        </p:nvSpPr>
        <p:spPr>
          <a:xfrm>
            <a:off x="5517413" y="997563"/>
            <a:ext cx="5099777" cy="2431437"/>
          </a:xfrm>
          <a:prstGeom prst="rect">
            <a:avLst/>
          </a:prstGeom>
          <a:solidFill>
            <a:srgbClr val="549E39"/>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6" name="10 Rectángulo">
            <a:extLst>
              <a:ext uri="{FF2B5EF4-FFF2-40B4-BE49-F238E27FC236}">
                <a16:creationId xmlns:a16="http://schemas.microsoft.com/office/drawing/2014/main" id="{92B7FE30-7212-4612-C675-7D9A359C741B}"/>
              </a:ext>
            </a:extLst>
          </p:cNvPr>
          <p:cNvSpPr/>
          <p:nvPr/>
        </p:nvSpPr>
        <p:spPr>
          <a:xfrm>
            <a:off x="1073429" y="278652"/>
            <a:ext cx="8887968" cy="584775"/>
          </a:xfrm>
          <a:prstGeom prst="rect">
            <a:avLst/>
          </a:prstGeom>
        </p:spPr>
        <p:txBody>
          <a:bodyPr wrap="square">
            <a:spAutoFit/>
          </a:bodyPr>
          <a:lstStyle/>
          <a:p>
            <a:pPr algn="ctr">
              <a:tabLst>
                <a:tab pos="581025" algn="l"/>
              </a:tabLst>
              <a:defRPr/>
            </a:pPr>
            <a:r>
              <a:rPr lang="es-ES_tradnl" sz="32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T-1420 Proceso de Calificación</a:t>
            </a:r>
          </a:p>
        </p:txBody>
      </p:sp>
      <p:sp>
        <p:nvSpPr>
          <p:cNvPr id="7" name="CuadroTexto 6">
            <a:extLst>
              <a:ext uri="{FF2B5EF4-FFF2-40B4-BE49-F238E27FC236}">
                <a16:creationId xmlns:a16="http://schemas.microsoft.com/office/drawing/2014/main" id="{A0323A63-B18B-BE4B-AACC-2F17DA12A4A3}"/>
              </a:ext>
            </a:extLst>
          </p:cNvPr>
          <p:cNvSpPr txBox="1"/>
          <p:nvPr/>
        </p:nvSpPr>
        <p:spPr>
          <a:xfrm>
            <a:off x="292050" y="1498240"/>
            <a:ext cx="4119840" cy="4154984"/>
          </a:xfrm>
          <a:prstGeom prst="rect">
            <a:avLst/>
          </a:prstGeom>
          <a:noFill/>
        </p:spPr>
        <p:txBody>
          <a:bodyPr wrap="square">
            <a:spAutoFit/>
          </a:bodyPr>
          <a:lstStyle/>
          <a:p>
            <a:pPr algn="just">
              <a:defRPr/>
            </a:pPr>
            <a:r>
              <a:rPr lang="es-MX" sz="2400" dirty="0">
                <a:solidFill>
                  <a:schemeClr val="tx1">
                    <a:lumMod val="95000"/>
                    <a:lumOff val="5000"/>
                  </a:schemeClr>
                </a:solidFill>
                <a:latin typeface="Arial"/>
                <a:ea typeface="Arial Unicode MS"/>
                <a:cs typeface="Arial" pitchFamily="34" charset="0"/>
              </a:rPr>
              <a:t>El </a:t>
            </a:r>
            <a:r>
              <a:rPr lang="es-MX" sz="2400" i="1" dirty="0">
                <a:solidFill>
                  <a:schemeClr val="tx1">
                    <a:lumMod val="95000"/>
                    <a:lumOff val="5000"/>
                  </a:schemeClr>
                </a:solidFill>
                <a:latin typeface="Arial"/>
                <a:ea typeface="Arial Unicode MS"/>
                <a:cs typeface="Arial" pitchFamily="34" charset="0"/>
              </a:rPr>
              <a:t>proceso de calificación </a:t>
            </a:r>
            <a:r>
              <a:rPr lang="es-MX" sz="2400" dirty="0">
                <a:solidFill>
                  <a:schemeClr val="tx1">
                    <a:lumMod val="95000"/>
                    <a:lumOff val="5000"/>
                  </a:schemeClr>
                </a:solidFill>
                <a:latin typeface="Arial"/>
                <a:ea typeface="Arial Unicode MS"/>
                <a:cs typeface="Arial" pitchFamily="34" charset="0"/>
              </a:rPr>
              <a:t>implica la evaluación de la técnica basada en el cumplimiento/desempeño presentado dentro de la justificación técnica documentada, y cuando se requiera, una </a:t>
            </a:r>
            <a:r>
              <a:rPr lang="es-MX" sz="2400" i="1" u="sng" dirty="0">
                <a:solidFill>
                  <a:schemeClr val="tx1">
                    <a:lumMod val="95000"/>
                    <a:lumOff val="5000"/>
                  </a:schemeClr>
                </a:solidFill>
                <a:latin typeface="Arial"/>
                <a:ea typeface="Arial Unicode MS"/>
                <a:cs typeface="Arial" pitchFamily="34" charset="0"/>
              </a:rPr>
              <a:t>demostración de cumplimiento/desempeño</a:t>
            </a:r>
            <a:r>
              <a:rPr lang="es-MX" sz="2400" i="1" dirty="0">
                <a:solidFill>
                  <a:schemeClr val="tx1">
                    <a:lumMod val="95000"/>
                    <a:lumOff val="5000"/>
                  </a:schemeClr>
                </a:solidFill>
                <a:latin typeface="Arial"/>
                <a:ea typeface="Arial Unicode MS"/>
                <a:cs typeface="Arial" pitchFamily="34" charset="0"/>
              </a:rPr>
              <a:t> </a:t>
            </a:r>
            <a:r>
              <a:rPr lang="es-MX" sz="2400" dirty="0">
                <a:solidFill>
                  <a:schemeClr val="tx1">
                    <a:lumMod val="95000"/>
                    <a:lumOff val="5000"/>
                  </a:schemeClr>
                </a:solidFill>
                <a:latin typeface="Arial"/>
                <a:ea typeface="Arial Unicode MS"/>
                <a:cs typeface="Arial" pitchFamily="34" charset="0"/>
              </a:rPr>
              <a:t>en forma “oculta” o “no oculta”.</a:t>
            </a:r>
          </a:p>
        </p:txBody>
      </p:sp>
      <p:sp>
        <p:nvSpPr>
          <p:cNvPr id="8" name="CuadroTexto 7">
            <a:extLst>
              <a:ext uri="{FF2B5EF4-FFF2-40B4-BE49-F238E27FC236}">
                <a16:creationId xmlns:a16="http://schemas.microsoft.com/office/drawing/2014/main" id="{56832598-546B-25A7-CB5A-F5126048E81D}"/>
              </a:ext>
            </a:extLst>
          </p:cNvPr>
          <p:cNvSpPr txBox="1"/>
          <p:nvPr/>
        </p:nvSpPr>
        <p:spPr>
          <a:xfrm>
            <a:off x="5661152" y="1303161"/>
            <a:ext cx="5254323" cy="2031325"/>
          </a:xfrm>
          <a:prstGeom prst="rect">
            <a:avLst/>
          </a:prstGeom>
          <a:solidFill>
            <a:srgbClr val="8AB833">
              <a:lumMod val="40000"/>
              <a:lumOff val="60000"/>
            </a:srgb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1800" b="1" i="0" u="sng" strike="noStrike" kern="0" cap="none" spc="0" normalizeH="0" baseline="0" noProof="0" dirty="0">
                <a:ln>
                  <a:noFill/>
                </a:ln>
                <a:solidFill>
                  <a:schemeClr val="tx1">
                    <a:lumMod val="95000"/>
                    <a:lumOff val="5000"/>
                  </a:schemeClr>
                </a:solidFill>
                <a:effectLst/>
                <a:uLnTx/>
                <a:uFillTx/>
                <a:latin typeface="Arial"/>
                <a:ea typeface="Arial Unicode MS"/>
                <a:cs typeface="Arial" pitchFamily="34" charset="0"/>
              </a:rPr>
              <a:t>Demostración oculta</a:t>
            </a:r>
            <a:r>
              <a:rPr kumimoji="0" lang="es-MX" sz="1800" b="0" i="0" u="none" strike="noStrike" kern="0" cap="none" spc="0" normalizeH="0" baseline="0" noProof="0" dirty="0">
                <a:ln>
                  <a:noFill/>
                </a:ln>
                <a:solidFill>
                  <a:schemeClr val="tx1">
                    <a:lumMod val="95000"/>
                    <a:lumOff val="5000"/>
                  </a:schemeClr>
                </a:solidFill>
                <a:effectLst/>
                <a:uLnTx/>
                <a:uFillTx/>
                <a:latin typeface="Arial"/>
                <a:ea typeface="Arial Unicode MS"/>
                <a:cs typeface="Arial" pitchFamily="34" charset="0"/>
              </a:rPr>
              <a:t>: Es</a:t>
            </a:r>
            <a:r>
              <a:rPr kumimoji="0" lang="es-MX" sz="1800" b="0" i="0" u="none" strike="noStrike" kern="0" cap="none" spc="0" normalizeH="0" noProof="0" dirty="0">
                <a:ln>
                  <a:noFill/>
                </a:ln>
                <a:solidFill>
                  <a:schemeClr val="tx1">
                    <a:lumMod val="95000"/>
                    <a:lumOff val="5000"/>
                  </a:schemeClr>
                </a:solidFill>
                <a:effectLst/>
                <a:uLnTx/>
                <a:uFillTx/>
                <a:latin typeface="Arial"/>
                <a:ea typeface="Arial Unicode MS"/>
                <a:cs typeface="Arial" pitchFamily="34" charset="0"/>
              </a:rPr>
              <a:t> cuando </a:t>
            </a:r>
            <a:r>
              <a:rPr kumimoji="0" lang="es-MX" sz="1800" b="0" i="0" u="none" strike="noStrike" kern="0" cap="none" spc="0" normalizeH="0" baseline="0" noProof="0" dirty="0">
                <a:ln>
                  <a:noFill/>
                </a:ln>
                <a:solidFill>
                  <a:schemeClr val="tx1">
                    <a:lumMod val="95000"/>
                    <a:lumOff val="5000"/>
                  </a:schemeClr>
                </a:solidFill>
                <a:effectLst/>
                <a:uLnTx/>
                <a:uFillTx/>
                <a:latin typeface="Arial"/>
                <a:ea typeface="Arial Unicode MS"/>
                <a:cs typeface="Arial" pitchFamily="34" charset="0"/>
              </a:rPr>
              <a:t>se presentan al examinador </a:t>
            </a:r>
            <a:r>
              <a:rPr lang="es-MX" kern="0" dirty="0">
                <a:solidFill>
                  <a:schemeClr val="tx1">
                    <a:lumMod val="95000"/>
                    <a:lumOff val="5000"/>
                  </a:schemeClr>
                </a:solidFill>
                <a:latin typeface="Arial"/>
                <a:ea typeface="Arial Unicode MS"/>
                <a:cs typeface="Arial" pitchFamily="34" charset="0"/>
              </a:rPr>
              <a:t>piezas de ensayo,</a:t>
            </a:r>
            <a:r>
              <a:rPr kumimoji="0" lang="es-MX" sz="1800" b="0" i="0" u="none" strike="noStrike" kern="0" cap="none" spc="0" normalizeH="0" baseline="0" noProof="0" dirty="0">
                <a:ln>
                  <a:noFill/>
                </a:ln>
                <a:solidFill>
                  <a:schemeClr val="tx1">
                    <a:lumMod val="95000"/>
                    <a:lumOff val="5000"/>
                  </a:schemeClr>
                </a:solidFill>
                <a:effectLst/>
                <a:uLnTx/>
                <a:uFillTx/>
                <a:latin typeface="Arial"/>
                <a:ea typeface="Arial Unicode MS"/>
                <a:cs typeface="Arial" pitchFamily="34" charset="0"/>
              </a:rPr>
              <a:t> tanto con fallas y sin fallas, las cuales son </a:t>
            </a:r>
            <a:r>
              <a:rPr lang="es-MX" u="sng" kern="0" dirty="0">
                <a:solidFill>
                  <a:schemeClr val="tx1">
                    <a:lumMod val="95000"/>
                    <a:lumOff val="5000"/>
                  </a:schemeClr>
                </a:solidFill>
                <a:latin typeface="Arial"/>
                <a:ea typeface="Arial Unicode MS"/>
                <a:cs typeface="Arial" pitchFamily="34" charset="0"/>
              </a:rPr>
              <a:t>v</a:t>
            </a:r>
            <a:r>
              <a:rPr kumimoji="0" lang="es-MX" sz="1800" b="0" i="0" u="sng" strike="noStrike" kern="0" cap="none" spc="0" normalizeH="0" baseline="0" noProof="0" dirty="0">
                <a:ln>
                  <a:noFill/>
                </a:ln>
                <a:solidFill>
                  <a:schemeClr val="tx1">
                    <a:lumMod val="95000"/>
                    <a:lumOff val="5000"/>
                  </a:schemeClr>
                </a:solidFill>
                <a:effectLst/>
                <a:uLnTx/>
                <a:uFillTx/>
                <a:latin typeface="Arial"/>
                <a:ea typeface="Arial Unicode MS"/>
                <a:cs typeface="Arial" pitchFamily="34" charset="0"/>
              </a:rPr>
              <a:t>isualmente indistinguibles</a:t>
            </a:r>
            <a:r>
              <a:rPr kumimoji="0" lang="es-MX" sz="1800" b="0" i="0" strike="noStrike" kern="0" cap="none" spc="0" normalizeH="0" baseline="0" noProof="0" dirty="0">
                <a:ln>
                  <a:noFill/>
                </a:ln>
                <a:solidFill>
                  <a:schemeClr val="tx1">
                    <a:lumMod val="95000"/>
                    <a:lumOff val="5000"/>
                  </a:schemeClr>
                </a:solidFill>
                <a:effectLst/>
                <a:uLnTx/>
                <a:uFillTx/>
                <a:latin typeface="Arial"/>
                <a:ea typeface="Arial Unicode MS"/>
                <a:cs typeface="Arial" pitchFamily="34" charset="0"/>
              </a:rPr>
              <a:t> </a:t>
            </a:r>
            <a:r>
              <a:rPr kumimoji="0" lang="es-MX" sz="1800" b="0" i="0" u="none" strike="noStrike" kern="0" cap="none" spc="0" normalizeH="0" baseline="0" noProof="0" dirty="0">
                <a:ln>
                  <a:noFill/>
                </a:ln>
                <a:solidFill>
                  <a:schemeClr val="tx1">
                    <a:lumMod val="95000"/>
                    <a:lumOff val="5000"/>
                  </a:schemeClr>
                </a:solidFill>
                <a:effectLst/>
                <a:uLnTx/>
                <a:uFillTx/>
                <a:latin typeface="Arial"/>
                <a:ea typeface="Arial Unicode MS"/>
                <a:cs typeface="Arial" pitchFamily="34" charset="0"/>
              </a:rPr>
              <a:t>con el objetivo de proveer la capacidad de un sistema de ensayo para detectar, dimensionar  y ubicar correctamente las discontinuidades o fallas.</a:t>
            </a:r>
          </a:p>
        </p:txBody>
      </p:sp>
      <p:sp>
        <p:nvSpPr>
          <p:cNvPr id="9" name="CuadroTexto 8">
            <a:extLst>
              <a:ext uri="{FF2B5EF4-FFF2-40B4-BE49-F238E27FC236}">
                <a16:creationId xmlns:a16="http://schemas.microsoft.com/office/drawing/2014/main" id="{1ED4936C-550F-D77D-8E15-1D148BEF2BB2}"/>
              </a:ext>
            </a:extLst>
          </p:cNvPr>
          <p:cNvSpPr txBox="1"/>
          <p:nvPr/>
        </p:nvSpPr>
        <p:spPr>
          <a:xfrm>
            <a:off x="5661152" y="3794872"/>
            <a:ext cx="5254324" cy="2031325"/>
          </a:xfrm>
          <a:prstGeom prst="rect">
            <a:avLst/>
          </a:prstGeom>
          <a:solidFill>
            <a:srgbClr val="FFFFCC"/>
          </a:solidFill>
        </p:spPr>
        <p:txBody>
          <a:bodyPr wrap="square">
            <a:spAutoFit/>
          </a:bodyPr>
          <a:lstStyle/>
          <a:p>
            <a:pPr algn="just">
              <a:defRPr/>
            </a:pPr>
            <a:r>
              <a:rPr lang="es-MX" b="1" u="sng" dirty="0">
                <a:solidFill>
                  <a:schemeClr val="tx1">
                    <a:lumMod val="95000"/>
                    <a:lumOff val="5000"/>
                  </a:schemeClr>
                </a:solidFill>
                <a:latin typeface="Arial"/>
                <a:ea typeface="Arial Unicode MS"/>
                <a:cs typeface="Arial" pitchFamily="34" charset="0"/>
              </a:rPr>
              <a:t>Demostración no oculta</a:t>
            </a:r>
            <a:r>
              <a:rPr lang="es-MX" dirty="0">
                <a:solidFill>
                  <a:schemeClr val="tx1">
                    <a:lumMod val="95000"/>
                    <a:lumOff val="5000"/>
                  </a:schemeClr>
                </a:solidFill>
                <a:latin typeface="Arial"/>
                <a:ea typeface="Arial Unicode MS"/>
                <a:cs typeface="Arial" pitchFamily="34" charset="0"/>
              </a:rPr>
              <a:t>: Es cuando al examinador le son presentadas piezas de ensayo conteniendo ubicaciones de fallas claramente identificables, de dimensiones conocidas, con el objetivo de proveer la capacidad de un sistema de ensayo para detectar, dimensionar y ubicar correctamente las fallas. </a:t>
            </a:r>
          </a:p>
        </p:txBody>
      </p:sp>
      <p:sp>
        <p:nvSpPr>
          <p:cNvPr id="11" name="Rayo 10">
            <a:extLst>
              <a:ext uri="{FF2B5EF4-FFF2-40B4-BE49-F238E27FC236}">
                <a16:creationId xmlns:a16="http://schemas.microsoft.com/office/drawing/2014/main" id="{3BD55C11-3C72-BD22-FDFE-A02BF0BF0F35}"/>
              </a:ext>
            </a:extLst>
          </p:cNvPr>
          <p:cNvSpPr/>
          <p:nvPr/>
        </p:nvSpPr>
        <p:spPr>
          <a:xfrm rot="17481922">
            <a:off x="4326644" y="2547407"/>
            <a:ext cx="1238311" cy="662193"/>
          </a:xfrm>
          <a:prstGeom prst="lightningBol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Rayo 11">
            <a:extLst>
              <a:ext uri="{FF2B5EF4-FFF2-40B4-BE49-F238E27FC236}">
                <a16:creationId xmlns:a16="http://schemas.microsoft.com/office/drawing/2014/main" id="{401E1AC6-5E4F-9715-CB43-CD75F5FD16AC}"/>
              </a:ext>
            </a:extLst>
          </p:cNvPr>
          <p:cNvSpPr/>
          <p:nvPr/>
        </p:nvSpPr>
        <p:spPr>
          <a:xfrm rot="8637248" flipH="1" flipV="1">
            <a:off x="4500423" y="3970669"/>
            <a:ext cx="890751" cy="901139"/>
          </a:xfrm>
          <a:prstGeom prst="lightningBolt">
            <a:avLst/>
          </a:prstGeom>
          <a:solidFill>
            <a:srgbClr val="FFF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B1E32E77-3CD9-9325-2646-ED879752E0E0}"/>
              </a:ext>
            </a:extLst>
          </p:cNvPr>
          <p:cNvSpPr txBox="1"/>
          <p:nvPr/>
        </p:nvSpPr>
        <p:spPr>
          <a:xfrm>
            <a:off x="1073429" y="6109234"/>
            <a:ext cx="9543760" cy="584775"/>
          </a:xfrm>
          <a:prstGeom prst="rect">
            <a:avLst/>
          </a:prstGeom>
          <a:noFill/>
        </p:spPr>
        <p:txBody>
          <a:bodyPr wrap="square">
            <a:spAutoFit/>
          </a:bodyPr>
          <a:lstStyle/>
          <a:p>
            <a:r>
              <a:rPr lang="es-MX" sz="1600" b="1" dirty="0">
                <a:solidFill>
                  <a:schemeClr val="tx1">
                    <a:lumMod val="95000"/>
                    <a:lumOff val="5000"/>
                  </a:schemeClr>
                </a:solidFill>
                <a:effectLst/>
                <a:latin typeface="Arial" panose="020B0604020202020204" pitchFamily="34" charset="0"/>
                <a:cs typeface="Arial" panose="020B0604020202020204" pitchFamily="34" charset="0"/>
              </a:rPr>
              <a:t>Falla</a:t>
            </a:r>
            <a:r>
              <a:rPr lang="es-MX" sz="1600" dirty="0">
                <a:solidFill>
                  <a:schemeClr val="tx1">
                    <a:lumMod val="95000"/>
                    <a:lumOff val="5000"/>
                  </a:schemeClr>
                </a:solidFill>
                <a:effectLst/>
                <a:latin typeface="Arial" panose="020B0604020202020204" pitchFamily="34" charset="0"/>
                <a:cs typeface="Arial" panose="020B0604020202020204" pitchFamily="34" charset="0"/>
              </a:rPr>
              <a:t> (flaw): </a:t>
            </a:r>
            <a:r>
              <a:rPr lang="es-MX" sz="1600" i="1" dirty="0">
                <a:solidFill>
                  <a:schemeClr val="tx1">
                    <a:lumMod val="95000"/>
                    <a:lumOff val="5000"/>
                  </a:schemeClr>
                </a:solidFill>
                <a:effectLst/>
                <a:latin typeface="Arial" panose="020B0604020202020204" pitchFamily="34" charset="0"/>
                <a:cs typeface="Arial" panose="020B0604020202020204" pitchFamily="34" charset="0"/>
              </a:rPr>
              <a:t>an imperfection or discontinuity that may be detectable by nondestructive testing and is not necessarily rejectable</a:t>
            </a:r>
            <a:r>
              <a:rPr lang="es-MX" sz="1600" i="1" dirty="0">
                <a:solidFill>
                  <a:srgbClr val="FF0000"/>
                </a:solidFill>
                <a:effectLst/>
                <a:latin typeface="Arial" panose="020B0604020202020204" pitchFamily="34" charset="0"/>
                <a:cs typeface="Arial" panose="020B0604020202020204" pitchFamily="34" charset="0"/>
              </a:rPr>
              <a:t>. </a:t>
            </a:r>
            <a:endParaRPr lang="es-MX"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up)">
                                      <p:cBhvr>
                                        <p:cTn id="55" dur="500"/>
                                        <p:tgtEl>
                                          <p:spTgt spid="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animBg="1"/>
      <p:bldP spid="11" grpId="0" animBg="1"/>
      <p:bldP spid="12"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C3663F65-63F8-3881-1DDD-62778D1CBC61}"/>
              </a:ext>
            </a:extLst>
          </p:cNvPr>
          <p:cNvSpPr/>
          <p:nvPr/>
        </p:nvSpPr>
        <p:spPr>
          <a:xfrm>
            <a:off x="989648" y="151348"/>
            <a:ext cx="9646492"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T-1470 Examen, Modalidades de Demostración</a:t>
            </a:r>
          </a:p>
        </p:txBody>
      </p:sp>
      <p:sp>
        <p:nvSpPr>
          <p:cNvPr id="5" name="10 Rectángulo">
            <a:extLst>
              <a:ext uri="{FF2B5EF4-FFF2-40B4-BE49-F238E27FC236}">
                <a16:creationId xmlns:a16="http://schemas.microsoft.com/office/drawing/2014/main" id="{46390792-ECB6-3AFE-6772-B5BFC7BC76E8}"/>
              </a:ext>
            </a:extLst>
          </p:cNvPr>
          <p:cNvSpPr/>
          <p:nvPr/>
        </p:nvSpPr>
        <p:spPr>
          <a:xfrm>
            <a:off x="834255" y="780398"/>
            <a:ext cx="10007294"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 Prueba de Detección de Nivel de Rigor Alto </a:t>
            </a:r>
          </a:p>
        </p:txBody>
      </p:sp>
      <p:sp>
        <p:nvSpPr>
          <p:cNvPr id="6" name="CuadroTexto 5">
            <a:extLst>
              <a:ext uri="{FF2B5EF4-FFF2-40B4-BE49-F238E27FC236}">
                <a16:creationId xmlns:a16="http://schemas.microsoft.com/office/drawing/2014/main" id="{E23FC2C6-8A61-0261-9195-4C161C0DA1BF}"/>
              </a:ext>
            </a:extLst>
          </p:cNvPr>
          <p:cNvSpPr txBox="1"/>
          <p:nvPr/>
        </p:nvSpPr>
        <p:spPr>
          <a:xfrm>
            <a:off x="628847" y="1303618"/>
            <a:ext cx="10007294" cy="1323439"/>
          </a:xfrm>
          <a:prstGeom prst="rect">
            <a:avLst/>
          </a:prstGeom>
          <a:noFill/>
        </p:spPr>
        <p:txBody>
          <a:bodyPr wrap="square">
            <a:spAutoFit/>
          </a:bodyPr>
          <a:lstStyle/>
          <a:p>
            <a:pPr algn="just">
              <a:tabLst>
                <a:tab pos="719138" algn="l"/>
              </a:tabLst>
              <a:defRPr/>
            </a:pPr>
            <a:r>
              <a:rPr lang="es-MX" sz="2000" dirty="0">
                <a:solidFill>
                  <a:schemeClr val="tx1">
                    <a:lumMod val="85000"/>
                    <a:lumOff val="15000"/>
                  </a:schemeClr>
                </a:solidFill>
                <a:latin typeface="Arial"/>
                <a:ea typeface="Arial Unicode MS"/>
                <a:cs typeface="Arial" pitchFamily="34" charset="0"/>
              </a:rPr>
              <a:t>Los siguientes lineamientos o directrices describen la metodología para construir la POD en las </a:t>
            </a:r>
            <a:r>
              <a:rPr lang="es-MX" sz="2000" i="1" u="sng" dirty="0">
                <a:solidFill>
                  <a:schemeClr val="tx1">
                    <a:lumMod val="85000"/>
                    <a:lumOff val="15000"/>
                  </a:schemeClr>
                </a:solidFill>
                <a:latin typeface="Arial"/>
                <a:ea typeface="Arial Unicode MS"/>
                <a:cs typeface="Arial" pitchFamily="34" charset="0"/>
              </a:rPr>
              <a:t>pruebas de demostración del cumplimiento/desempeño para calificación del sistema de ensayo.</a:t>
            </a:r>
            <a:r>
              <a:rPr lang="es-MX" sz="2000" dirty="0">
                <a:solidFill>
                  <a:schemeClr val="tx1">
                    <a:lumMod val="85000"/>
                    <a:lumOff val="15000"/>
                  </a:schemeClr>
                </a:solidFill>
                <a:latin typeface="Arial"/>
                <a:ea typeface="Arial Unicode MS"/>
                <a:cs typeface="Arial" pitchFamily="34" charset="0"/>
              </a:rPr>
              <a:t> Para construir cualquiera de las pruebas de detección mencionadas, debe ser reunida la siguiente información: </a:t>
            </a:r>
          </a:p>
        </p:txBody>
      </p:sp>
      <p:sp>
        <p:nvSpPr>
          <p:cNvPr id="7" name="CuadroTexto 6">
            <a:extLst>
              <a:ext uri="{FF2B5EF4-FFF2-40B4-BE49-F238E27FC236}">
                <a16:creationId xmlns:a16="http://schemas.microsoft.com/office/drawing/2014/main" id="{46178496-14AA-DFE8-9719-873050CCC236}"/>
              </a:ext>
            </a:extLst>
          </p:cNvPr>
          <p:cNvSpPr txBox="1"/>
          <p:nvPr/>
        </p:nvSpPr>
        <p:spPr>
          <a:xfrm>
            <a:off x="628847" y="2747600"/>
            <a:ext cx="10162685" cy="400110"/>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a) El tipo de material y fallas que se supone el procedimiento debe detectar.</a:t>
            </a:r>
          </a:p>
        </p:txBody>
      </p:sp>
      <p:sp>
        <p:nvSpPr>
          <p:cNvPr id="8" name="CuadroTexto 7">
            <a:extLst>
              <a:ext uri="{FF2B5EF4-FFF2-40B4-BE49-F238E27FC236}">
                <a16:creationId xmlns:a16="http://schemas.microsoft.com/office/drawing/2014/main" id="{F6F5071D-C510-1EFE-9C99-49E21A839796}"/>
              </a:ext>
            </a:extLst>
          </p:cNvPr>
          <p:cNvSpPr txBox="1"/>
          <p:nvPr/>
        </p:nvSpPr>
        <p:spPr>
          <a:xfrm>
            <a:off x="628848" y="3268253"/>
            <a:ext cx="10162686" cy="400110"/>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b) El tamaño de la falla crítica para esta aplicación.</a:t>
            </a:r>
          </a:p>
        </p:txBody>
      </p:sp>
      <p:sp>
        <p:nvSpPr>
          <p:cNvPr id="9" name="CuadroTexto 8">
            <a:extLst>
              <a:ext uri="{FF2B5EF4-FFF2-40B4-BE49-F238E27FC236}">
                <a16:creationId xmlns:a16="http://schemas.microsoft.com/office/drawing/2014/main" id="{0FBF33DE-EC86-70D7-E166-48A0BC5AF07B}"/>
              </a:ext>
            </a:extLst>
          </p:cNvPr>
          <p:cNvSpPr txBox="1"/>
          <p:nvPr/>
        </p:nvSpPr>
        <p:spPr>
          <a:xfrm>
            <a:off x="628847" y="3788906"/>
            <a:ext cx="9854557" cy="3477875"/>
          </a:xfrm>
          <a:prstGeom prst="rect">
            <a:avLst/>
          </a:prstGeom>
          <a:noFill/>
        </p:spPr>
        <p:txBody>
          <a:bodyPr wrap="square">
            <a:spAutoFit/>
          </a:bodyPr>
          <a:lstStyle/>
          <a:p>
            <a:pPr marL="265113" indent="-265113" algn="just">
              <a:tabLst>
                <a:tab pos="719138" algn="l"/>
              </a:tabLst>
              <a:defRPr/>
            </a:pPr>
            <a:r>
              <a:rPr lang="es-MX" sz="2000" dirty="0">
                <a:solidFill>
                  <a:srgbClr val="455F51">
                    <a:lumMod val="75000"/>
                  </a:srgbClr>
                </a:solidFill>
                <a:latin typeface="Arial"/>
                <a:ea typeface="Arial Unicode MS"/>
                <a:cs typeface="Arial" pitchFamily="34" charset="0"/>
              </a:rPr>
              <a:t>c) </a:t>
            </a:r>
            <a:r>
              <a:rPr lang="es-MX" sz="2000" dirty="0">
                <a:solidFill>
                  <a:schemeClr val="tx1">
                    <a:lumMod val="85000"/>
                    <a:lumOff val="15000"/>
                  </a:schemeClr>
                </a:solidFill>
                <a:latin typeface="Arial"/>
                <a:ea typeface="Arial Unicode MS"/>
                <a:cs typeface="Arial" pitchFamily="34" charset="0"/>
              </a:rPr>
              <a:t>La POD mínima aceptable que </a:t>
            </a:r>
            <a:r>
              <a:rPr lang="es-MX" sz="2000" dirty="0">
                <a:solidFill>
                  <a:schemeClr val="tx1">
                    <a:lumMod val="95000"/>
                    <a:lumOff val="5000"/>
                  </a:schemeClr>
                </a:solidFill>
                <a:latin typeface="Arial"/>
                <a:ea typeface="Arial Unicode MS"/>
                <a:cs typeface="Arial" pitchFamily="34" charset="0"/>
              </a:rPr>
              <a:t>el ensayo debería alcanzar para las fallas críticas (llámese esto </a:t>
            </a:r>
            <a:r>
              <a:rPr lang="es-MX" sz="2000" b="1" dirty="0">
                <a:solidFill>
                  <a:schemeClr val="tx1">
                    <a:lumMod val="95000"/>
                    <a:lumOff val="5000"/>
                  </a:schemeClr>
                </a:solidFill>
                <a:latin typeface="Arial"/>
                <a:ea typeface="Arial Unicode MS"/>
                <a:cs typeface="Arial" pitchFamily="34" charset="0"/>
              </a:rPr>
              <a:t>POD</a:t>
            </a:r>
            <a:r>
              <a:rPr lang="es-MX" sz="2000" b="1" baseline="-25000" dirty="0">
                <a:solidFill>
                  <a:schemeClr val="tx1">
                    <a:lumMod val="95000"/>
                    <a:lumOff val="5000"/>
                  </a:schemeClr>
                </a:solidFill>
                <a:latin typeface="Arial"/>
                <a:ea typeface="Arial Unicode MS"/>
                <a:cs typeface="Arial" pitchFamily="34" charset="0"/>
              </a:rPr>
              <a:t>min</a:t>
            </a:r>
            <a:r>
              <a:rPr lang="es-MX" sz="2000" dirty="0">
                <a:solidFill>
                  <a:schemeClr val="tx1">
                    <a:lumMod val="95000"/>
                    <a:lumOff val="5000"/>
                  </a:schemeClr>
                </a:solidFill>
                <a:latin typeface="Arial"/>
                <a:ea typeface="Arial Unicode MS"/>
                <a:cs typeface="Arial" pitchFamily="34" charset="0"/>
              </a:rPr>
              <a:t>).</a:t>
            </a:r>
          </a:p>
          <a:p>
            <a:pPr marL="265113" indent="-265113" algn="just">
              <a:tabLst>
                <a:tab pos="719138" algn="l"/>
              </a:tabLst>
              <a:defRPr/>
            </a:pPr>
            <a:endParaRPr lang="es-MX" sz="2000" i="1" u="sng" kern="0" dirty="0">
              <a:solidFill>
                <a:schemeClr val="tx1">
                  <a:lumMod val="95000"/>
                  <a:lumOff val="5000"/>
                </a:schemeClr>
              </a:solidFill>
              <a:effectLst/>
              <a:latin typeface="Arial"/>
              <a:ea typeface="Arial Unicode MS"/>
              <a:cs typeface="Arial" pitchFamily="34" charset="0"/>
            </a:endParaRPr>
          </a:p>
          <a:p>
            <a:pPr marL="265113" indent="-265113" algn="just">
              <a:tabLst>
                <a:tab pos="719138" algn="l"/>
              </a:tabLst>
              <a:defRPr/>
            </a:pPr>
            <a:r>
              <a:rPr lang="es-MX" sz="2000" kern="0" dirty="0">
                <a:solidFill>
                  <a:schemeClr val="tx1">
                    <a:lumMod val="95000"/>
                    <a:lumOff val="5000"/>
                  </a:schemeClr>
                </a:solidFill>
                <a:latin typeface="Arial"/>
                <a:ea typeface="Arial Unicode MS"/>
                <a:cs typeface="Arial" pitchFamily="34" charset="0"/>
              </a:rPr>
              <a:t>d) </a:t>
            </a:r>
            <a:r>
              <a:rPr lang="es-MX" sz="2000" i="1" u="sng" kern="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La probabilidad máxima aceptable de llamadas en falso</a:t>
            </a:r>
            <a:r>
              <a:rPr lang="es-MX" sz="2000" kern="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 que debería mostrar </a:t>
            </a:r>
            <a:r>
              <a:rPr lang="es-MX" sz="2000" kern="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el</a:t>
            </a:r>
            <a:r>
              <a:rPr lang="es-MX" sz="2000" kern="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 ensayo (llámese esto </a:t>
            </a:r>
            <a:r>
              <a:rPr lang="es-MX" sz="2000" b="1" kern="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FCP</a:t>
            </a:r>
            <a:r>
              <a:rPr lang="es-MX" sz="2000" b="1" kern="0" baseline="-2500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max</a:t>
            </a:r>
            <a:r>
              <a:rPr lang="es-MX" sz="2000" kern="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s-MX" sz="2000" kern="100"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endParaRPr>
          </a:p>
          <a:p>
            <a:pPr marL="265113" indent="-265113" algn="just">
              <a:tabLst>
                <a:tab pos="719138" algn="l"/>
              </a:tabLst>
              <a:defRPr/>
            </a:pPr>
            <a:endParaRPr lang="es-MX" sz="2000" kern="1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265113" indent="-265113" algn="just">
              <a:tabLst>
                <a:tab pos="719138" algn="l"/>
              </a:tabLst>
              <a:defRPr/>
            </a:pPr>
            <a:r>
              <a:rPr lang="es-MX" sz="2000" kern="1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e) </a:t>
            </a:r>
            <a:r>
              <a:rPr lang="es-MX" sz="2000" kern="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El nivel de confianza que debe proporcionar la prueba. </a:t>
            </a:r>
            <a:r>
              <a:rPr lang="es-MX" sz="2000" i="1" u="sng" kern="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(El nivel de confianza más ampliamente aplicado es del 95%</a:t>
            </a:r>
            <a:r>
              <a:rPr lang="es-MX" sz="2000" i="1" kern="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s-MX" sz="2000" i="1" kern="1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265113" indent="-265113" algn="just">
              <a:tabLst>
                <a:tab pos="719138" algn="l"/>
              </a:tabLst>
              <a:defRPr/>
            </a:pPr>
            <a:endParaRPr lang="es-MX" sz="2000" dirty="0">
              <a:solidFill>
                <a:srgbClr val="455F51">
                  <a:lumMod val="75000"/>
                </a:srgbClr>
              </a:solidFill>
              <a:latin typeface="Arial"/>
              <a:ea typeface="Arial Unicode MS"/>
              <a:cs typeface="Arial" pitchFamily="34" charset="0"/>
            </a:endParaRPr>
          </a:p>
          <a:p>
            <a:pPr marL="265113" indent="-265113" algn="just">
              <a:tabLst>
                <a:tab pos="719138" algn="l"/>
              </a:tabLst>
              <a:defRPr/>
            </a:pPr>
            <a:endParaRPr lang="es-MX" sz="2000" dirty="0">
              <a:solidFill>
                <a:srgbClr val="455F51">
                  <a:lumMod val="75000"/>
                </a:srgbClr>
              </a:solidFill>
              <a:latin typeface="Arial"/>
              <a:ea typeface="Arial Unicode MS"/>
              <a:cs typeface="Arial" pitchFamily="34" charset="0"/>
            </a:endParaRPr>
          </a:p>
          <a:p>
            <a:pPr marL="265113" indent="-265113" algn="just">
              <a:tabLst>
                <a:tab pos="719138" algn="l"/>
              </a:tabLst>
              <a:defRPr/>
            </a:pPr>
            <a:endParaRPr lang="es-MX" sz="2000" dirty="0">
              <a:solidFill>
                <a:srgbClr val="455F51">
                  <a:lumMod val="75000"/>
                </a:srgbClr>
              </a:solidFill>
              <a:latin typeface="Arial"/>
              <a:ea typeface="Arial Unicode MS"/>
              <a:cs typeface="Arial" pitchFamily="34" charset="0"/>
            </a:endParaRPr>
          </a:p>
        </p:txBody>
      </p:sp>
    </p:spTree>
    <p:extLst>
      <p:ext uri="{BB962C8B-B14F-4D97-AF65-F5344CB8AC3E}">
        <p14:creationId xmlns:p14="http://schemas.microsoft.com/office/powerpoint/2010/main" val="23631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C5351801-D599-AFA8-3751-FA001416A13E}"/>
              </a:ext>
            </a:extLst>
          </p:cNvPr>
          <p:cNvSpPr/>
          <p:nvPr/>
        </p:nvSpPr>
        <p:spPr>
          <a:xfrm>
            <a:off x="921428" y="76202"/>
            <a:ext cx="9646492"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  Prueba de </a:t>
            </a: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Detección</a:t>
            </a: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 de Nivel de Rigor Alto</a:t>
            </a:r>
          </a:p>
        </p:txBody>
      </p:sp>
      <p:sp>
        <p:nvSpPr>
          <p:cNvPr id="5" name="10 Rectángulo">
            <a:extLst>
              <a:ext uri="{FF2B5EF4-FFF2-40B4-BE49-F238E27FC236}">
                <a16:creationId xmlns:a16="http://schemas.microsoft.com/office/drawing/2014/main" id="{0572BFE6-9006-9306-CE7C-C6508C770725}"/>
              </a:ext>
            </a:extLst>
          </p:cNvPr>
          <p:cNvSpPr/>
          <p:nvPr/>
        </p:nvSpPr>
        <p:spPr>
          <a:xfrm>
            <a:off x="669638" y="599422"/>
            <a:ext cx="9646492" cy="400110"/>
          </a:xfrm>
          <a:prstGeom prst="rect">
            <a:avLst/>
          </a:prstGeom>
        </p:spPr>
        <p:txBody>
          <a:bodyPr wrap="square">
            <a:spAutoFit/>
          </a:bodyPr>
          <a:lstStyle/>
          <a:p>
            <a:pPr algn="ctr">
              <a:tabLst>
                <a:tab pos="581025" algn="l"/>
              </a:tabLst>
              <a:defRPr/>
            </a:pPr>
            <a:r>
              <a:rPr lang="es-ES_tradnl" sz="20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T-1472.1 Prueba de Detección Binomial Estándar (Solo hay dos Resultados)</a:t>
            </a:r>
          </a:p>
        </p:txBody>
      </p:sp>
      <p:sp>
        <p:nvSpPr>
          <p:cNvPr id="6" name="CuadroTexto 5">
            <a:extLst>
              <a:ext uri="{FF2B5EF4-FFF2-40B4-BE49-F238E27FC236}">
                <a16:creationId xmlns:a16="http://schemas.microsoft.com/office/drawing/2014/main" id="{B4D3CC0A-8478-51DD-20C0-4DDA5F6F6E44}"/>
              </a:ext>
            </a:extLst>
          </p:cNvPr>
          <p:cNvSpPr txBox="1"/>
          <p:nvPr/>
        </p:nvSpPr>
        <p:spPr>
          <a:xfrm>
            <a:off x="790714" y="1135534"/>
            <a:ext cx="9525416" cy="1692771"/>
          </a:xfrm>
          <a:prstGeom prst="rect">
            <a:avLst/>
          </a:prstGeom>
          <a:noFill/>
        </p:spPr>
        <p:txBody>
          <a:bodyPr wrap="square">
            <a:spAutoFit/>
          </a:bodyPr>
          <a:lstStyle/>
          <a:p>
            <a:pPr algn="just">
              <a:tabLst>
                <a:tab pos="719138" algn="l"/>
              </a:tabLst>
              <a:defRPr/>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El examinador se somete a una demostración de forma oculta. Las unidades de evaluación  de fallas contienen </a:t>
            </a:r>
            <a:r>
              <a:rPr lang="es-MX"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fallas críticas</a:t>
            </a: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(es decir, fallas cercanas al </a:t>
            </a:r>
            <a:r>
              <a:rPr lang="es-MX"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tamaño de falla crítica</a:t>
            </a: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Después del examen, las puntuaciones de POD y FCP son calculados comparando el número de detecciones clasificadas como fallas con el número de unidades de evaluación falladas o en blanco examinadas. En otras palabras:</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a:tabLst>
                <a:tab pos="719138" algn="l"/>
              </a:tabLst>
              <a:defRPr/>
            </a:pPr>
            <a:endParaRPr lang="es-MX" sz="1400" dirty="0">
              <a:solidFill>
                <a:srgbClr val="455F51">
                  <a:lumMod val="75000"/>
                </a:srgbClr>
              </a:solidFill>
              <a:latin typeface="Arial"/>
              <a:ea typeface="Arial Unicode MS"/>
              <a:cs typeface="Arial" pitchFamily="34" charset="0"/>
            </a:endParaRP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10AB0DF0-05B8-E473-3D1A-8B9CEAC6F8CA}"/>
                  </a:ext>
                </a:extLst>
              </p:cNvPr>
              <p:cNvSpPr txBox="1"/>
              <p:nvPr/>
            </p:nvSpPr>
            <p:spPr>
              <a:xfrm>
                <a:off x="1740354" y="2823284"/>
                <a:ext cx="9886217" cy="574901"/>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POD Score: </a:t>
                </a:r>
                <a14:m>
                  <m:oMath xmlns:m="http://schemas.openxmlformats.org/officeDocument/2006/math">
                    <m:f>
                      <m:fPr>
                        <m:ctrlPr>
                          <a:rPr lang="es-MX" sz="2000" i="1" smtClean="0">
                            <a:solidFill>
                              <a:schemeClr val="tx1">
                                <a:lumMod val="85000"/>
                                <a:lumOff val="15000"/>
                              </a:schemeClr>
                            </a:solidFill>
                            <a:latin typeface="Cambria Math" panose="02040503050406030204" pitchFamily="18" charset="0"/>
                            <a:cs typeface="Arial" pitchFamily="34" charset="0"/>
                          </a:rPr>
                        </m:ctrlPr>
                      </m:fPr>
                      <m:num>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𝑑𝑒</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𝑈𝑛𝑖𝑑𝑎𝑑𝑒𝑠</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𝑑𝑒</m:t>
                        </m:r>
                        <m:r>
                          <a:rPr lang="es-MX" sz="2000" i="1">
                            <a:solidFill>
                              <a:schemeClr val="tx1">
                                <a:lumMod val="85000"/>
                                <a:lumOff val="15000"/>
                              </a:schemeClr>
                            </a:solidFill>
                            <a:latin typeface="Cambria Math" panose="02040503050406030204" pitchFamily="18" charset="0"/>
                            <a:cs typeface="Arial" pitchFamily="34" charset="0"/>
                          </a:rPr>
                          <m:t> </m:t>
                        </m:r>
                        <m:r>
                          <a:rPr lang="es-ES" sz="2000" b="0" i="1" smtClean="0">
                            <a:solidFill>
                              <a:schemeClr val="tx1">
                                <a:lumMod val="85000"/>
                                <a:lumOff val="15000"/>
                              </a:schemeClr>
                            </a:solidFill>
                            <a:latin typeface="Cambria Math" panose="02040503050406030204" pitchFamily="18" charset="0"/>
                            <a:cs typeface="Arial" pitchFamily="34" charset="0"/>
                          </a:rPr>
                          <m:t>𝑒𝑣𝑎𝑙𝑢𝑎𝑐𝑖</m:t>
                        </m:r>
                        <m:r>
                          <a:rPr lang="es-ES" sz="2000" b="0" i="1" smtClean="0">
                            <a:solidFill>
                              <a:schemeClr val="tx1">
                                <a:lumMod val="85000"/>
                                <a:lumOff val="15000"/>
                              </a:schemeClr>
                            </a:solidFill>
                            <a:latin typeface="Cambria Math" panose="02040503050406030204" pitchFamily="18" charset="0"/>
                            <a:cs typeface="Arial" pitchFamily="34" charset="0"/>
                          </a:rPr>
                          <m:t>ó</m:t>
                        </m:r>
                        <m:r>
                          <a:rPr lang="es-ES" sz="2000" b="0" i="1" smtClean="0">
                            <a:solidFill>
                              <a:schemeClr val="tx1">
                                <a:lumMod val="85000"/>
                                <a:lumOff val="15000"/>
                              </a:schemeClr>
                            </a:solidFill>
                            <a:latin typeface="Cambria Math" panose="02040503050406030204" pitchFamily="18" charset="0"/>
                            <a:cs typeface="Arial" pitchFamily="34" charset="0"/>
                          </a:rPr>
                          <m:t>𝑛</m:t>
                        </m:r>
                        <m:r>
                          <a:rPr lang="es-MX" sz="2000" i="1">
                            <a:solidFill>
                              <a:schemeClr val="tx1">
                                <a:lumMod val="85000"/>
                                <a:lumOff val="15000"/>
                              </a:schemeClr>
                            </a:solidFill>
                            <a:latin typeface="Cambria Math" panose="02040503050406030204" pitchFamily="18" charset="0"/>
                            <a:cs typeface="Arial" pitchFamily="34" charset="0"/>
                          </a:rPr>
                          <m:t> </m:t>
                        </m:r>
                        <m:r>
                          <a:rPr lang="es-ES" sz="2000" b="0" i="1" smtClean="0">
                            <a:solidFill>
                              <a:schemeClr val="tx1">
                                <a:lumMod val="85000"/>
                                <a:lumOff val="15000"/>
                              </a:schemeClr>
                            </a:solidFill>
                            <a:latin typeface="Cambria Math" panose="02040503050406030204" pitchFamily="18" charset="0"/>
                            <a:cs typeface="Arial" pitchFamily="34" charset="0"/>
                          </a:rPr>
                          <m:t>𝑐𝑜𝑛</m:t>
                        </m:r>
                        <m:r>
                          <a:rPr lang="es-ES" sz="2000" b="0" i="1" smtClean="0">
                            <a:solidFill>
                              <a:schemeClr val="tx1">
                                <a:lumMod val="85000"/>
                                <a:lumOff val="15000"/>
                              </a:schemeClr>
                            </a:solidFill>
                            <a:latin typeface="Cambria Math" panose="02040503050406030204" pitchFamily="18" charset="0"/>
                            <a:cs typeface="Arial" pitchFamily="34" charset="0"/>
                          </a:rPr>
                          <m:t> </m:t>
                        </m:r>
                        <m:r>
                          <a:rPr lang="es-ES" sz="2000" b="0" i="1" smtClean="0">
                            <a:solidFill>
                              <a:schemeClr val="tx1">
                                <a:lumMod val="85000"/>
                                <a:lumOff val="15000"/>
                              </a:schemeClr>
                            </a:solidFill>
                            <a:latin typeface="Cambria Math" panose="02040503050406030204" pitchFamily="18" charset="0"/>
                            <a:cs typeface="Arial" pitchFamily="34" charset="0"/>
                          </a:rPr>
                          <m:t>𝑓𝑎𝑙𝑙𝑎𝑠</m:t>
                        </m:r>
                        <m:r>
                          <a:rPr lang="es-ES" sz="2000" b="0" i="1" smtClean="0">
                            <a:solidFill>
                              <a:schemeClr val="tx1">
                                <a:lumMod val="85000"/>
                                <a:lumOff val="15000"/>
                              </a:schemeClr>
                            </a:solidFill>
                            <a:latin typeface="Cambria Math" panose="02040503050406030204" pitchFamily="18" charset="0"/>
                            <a:cs typeface="Arial" pitchFamily="34" charset="0"/>
                          </a:rPr>
                          <m:t> </m:t>
                        </m:r>
                        <m:r>
                          <a:rPr lang="es-ES" sz="2000" b="0" i="1" smtClean="0">
                            <a:solidFill>
                              <a:schemeClr val="tx1">
                                <a:lumMod val="85000"/>
                                <a:lumOff val="15000"/>
                              </a:schemeClr>
                            </a:solidFill>
                            <a:latin typeface="Cambria Math" panose="02040503050406030204" pitchFamily="18" charset="0"/>
                            <a:cs typeface="Arial" pitchFamily="34" charset="0"/>
                          </a:rPr>
                          <m:t>𝑑𝑒𝑡𝑒𝑐𝑡𝑎𝑑𝑎𝑠</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𝑐𝑜𝑚𝑜</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𝑓𝑎𝑙𝑙𝑎𝑠</m:t>
                        </m:r>
                        <m:r>
                          <a:rPr lang="es-MX" sz="2000" i="1">
                            <a:solidFill>
                              <a:schemeClr val="tx1">
                                <a:lumMod val="85000"/>
                                <a:lumOff val="15000"/>
                              </a:schemeClr>
                            </a:solidFill>
                            <a:latin typeface="Cambria Math" panose="02040503050406030204" pitchFamily="18" charset="0"/>
                            <a:cs typeface="Arial" pitchFamily="34" charset="0"/>
                          </a:rPr>
                          <m:t> </m:t>
                        </m:r>
                      </m:num>
                      <m:den>
                        <m:r>
                          <a:rPr lang="es-MX" sz="2000" i="1">
                            <a:solidFill>
                              <a:schemeClr val="tx1">
                                <a:lumMod val="85000"/>
                                <a:lumOff val="15000"/>
                              </a:schemeClr>
                            </a:solidFill>
                            <a:latin typeface="Cambria Math" panose="02040503050406030204" pitchFamily="18" charset="0"/>
                            <a:cs typeface="Arial" pitchFamily="34" charset="0"/>
                          </a:rPr>
                          <m:t>𝑇𝑜𝑡𝑎𝑙</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𝑑𝑒</m:t>
                        </m:r>
                        <m:r>
                          <a:rPr lang="es-MX" sz="2000" i="1">
                            <a:solidFill>
                              <a:schemeClr val="tx1">
                                <a:lumMod val="85000"/>
                                <a:lumOff val="15000"/>
                              </a:schemeClr>
                            </a:solidFill>
                            <a:latin typeface="Cambria Math" panose="02040503050406030204" pitchFamily="18" charset="0"/>
                            <a:cs typeface="Arial" pitchFamily="34" charset="0"/>
                          </a:rPr>
                          <m:t> # </m:t>
                        </m:r>
                        <m:r>
                          <a:rPr lang="es-MX" sz="2000" i="1">
                            <a:solidFill>
                              <a:schemeClr val="tx1">
                                <a:lumMod val="85000"/>
                                <a:lumOff val="15000"/>
                              </a:schemeClr>
                            </a:solidFill>
                            <a:latin typeface="Cambria Math" panose="02040503050406030204" pitchFamily="18" charset="0"/>
                            <a:cs typeface="Arial" pitchFamily="34" charset="0"/>
                          </a:rPr>
                          <m:t>𝑈𝑛𝑖𝑑𝑎𝑑𝑒𝑠</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𝑑𝑒</m:t>
                        </m:r>
                        <m:r>
                          <a:rPr lang="es-MX" sz="2000" i="1">
                            <a:solidFill>
                              <a:schemeClr val="tx1">
                                <a:lumMod val="85000"/>
                                <a:lumOff val="15000"/>
                              </a:schemeClr>
                            </a:solidFill>
                            <a:latin typeface="Cambria Math" panose="02040503050406030204" pitchFamily="18" charset="0"/>
                            <a:cs typeface="Arial" pitchFamily="34" charset="0"/>
                          </a:rPr>
                          <m:t> </m:t>
                        </m:r>
                        <m:r>
                          <a:rPr lang="es-ES" sz="2000" b="0" i="1" smtClean="0">
                            <a:solidFill>
                              <a:schemeClr val="tx1">
                                <a:lumMod val="85000"/>
                                <a:lumOff val="15000"/>
                              </a:schemeClr>
                            </a:solidFill>
                            <a:latin typeface="Cambria Math" panose="02040503050406030204" pitchFamily="18" charset="0"/>
                            <a:cs typeface="Arial" pitchFamily="34" charset="0"/>
                          </a:rPr>
                          <m:t>𝑒𝑣𝑎𝑙𝑢𝑎𝑐𝑖</m:t>
                        </m:r>
                        <m:r>
                          <a:rPr lang="es-ES" sz="2000" b="0" i="1" smtClean="0">
                            <a:solidFill>
                              <a:schemeClr val="tx1">
                                <a:lumMod val="85000"/>
                                <a:lumOff val="15000"/>
                              </a:schemeClr>
                            </a:solidFill>
                            <a:latin typeface="Cambria Math" panose="02040503050406030204" pitchFamily="18" charset="0"/>
                            <a:cs typeface="Arial" pitchFamily="34" charset="0"/>
                          </a:rPr>
                          <m:t>ó</m:t>
                        </m:r>
                        <m:r>
                          <a:rPr lang="es-ES" sz="2000" b="0" i="1" smtClean="0">
                            <a:solidFill>
                              <a:schemeClr val="tx1">
                                <a:lumMod val="85000"/>
                                <a:lumOff val="15000"/>
                              </a:schemeClr>
                            </a:solidFill>
                            <a:latin typeface="Cambria Math" panose="02040503050406030204" pitchFamily="18" charset="0"/>
                            <a:cs typeface="Arial" pitchFamily="34" charset="0"/>
                          </a:rPr>
                          <m:t>𝑛</m:t>
                        </m:r>
                        <m:r>
                          <a:rPr lang="es-MX" sz="2000" i="1">
                            <a:solidFill>
                              <a:schemeClr val="tx1">
                                <a:lumMod val="85000"/>
                                <a:lumOff val="15000"/>
                              </a:schemeClr>
                            </a:solidFill>
                            <a:latin typeface="Cambria Math" panose="02040503050406030204" pitchFamily="18" charset="0"/>
                            <a:cs typeface="Arial" pitchFamily="34" charset="0"/>
                          </a:rPr>
                          <m:t> </m:t>
                        </m:r>
                        <m:r>
                          <a:rPr lang="es-ES" sz="2000" b="0" i="1" smtClean="0">
                            <a:solidFill>
                              <a:schemeClr val="tx1">
                                <a:lumMod val="85000"/>
                                <a:lumOff val="15000"/>
                              </a:schemeClr>
                            </a:solidFill>
                            <a:latin typeface="Cambria Math" panose="02040503050406030204" pitchFamily="18" charset="0"/>
                            <a:cs typeface="Arial" pitchFamily="34" charset="0"/>
                          </a:rPr>
                          <m:t>𝑐𝑜𝑛</m:t>
                        </m:r>
                        <m:r>
                          <a:rPr lang="es-ES" sz="2000" b="0" i="1" smtClean="0">
                            <a:solidFill>
                              <a:schemeClr val="tx1">
                                <a:lumMod val="85000"/>
                                <a:lumOff val="15000"/>
                              </a:schemeClr>
                            </a:solidFill>
                            <a:latin typeface="Cambria Math" panose="02040503050406030204" pitchFamily="18" charset="0"/>
                            <a:cs typeface="Arial" pitchFamily="34" charset="0"/>
                          </a:rPr>
                          <m:t> </m:t>
                        </m:r>
                        <m:r>
                          <a:rPr lang="es-ES" sz="2000" b="0" i="1" smtClean="0">
                            <a:solidFill>
                              <a:schemeClr val="tx1">
                                <a:lumMod val="85000"/>
                                <a:lumOff val="15000"/>
                              </a:schemeClr>
                            </a:solidFill>
                            <a:latin typeface="Cambria Math" panose="02040503050406030204" pitchFamily="18" charset="0"/>
                            <a:cs typeface="Arial" pitchFamily="34" charset="0"/>
                          </a:rPr>
                          <m:t>𝑓𝑎𝑙𝑙𝑎𝑠</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𝐸𝑥𝑎𝑚𝑖𝑛𝑎𝑑𝑎𝑠</m:t>
                        </m:r>
                        <m:r>
                          <a:rPr lang="es-MX" sz="2000" i="1">
                            <a:solidFill>
                              <a:schemeClr val="tx1">
                                <a:lumMod val="85000"/>
                                <a:lumOff val="15000"/>
                              </a:schemeClr>
                            </a:solidFill>
                            <a:latin typeface="Cambria Math" panose="02040503050406030204" pitchFamily="18" charset="0"/>
                            <a:cs typeface="Arial" pitchFamily="34" charset="0"/>
                          </a:rPr>
                          <m:t>.</m:t>
                        </m:r>
                      </m:den>
                    </m:f>
                  </m:oMath>
                </a14:m>
                <a:endParaRPr lang="es-MX" sz="2000" dirty="0">
                  <a:solidFill>
                    <a:srgbClr val="455F51">
                      <a:lumMod val="75000"/>
                    </a:srgbClr>
                  </a:solidFill>
                  <a:latin typeface="Arial"/>
                  <a:ea typeface="Arial Unicode MS"/>
                  <a:cs typeface="Arial" pitchFamily="34" charset="0"/>
                </a:endParaRPr>
              </a:p>
            </p:txBody>
          </p:sp>
        </mc:Choice>
        <mc:Fallback xmlns="">
          <p:sp>
            <p:nvSpPr>
              <p:cNvPr id="7" name="CuadroTexto 6">
                <a:extLst>
                  <a:ext uri="{FF2B5EF4-FFF2-40B4-BE49-F238E27FC236}">
                    <a16:creationId xmlns:a16="http://schemas.microsoft.com/office/drawing/2014/main" id="{10AB0DF0-05B8-E473-3D1A-8B9CEAC6F8CA}"/>
                  </a:ext>
                </a:extLst>
              </p:cNvPr>
              <p:cNvSpPr txBox="1">
                <a:spLocks noRot="1" noChangeAspect="1" noMove="1" noResize="1" noEditPoints="1" noAdjustHandles="1" noChangeArrowheads="1" noChangeShapeType="1" noTextEdit="1"/>
              </p:cNvSpPr>
              <p:nvPr/>
            </p:nvSpPr>
            <p:spPr>
              <a:xfrm>
                <a:off x="1740354" y="2823284"/>
                <a:ext cx="9886217" cy="574901"/>
              </a:xfrm>
              <a:prstGeom prst="rect">
                <a:avLst/>
              </a:prstGeom>
              <a:blipFill>
                <a:blip r:embed="rId4"/>
                <a:stretch>
                  <a:fillRect l="-513" b="-10870"/>
                </a:stretch>
              </a:blipFill>
            </p:spPr>
            <p:txBody>
              <a:bodyPr/>
              <a:lstStyle/>
              <a:p>
                <a:r>
                  <a:rPr lang="es-MX">
                    <a:noFill/>
                  </a:rPr>
                  <a:t> </a:t>
                </a:r>
              </a:p>
            </p:txBody>
          </p:sp>
        </mc:Fallback>
      </mc:AlternateContent>
      <p:sp>
        <p:nvSpPr>
          <p:cNvPr id="8" name="CuadroTexto 7">
            <a:extLst>
              <a:ext uri="{FF2B5EF4-FFF2-40B4-BE49-F238E27FC236}">
                <a16:creationId xmlns:a16="http://schemas.microsoft.com/office/drawing/2014/main" id="{E7AD490A-4B14-3D52-0EB8-A2946172B95A}"/>
              </a:ext>
            </a:extLst>
          </p:cNvPr>
          <p:cNvSpPr txBox="1"/>
          <p:nvPr/>
        </p:nvSpPr>
        <p:spPr>
          <a:xfrm>
            <a:off x="790714" y="4516055"/>
            <a:ext cx="9777205" cy="2000548"/>
          </a:xfrm>
          <a:prstGeom prst="rect">
            <a:avLst/>
          </a:prstGeom>
          <a:noFill/>
        </p:spPr>
        <p:txBody>
          <a:bodyPr wrap="square">
            <a:spAutoFit/>
          </a:bodyPr>
          <a:lstStyle/>
          <a:p>
            <a:pPr algn="just">
              <a:tabLst>
                <a:tab pos="719138" algn="l"/>
              </a:tabLst>
              <a:defRPr/>
            </a:pPr>
            <a:r>
              <a:rPr lang="es-MX" kern="0" dirty="0">
                <a:solidFill>
                  <a:schemeClr val="tx1">
                    <a:lumMod val="85000"/>
                    <a:lumOff val="15000"/>
                  </a:schemeClr>
                </a:solidFill>
                <a:latin typeface="Arial" panose="020B0604020202020204" pitchFamily="34" charset="0"/>
                <a:ea typeface="Calibri" panose="020F0502020204030204" pitchFamily="34" charset="0"/>
              </a:rPr>
              <a:t>La puntuación del examinador es aceptable si el límite inferior de la puntuación de POD es superior a PODmin y el límite superior de la puntuación de FCP es inferior a FCPmáx.</a:t>
            </a:r>
            <a:r>
              <a:rPr lang="es-MX" sz="2000" dirty="0">
                <a:solidFill>
                  <a:schemeClr val="tx1">
                    <a:lumMod val="85000"/>
                    <a:lumOff val="15000"/>
                  </a:schemeClr>
                </a:solidFill>
                <a:latin typeface="Arial"/>
              </a:rPr>
              <a:t> </a:t>
            </a:r>
          </a:p>
          <a:p>
            <a:pPr algn="just">
              <a:tabLst>
                <a:tab pos="719138" algn="l"/>
              </a:tabLst>
              <a:defRPr/>
            </a:pPr>
            <a:r>
              <a:rPr lang="es-MX" sz="1400" dirty="0">
                <a:solidFill>
                  <a:schemeClr val="tx1">
                    <a:lumMod val="85000"/>
                    <a:lumOff val="15000"/>
                  </a:schemeClr>
                </a:solidFill>
                <a:latin typeface="Arial"/>
                <a:ea typeface="Arial Unicode MS"/>
                <a:cs typeface="Arial" pitchFamily="34" charset="0"/>
              </a:rPr>
              <a:t>  </a:t>
            </a:r>
          </a:p>
          <a:p>
            <a:pPr algn="just">
              <a:tabLst>
                <a:tab pos="719138" algn="l"/>
              </a:tabLst>
              <a:defRPr/>
            </a:pPr>
            <a:r>
              <a:rPr lang="es-MX" sz="1600" b="1" dirty="0">
                <a:solidFill>
                  <a:schemeClr val="tx1">
                    <a:lumMod val="85000"/>
                    <a:lumOff val="15000"/>
                  </a:schemeClr>
                </a:solidFill>
                <a:latin typeface="Arial"/>
                <a:ea typeface="Arial Unicode MS"/>
                <a:cs typeface="Arial" pitchFamily="34" charset="0"/>
              </a:rPr>
              <a:t>NOTA: </a:t>
            </a:r>
            <a:r>
              <a:rPr lang="es-MX" sz="1600"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En alguna literatura de END, el término “tamaño de falla crítica” puede ser utilizada en lugar de, para referirse al tamaño de falla detectable. En Ingeniería Estructural, se refiere al tamaño máximo de una falla la cual puede existir bajo una carga dada antes que pueda ocurrir  una falla catastrófica immediata.</a:t>
            </a:r>
            <a:endParaRPr lang="es-MX" sz="16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a:tabLst>
                <a:tab pos="719138" algn="l"/>
              </a:tabLst>
              <a:defRPr/>
            </a:pPr>
            <a:r>
              <a:rPr lang="es-MX" sz="2400" dirty="0">
                <a:solidFill>
                  <a:schemeClr val="tx1">
                    <a:lumMod val="85000"/>
                    <a:lumOff val="15000"/>
                  </a:schemeClr>
                </a:solidFill>
                <a:latin typeface="Arial"/>
                <a:ea typeface="Arial Unicode MS"/>
                <a:cs typeface="Arial" pitchFamily="34" charset="0"/>
              </a:rPr>
              <a:t>   </a:t>
            </a:r>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EED6159F-25BD-1874-D038-150F26E9D775}"/>
                  </a:ext>
                </a:extLst>
              </p:cNvPr>
              <p:cNvSpPr txBox="1"/>
              <p:nvPr/>
            </p:nvSpPr>
            <p:spPr>
              <a:xfrm>
                <a:off x="1740353" y="3762015"/>
                <a:ext cx="9886217" cy="540533"/>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FCP Score: </a:t>
                </a:r>
                <a14:m>
                  <m:oMath xmlns:m="http://schemas.openxmlformats.org/officeDocument/2006/math">
                    <m:f>
                      <m:fPr>
                        <m:ctrlPr>
                          <a:rPr lang="es-MX" sz="2000" i="1" smtClean="0">
                            <a:solidFill>
                              <a:schemeClr val="tx1">
                                <a:lumMod val="85000"/>
                                <a:lumOff val="15000"/>
                              </a:schemeClr>
                            </a:solidFill>
                            <a:latin typeface="Cambria Math" panose="02040503050406030204" pitchFamily="18" charset="0"/>
                            <a:cs typeface="Arial" pitchFamily="34" charset="0"/>
                          </a:rPr>
                        </m:ctrlPr>
                      </m:fPr>
                      <m:num>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𝑑𝑒</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𝑈𝑛𝑖𝑑𝑎𝑑𝑒𝑠</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𝑑𝑒</m:t>
                        </m:r>
                        <m:r>
                          <a:rPr lang="es-MX" sz="2000" i="1">
                            <a:solidFill>
                              <a:schemeClr val="tx1">
                                <a:lumMod val="85000"/>
                                <a:lumOff val="15000"/>
                              </a:schemeClr>
                            </a:solidFill>
                            <a:latin typeface="Cambria Math" panose="02040503050406030204" pitchFamily="18" charset="0"/>
                            <a:cs typeface="Arial" pitchFamily="34" charset="0"/>
                          </a:rPr>
                          <m:t> </m:t>
                        </m:r>
                        <m:r>
                          <a:rPr lang="es-ES" sz="2000" b="0" i="1" smtClean="0">
                            <a:solidFill>
                              <a:schemeClr val="tx1">
                                <a:lumMod val="85000"/>
                                <a:lumOff val="15000"/>
                              </a:schemeClr>
                            </a:solidFill>
                            <a:latin typeface="Cambria Math" panose="02040503050406030204" pitchFamily="18" charset="0"/>
                            <a:cs typeface="Arial" pitchFamily="34" charset="0"/>
                          </a:rPr>
                          <m:t>𝑒𝑣𝑎𝑙𝑢𝑎𝑐𝑖</m:t>
                        </m:r>
                        <m:r>
                          <a:rPr lang="es-ES" sz="2000" b="0" i="1" smtClean="0">
                            <a:solidFill>
                              <a:schemeClr val="tx1">
                                <a:lumMod val="85000"/>
                                <a:lumOff val="15000"/>
                              </a:schemeClr>
                            </a:solidFill>
                            <a:latin typeface="Cambria Math" panose="02040503050406030204" pitchFamily="18" charset="0"/>
                            <a:cs typeface="Arial" pitchFamily="34" charset="0"/>
                          </a:rPr>
                          <m:t>ó</m:t>
                        </m:r>
                        <m:r>
                          <a:rPr lang="es-ES" sz="2000" b="0" i="1" smtClean="0">
                            <a:solidFill>
                              <a:schemeClr val="tx1">
                                <a:lumMod val="85000"/>
                                <a:lumOff val="15000"/>
                              </a:schemeClr>
                            </a:solidFill>
                            <a:latin typeface="Cambria Math" panose="02040503050406030204" pitchFamily="18" charset="0"/>
                            <a:cs typeface="Arial" pitchFamily="34" charset="0"/>
                          </a:rPr>
                          <m:t>𝑛</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𝑒𝑛</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𝐵𝑙𝑎𝑛𝑐𝑜</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𝐶𝑙𝑎𝑠𝑖𝑓𝑖𝑐𝑎𝑑𝑎</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𝑐𝑜𝑚𝑜</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𝐹𝑎𝑙𝑙𝑎𝑠</m:t>
                        </m:r>
                      </m:num>
                      <m:den>
                        <m:r>
                          <a:rPr lang="es-MX" sz="2000" i="1">
                            <a:solidFill>
                              <a:schemeClr val="tx1">
                                <a:lumMod val="85000"/>
                                <a:lumOff val="15000"/>
                              </a:schemeClr>
                            </a:solidFill>
                            <a:latin typeface="Cambria Math" panose="02040503050406030204" pitchFamily="18" charset="0"/>
                            <a:cs typeface="Arial" pitchFamily="34" charset="0"/>
                          </a:rPr>
                          <m:t>𝑇𝑜𝑡𝑎𝑙</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𝑑𝑒</m:t>
                        </m:r>
                        <m:r>
                          <a:rPr lang="es-MX" sz="2000" i="1">
                            <a:solidFill>
                              <a:schemeClr val="tx1">
                                <a:lumMod val="85000"/>
                                <a:lumOff val="15000"/>
                              </a:schemeClr>
                            </a:solidFill>
                            <a:latin typeface="Cambria Math" panose="02040503050406030204" pitchFamily="18" charset="0"/>
                            <a:cs typeface="Arial" pitchFamily="34" charset="0"/>
                          </a:rPr>
                          <m:t> # </m:t>
                        </m:r>
                        <m:r>
                          <a:rPr lang="es-MX" sz="2000" i="1">
                            <a:solidFill>
                              <a:schemeClr val="tx1">
                                <a:lumMod val="85000"/>
                                <a:lumOff val="15000"/>
                              </a:schemeClr>
                            </a:solidFill>
                            <a:latin typeface="Cambria Math" panose="02040503050406030204" pitchFamily="18" charset="0"/>
                            <a:cs typeface="Arial" pitchFamily="34" charset="0"/>
                          </a:rPr>
                          <m:t>𝑈𝑛𝑖𝑑𝑎𝑑𝑒𝑠</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𝑑𝑒</m:t>
                        </m:r>
                        <m:r>
                          <a:rPr lang="es-MX" sz="2000" i="1">
                            <a:solidFill>
                              <a:schemeClr val="tx1">
                                <a:lumMod val="85000"/>
                                <a:lumOff val="15000"/>
                              </a:schemeClr>
                            </a:solidFill>
                            <a:latin typeface="Cambria Math" panose="02040503050406030204" pitchFamily="18" charset="0"/>
                            <a:cs typeface="Arial" pitchFamily="34" charset="0"/>
                          </a:rPr>
                          <m:t> </m:t>
                        </m:r>
                        <m:r>
                          <a:rPr lang="es-ES" sz="2000" b="0" i="1" smtClean="0">
                            <a:solidFill>
                              <a:schemeClr val="tx1">
                                <a:lumMod val="85000"/>
                                <a:lumOff val="15000"/>
                              </a:schemeClr>
                            </a:solidFill>
                            <a:latin typeface="Cambria Math" panose="02040503050406030204" pitchFamily="18" charset="0"/>
                            <a:cs typeface="Arial" pitchFamily="34" charset="0"/>
                          </a:rPr>
                          <m:t>𝑒𝑣𝑎𝑙𝑢𝑎𝑐𝑖</m:t>
                        </m:r>
                        <m:r>
                          <a:rPr lang="es-ES" sz="2000" b="0" i="1" smtClean="0">
                            <a:solidFill>
                              <a:schemeClr val="tx1">
                                <a:lumMod val="85000"/>
                                <a:lumOff val="15000"/>
                              </a:schemeClr>
                            </a:solidFill>
                            <a:latin typeface="Cambria Math" panose="02040503050406030204" pitchFamily="18" charset="0"/>
                            <a:cs typeface="Arial" pitchFamily="34" charset="0"/>
                          </a:rPr>
                          <m:t>ó</m:t>
                        </m:r>
                        <m:r>
                          <a:rPr lang="es-ES" sz="2000" b="0" i="1" smtClean="0">
                            <a:solidFill>
                              <a:schemeClr val="tx1">
                                <a:lumMod val="85000"/>
                                <a:lumOff val="15000"/>
                              </a:schemeClr>
                            </a:solidFill>
                            <a:latin typeface="Cambria Math" panose="02040503050406030204" pitchFamily="18" charset="0"/>
                            <a:cs typeface="Arial" pitchFamily="34" charset="0"/>
                          </a:rPr>
                          <m:t>𝑛</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𝑒𝑛</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𝐵𝑙𝑎𝑛𝑐𝑜</m:t>
                        </m:r>
                        <m:r>
                          <a:rPr lang="es-MX" sz="2000" i="1">
                            <a:solidFill>
                              <a:schemeClr val="tx1">
                                <a:lumMod val="85000"/>
                                <a:lumOff val="15000"/>
                              </a:schemeClr>
                            </a:solidFill>
                            <a:latin typeface="Cambria Math" panose="02040503050406030204" pitchFamily="18" charset="0"/>
                            <a:cs typeface="Arial" pitchFamily="34" charset="0"/>
                          </a:rPr>
                          <m:t> </m:t>
                        </m:r>
                        <m:r>
                          <a:rPr lang="es-MX" sz="2000" i="1">
                            <a:solidFill>
                              <a:schemeClr val="tx1">
                                <a:lumMod val="85000"/>
                                <a:lumOff val="15000"/>
                              </a:schemeClr>
                            </a:solidFill>
                            <a:latin typeface="Cambria Math" panose="02040503050406030204" pitchFamily="18" charset="0"/>
                            <a:cs typeface="Arial" pitchFamily="34" charset="0"/>
                          </a:rPr>
                          <m:t>𝐸𝑥𝑎𝑚𝑖𝑛𝑎𝑑𝑎𝑠</m:t>
                        </m:r>
                        <m:r>
                          <a:rPr lang="es-MX" sz="2000" i="1">
                            <a:solidFill>
                              <a:schemeClr val="tx1">
                                <a:lumMod val="85000"/>
                                <a:lumOff val="15000"/>
                              </a:schemeClr>
                            </a:solidFill>
                            <a:latin typeface="Cambria Math" panose="02040503050406030204" pitchFamily="18" charset="0"/>
                            <a:cs typeface="Arial" pitchFamily="34" charset="0"/>
                          </a:rPr>
                          <m:t>.</m:t>
                        </m:r>
                      </m:den>
                    </m:f>
                  </m:oMath>
                </a14:m>
                <a:endParaRPr lang="es-MX" sz="2000" dirty="0">
                  <a:solidFill>
                    <a:srgbClr val="455F51">
                      <a:lumMod val="75000"/>
                    </a:srgbClr>
                  </a:solidFill>
                  <a:latin typeface="Arial"/>
                  <a:ea typeface="Arial Unicode MS"/>
                  <a:cs typeface="Arial" pitchFamily="34" charset="0"/>
                </a:endParaRPr>
              </a:p>
            </p:txBody>
          </p:sp>
        </mc:Choice>
        <mc:Fallback xmlns="">
          <p:sp>
            <p:nvSpPr>
              <p:cNvPr id="9" name="CuadroTexto 8">
                <a:extLst>
                  <a:ext uri="{FF2B5EF4-FFF2-40B4-BE49-F238E27FC236}">
                    <a16:creationId xmlns:a16="http://schemas.microsoft.com/office/drawing/2014/main" id="{EED6159F-25BD-1874-D038-150F26E9D775}"/>
                  </a:ext>
                </a:extLst>
              </p:cNvPr>
              <p:cNvSpPr txBox="1">
                <a:spLocks noRot="1" noChangeAspect="1" noMove="1" noResize="1" noEditPoints="1" noAdjustHandles="1" noChangeArrowheads="1" noChangeShapeType="1" noTextEdit="1"/>
              </p:cNvSpPr>
              <p:nvPr/>
            </p:nvSpPr>
            <p:spPr>
              <a:xfrm>
                <a:off x="1740353" y="3762015"/>
                <a:ext cx="9886217" cy="540533"/>
              </a:xfrm>
              <a:prstGeom prst="rect">
                <a:avLst/>
              </a:prstGeom>
              <a:blipFill>
                <a:blip r:embed="rId5"/>
                <a:stretch>
                  <a:fillRect l="-513" b="-18605"/>
                </a:stretch>
              </a:blipFill>
            </p:spPr>
            <p:txBody>
              <a:bodyPr/>
              <a:lstStyle/>
              <a:p>
                <a:r>
                  <a:rPr lang="es-MX">
                    <a:noFill/>
                  </a:rPr>
                  <a:t> </a:t>
                </a:r>
              </a:p>
            </p:txBody>
          </p:sp>
        </mc:Fallback>
      </mc:AlternateContent>
    </p:spTree>
    <p:extLst>
      <p:ext uri="{BB962C8B-B14F-4D97-AF65-F5344CB8AC3E}">
        <p14:creationId xmlns:p14="http://schemas.microsoft.com/office/powerpoint/2010/main" val="27133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48F4D66E-84A2-BA09-52C4-DD5E9B7100D5}"/>
              </a:ext>
            </a:extLst>
          </p:cNvPr>
          <p:cNvSpPr/>
          <p:nvPr/>
        </p:nvSpPr>
        <p:spPr>
          <a:xfrm>
            <a:off x="834888" y="34121"/>
            <a:ext cx="11163928"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  Prueba de </a:t>
            </a: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Detección</a:t>
            </a: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 de Nivel de Rigor o Severidad Alto</a:t>
            </a:r>
          </a:p>
        </p:txBody>
      </p:sp>
      <p:sp>
        <p:nvSpPr>
          <p:cNvPr id="5" name="10 Rectángulo">
            <a:extLst>
              <a:ext uri="{FF2B5EF4-FFF2-40B4-BE49-F238E27FC236}">
                <a16:creationId xmlns:a16="http://schemas.microsoft.com/office/drawing/2014/main" id="{4087C364-05DE-AC13-7082-BD54B6E5BD87}"/>
              </a:ext>
            </a:extLst>
          </p:cNvPr>
          <p:cNvSpPr/>
          <p:nvPr/>
        </p:nvSpPr>
        <p:spPr>
          <a:xfrm>
            <a:off x="1090667" y="557341"/>
            <a:ext cx="9646492"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T-1472.1 Prueba de Detección Binomial Estándar </a:t>
            </a:r>
          </a:p>
        </p:txBody>
      </p:sp>
      <p:sp>
        <p:nvSpPr>
          <p:cNvPr id="6" name="CuadroTexto 5">
            <a:extLst>
              <a:ext uri="{FF2B5EF4-FFF2-40B4-BE49-F238E27FC236}">
                <a16:creationId xmlns:a16="http://schemas.microsoft.com/office/drawing/2014/main" id="{661687B9-AE46-F93C-7E8E-2F7E7AA912D9}"/>
              </a:ext>
            </a:extLst>
          </p:cNvPr>
          <p:cNvSpPr txBox="1"/>
          <p:nvPr/>
        </p:nvSpPr>
        <p:spPr>
          <a:xfrm>
            <a:off x="193184" y="1269839"/>
            <a:ext cx="7050156" cy="5078313"/>
          </a:xfrm>
          <a:prstGeom prst="rect">
            <a:avLst/>
          </a:prstGeom>
          <a:noFill/>
        </p:spPr>
        <p:txBody>
          <a:bodyPr wrap="square">
            <a:spAutoFit/>
          </a:bodyPr>
          <a:lstStyle/>
          <a:p>
            <a:pPr algn="just">
              <a:tabLst>
                <a:tab pos="719138" algn="l"/>
              </a:tabLst>
              <a:defRPr/>
            </a:pPr>
            <a:r>
              <a:rPr lang="es-MX" kern="0" dirty="0">
                <a:solidFill>
                  <a:prstClr val="black"/>
                </a:solidFill>
                <a:latin typeface="Arial" panose="020B0604020202020204" pitchFamily="34" charset="0"/>
                <a:ea typeface="Calibri" panose="020F0502020204030204" pitchFamily="34" charset="0"/>
                <a:cs typeface="Times New Roman" panose="02020603050405020304" pitchFamily="18" charset="0"/>
              </a:rPr>
              <a:t>La </a:t>
            </a:r>
            <a:r>
              <a:rPr lang="es-MX" kern="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tabla T-1472.1 muestra la relación entre el número menor de fallas que deben examinarse, el nivel de confianza, la probabilidad de detección y el número de fallos (miss: errar, omitir, fallar) mediante el cálculo de la ecuación anterior para varios escenarios. Puede ser utilizada para definir el tamaño del juego </a:t>
            </a: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de ensayos. </a:t>
            </a:r>
          </a:p>
          <a:p>
            <a:pPr algn="just">
              <a:tabLst>
                <a:tab pos="719138" algn="l"/>
              </a:tabLst>
              <a:defRPr/>
            </a:pPr>
            <a:endParaRPr lang="es-MX"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endParaRPr>
          </a:p>
          <a:p>
            <a:pPr algn="just">
              <a:tabLst>
                <a:tab pos="719138" algn="l"/>
              </a:tabLst>
              <a:defRPr/>
            </a:pPr>
            <a:r>
              <a:rPr lang="es-MX"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El usuario es libre de seleccionar el número real de localizaciones con fallas y sin fallas (es decir, el tamaño de la muestra) empleado en la prueba</a:t>
            </a:r>
            <a:r>
              <a:rPr lang="es-MX" i="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a:t>
            </a: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La elección del tamaño de la muestra por parte del usuario se regirá por dos costos contrapuestos:</a:t>
            </a:r>
          </a:p>
          <a:p>
            <a:pPr algn="just">
              <a:tabLst>
                <a:tab pos="719138" algn="l"/>
              </a:tabLst>
              <a:defRPr/>
            </a:pPr>
            <a:endPar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gn="just">
              <a:buFontTx/>
              <a:buAutoNum type="alphaLcParenR"/>
              <a:tabLst>
                <a:tab pos="719138" algn="l"/>
              </a:tabLst>
              <a:defRPr/>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El costo de fabricación de las muestras de ensayo, y</a:t>
            </a:r>
          </a:p>
          <a:p>
            <a:pPr marL="342900" indent="-342900" algn="just">
              <a:buFontTx/>
              <a:buAutoNum type="alphaLcParenR"/>
              <a:tabLst>
                <a:tab pos="719138" algn="l"/>
              </a:tabLst>
              <a:defRPr/>
            </a:pPr>
            <a:r>
              <a:rPr lang="es-MX" kern="0" dirty="0">
                <a:solidFill>
                  <a:schemeClr val="tx1">
                    <a:lumMod val="85000"/>
                    <a:lumOff val="15000"/>
                  </a:schemeClr>
                </a:solidFill>
                <a:latin typeface="Arial" panose="020B0604020202020204" pitchFamily="34" charset="0"/>
                <a:ea typeface="Calibri" panose="020F0502020204030204" pitchFamily="34" charset="0"/>
              </a:rPr>
              <a:t>El costo de suspender a un "buen" examinador si el usuario opta por realizar una prueba de gran tamaño. </a:t>
            </a:r>
            <a:r>
              <a:rPr lang="es-MX" sz="1800" kern="0" dirty="0">
                <a:solidFill>
                  <a:schemeClr val="tx1">
                    <a:lumMod val="85000"/>
                    <a:lumOff val="15000"/>
                  </a:schemeClr>
                </a:solidFill>
                <a:effectLst/>
                <a:latin typeface="Arial" panose="020B0604020202020204" pitchFamily="34" charset="0"/>
                <a:ea typeface="Calibri" panose="020F0502020204030204" pitchFamily="34" charset="0"/>
              </a:rPr>
              <a:t>Sin embargo, si se realiza una prueba abreviada, el límite de confianza será grande, e incluso un buen examinador fallará con frecuencia una prueba.</a:t>
            </a:r>
            <a:r>
              <a:rPr lang="es-MX" dirty="0">
                <a:solidFill>
                  <a:schemeClr val="tx1">
                    <a:lumMod val="85000"/>
                    <a:lumOff val="15000"/>
                  </a:schemeClr>
                </a:solidFill>
                <a:effectLst/>
              </a:rPr>
              <a:t> </a:t>
            </a:r>
            <a:endParaRPr lang="es-MX" kern="0" dirty="0">
              <a:solidFill>
                <a:schemeClr val="tx1">
                  <a:lumMod val="85000"/>
                  <a:lumOff val="15000"/>
                </a:schemeClr>
              </a:solidFill>
              <a:latin typeface="Arial" panose="020B0604020202020204" pitchFamily="34" charset="0"/>
              <a:ea typeface="Calibri" panose="020F0502020204030204" pitchFamily="34" charset="0"/>
            </a:endParaRPr>
          </a:p>
          <a:p>
            <a:pPr algn="just">
              <a:tabLst>
                <a:tab pos="719138" algn="l"/>
              </a:tabLst>
              <a:defRPr/>
            </a:pPr>
            <a:endParaRPr lang="es-MX" kern="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8FDE5102-0C31-7B3D-5228-C86F87C3A466}"/>
              </a:ext>
            </a:extLst>
          </p:cNvPr>
          <p:cNvSpPr txBox="1"/>
          <p:nvPr/>
        </p:nvSpPr>
        <p:spPr>
          <a:xfrm rot="10800000" flipV="1">
            <a:off x="193184" y="6024986"/>
            <a:ext cx="7050156" cy="646331"/>
          </a:xfrm>
          <a:prstGeom prst="rect">
            <a:avLst/>
          </a:prstGeom>
          <a:noFill/>
        </p:spPr>
        <p:txBody>
          <a:bodyPr wrap="square">
            <a:spAutoFit/>
          </a:bodyPr>
          <a:lstStyle/>
          <a:p>
            <a:pPr algn="just">
              <a:tabLst>
                <a:tab pos="719138" algn="l"/>
              </a:tabLst>
              <a:defRPr/>
            </a:pPr>
            <a:r>
              <a:rPr lang="es-MX" dirty="0">
                <a:solidFill>
                  <a:schemeClr val="tx1">
                    <a:lumMod val="95000"/>
                    <a:lumOff val="5000"/>
                  </a:schemeClr>
                </a:solidFill>
                <a:latin typeface="Arial"/>
                <a:ea typeface="Arial Unicode MS"/>
                <a:cs typeface="Arial" pitchFamily="34" charset="0"/>
              </a:rPr>
              <a:t>La tabla T-1472.1 presenta el </a:t>
            </a:r>
            <a:r>
              <a:rPr lang="es-MX" dirty="0" err="1">
                <a:solidFill>
                  <a:schemeClr val="tx1">
                    <a:lumMod val="95000"/>
                    <a:lumOff val="5000"/>
                  </a:schemeClr>
                </a:solidFill>
                <a:latin typeface="Arial"/>
                <a:ea typeface="Arial Unicode MS"/>
                <a:cs typeface="Arial" pitchFamily="34" charset="0"/>
              </a:rPr>
              <a:t>ta</a:t>
            </a:r>
            <a:r>
              <a:rPr lang="es-MX" dirty="0">
                <a:solidFill>
                  <a:schemeClr val="tx1">
                    <a:lumMod val="95000"/>
                    <a:lumOff val="5000"/>
                  </a:schemeClr>
                </a:solidFill>
                <a:latin typeface="Arial"/>
                <a:ea typeface="Arial Unicode MS"/>
                <a:cs typeface="Arial" pitchFamily="34" charset="0"/>
              </a:rPr>
              <a:t>maño mínimo de la muestra para varios niveles de confianza y umbrales de POD/FCP.  </a:t>
            </a:r>
          </a:p>
        </p:txBody>
      </p:sp>
      <p:pic>
        <p:nvPicPr>
          <p:cNvPr id="3" name="Imagen 2">
            <a:extLst>
              <a:ext uri="{FF2B5EF4-FFF2-40B4-BE49-F238E27FC236}">
                <a16:creationId xmlns:a16="http://schemas.microsoft.com/office/drawing/2014/main" id="{D50097DD-F724-E05F-D485-B0C47E1F0BBF}"/>
              </a:ext>
            </a:extLst>
          </p:cNvPr>
          <p:cNvPicPr>
            <a:picLocks noChangeAspect="1"/>
          </p:cNvPicPr>
          <p:nvPr/>
        </p:nvPicPr>
        <p:blipFill>
          <a:blip r:embed="rId3"/>
          <a:stretch>
            <a:fillRect/>
          </a:stretch>
        </p:blipFill>
        <p:spPr>
          <a:xfrm>
            <a:off x="7569307" y="1093813"/>
            <a:ext cx="4276221" cy="5577505"/>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2734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20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2000"/>
                                        <p:tgtEl>
                                          <p:spTgt spid="7"/>
                                        </p:tgtEl>
                                      </p:cBhvr>
                                    </p:animEffect>
                                  </p:childTnLst>
                                </p:cTn>
                              </p:par>
                              <p:par>
                                <p:cTn id="17" presetID="4"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B6626905-444F-3DA2-9865-A45B4F9B9C30}"/>
              </a:ext>
            </a:extLst>
          </p:cNvPr>
          <p:cNvSpPr/>
          <p:nvPr/>
        </p:nvSpPr>
        <p:spPr>
          <a:xfrm>
            <a:off x="450574" y="57075"/>
            <a:ext cx="10143851"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  Prueba de </a:t>
            </a: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Detección</a:t>
            </a: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 de Nivel de Rigor Alto</a:t>
            </a:r>
          </a:p>
        </p:txBody>
      </p:sp>
      <p:sp>
        <p:nvSpPr>
          <p:cNvPr id="5" name="10 Rectángulo">
            <a:extLst>
              <a:ext uri="{FF2B5EF4-FFF2-40B4-BE49-F238E27FC236}">
                <a16:creationId xmlns:a16="http://schemas.microsoft.com/office/drawing/2014/main" id="{9957C3E8-4E2C-718B-220F-D3EE40379969}"/>
              </a:ext>
            </a:extLst>
          </p:cNvPr>
          <p:cNvSpPr/>
          <p:nvPr/>
        </p:nvSpPr>
        <p:spPr>
          <a:xfrm>
            <a:off x="947933" y="624990"/>
            <a:ext cx="9646492"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T-1472.1 Prueba de Detección Binomial Estándar </a:t>
            </a:r>
          </a:p>
        </p:txBody>
      </p:sp>
      <p:sp>
        <p:nvSpPr>
          <p:cNvPr id="6" name="CuadroTexto 5">
            <a:extLst>
              <a:ext uri="{FF2B5EF4-FFF2-40B4-BE49-F238E27FC236}">
                <a16:creationId xmlns:a16="http://schemas.microsoft.com/office/drawing/2014/main" id="{368FE8C7-F84D-DE15-D5CD-A5834F0C0D3D}"/>
              </a:ext>
            </a:extLst>
          </p:cNvPr>
          <p:cNvSpPr txBox="1"/>
          <p:nvPr/>
        </p:nvSpPr>
        <p:spPr>
          <a:xfrm>
            <a:off x="1171929" y="1701503"/>
            <a:ext cx="9876058" cy="707886"/>
          </a:xfrm>
          <a:prstGeom prst="rect">
            <a:avLst/>
          </a:prstGeom>
          <a:noFill/>
        </p:spPr>
        <p:txBody>
          <a:bodyPr wrap="square">
            <a:spAutoFit/>
          </a:bodyPr>
          <a:lstStyle/>
          <a:p>
            <a:pPr marL="357188" indent="-357188" algn="just">
              <a:tabLst>
                <a:tab pos="719138" algn="l"/>
              </a:tabLst>
              <a:defRPr/>
            </a:pPr>
            <a:r>
              <a:rPr lang="es-MX" sz="2000" dirty="0">
                <a:solidFill>
                  <a:srgbClr val="455F51">
                    <a:lumMod val="75000"/>
                  </a:srgbClr>
                </a:solidFill>
                <a:latin typeface="Arial"/>
                <a:ea typeface="Arial Unicode MS"/>
                <a:cs typeface="Arial" pitchFamily="34" charset="0"/>
              </a:rPr>
              <a:t>a) </a:t>
            </a:r>
            <a:r>
              <a:rPr lang="es-MX" sz="2000" dirty="0">
                <a:solidFill>
                  <a:schemeClr val="tx1">
                    <a:lumMod val="85000"/>
                    <a:lumOff val="15000"/>
                  </a:schemeClr>
                </a:solidFill>
                <a:latin typeface="Arial"/>
                <a:ea typeface="Arial Unicode MS"/>
                <a:cs typeface="Arial" pitchFamily="34" charset="0"/>
              </a:rPr>
              <a:t>Como regla general, la prueba debería incluir tanto lugares/zonas sin fallas como con fallas, en las piezas de prueba. </a:t>
            </a:r>
          </a:p>
        </p:txBody>
      </p:sp>
      <p:sp>
        <p:nvSpPr>
          <p:cNvPr id="7" name="CuadroTexto 6">
            <a:extLst>
              <a:ext uri="{FF2B5EF4-FFF2-40B4-BE49-F238E27FC236}">
                <a16:creationId xmlns:a16="http://schemas.microsoft.com/office/drawing/2014/main" id="{56B0181F-6E84-5563-A727-859A04E4BCC8}"/>
              </a:ext>
            </a:extLst>
          </p:cNvPr>
          <p:cNvSpPr txBox="1"/>
          <p:nvPr/>
        </p:nvSpPr>
        <p:spPr>
          <a:xfrm rot="10800000" flipV="1">
            <a:off x="1157968" y="2485665"/>
            <a:ext cx="9876064" cy="707886"/>
          </a:xfrm>
          <a:prstGeom prst="rect">
            <a:avLst/>
          </a:prstGeom>
          <a:noFill/>
        </p:spPr>
        <p:txBody>
          <a:bodyPr wrap="square">
            <a:spAutoFit/>
          </a:bodyPr>
          <a:lstStyle/>
          <a:p>
            <a:pPr marL="357188" indent="-357188" algn="just">
              <a:tabLst>
                <a:tab pos="719138" algn="l"/>
              </a:tabLst>
              <a:defRPr/>
            </a:pPr>
            <a:r>
              <a:rPr lang="es-MX" sz="2000" dirty="0">
                <a:solidFill>
                  <a:srgbClr val="455F51">
                    <a:lumMod val="75000"/>
                  </a:srgbClr>
                </a:solidFill>
                <a:latin typeface="Arial"/>
                <a:ea typeface="Arial Unicode MS"/>
                <a:cs typeface="Arial" pitchFamily="34" charset="0"/>
              </a:rPr>
              <a:t>b) </a:t>
            </a:r>
            <a:r>
              <a:rPr lang="es-MX" sz="2000" dirty="0">
                <a:solidFill>
                  <a:schemeClr val="tx1">
                    <a:lumMod val="85000"/>
                    <a:lumOff val="15000"/>
                  </a:schemeClr>
                </a:solidFill>
                <a:latin typeface="Arial"/>
                <a:ea typeface="Arial Unicode MS"/>
                <a:cs typeface="Arial" pitchFamily="34" charset="0"/>
              </a:rPr>
              <a:t>La Tabla T-1472.1 examina la POD para solamente un tamaño de falla, el tamaño de falla critica. </a:t>
            </a:r>
          </a:p>
        </p:txBody>
      </p:sp>
      <p:sp>
        <p:nvSpPr>
          <p:cNvPr id="8" name="CuadroTexto 7">
            <a:extLst>
              <a:ext uri="{FF2B5EF4-FFF2-40B4-BE49-F238E27FC236}">
                <a16:creationId xmlns:a16="http://schemas.microsoft.com/office/drawing/2014/main" id="{A73881DE-616E-2778-A376-9D666ED659B5}"/>
              </a:ext>
            </a:extLst>
          </p:cNvPr>
          <p:cNvSpPr txBox="1"/>
          <p:nvPr/>
        </p:nvSpPr>
        <p:spPr>
          <a:xfrm rot="10800000" flipV="1">
            <a:off x="1171926" y="3247808"/>
            <a:ext cx="9876061" cy="707886"/>
          </a:xfrm>
          <a:prstGeom prst="rect">
            <a:avLst/>
          </a:prstGeom>
          <a:noFill/>
        </p:spPr>
        <p:txBody>
          <a:bodyPr wrap="square">
            <a:spAutoFit/>
          </a:bodyPr>
          <a:lstStyle/>
          <a:p>
            <a:pPr marL="357188" indent="-357188" algn="just">
              <a:tabLst>
                <a:tab pos="357188" algn="l"/>
                <a:tab pos="719138" algn="l"/>
              </a:tabLst>
              <a:defRPr/>
            </a:pPr>
            <a:r>
              <a:rPr lang="es-MX" sz="2000" dirty="0">
                <a:solidFill>
                  <a:srgbClr val="455F51">
                    <a:lumMod val="75000"/>
                  </a:srgbClr>
                </a:solidFill>
                <a:latin typeface="Arial"/>
                <a:ea typeface="Arial Unicode MS"/>
                <a:cs typeface="Arial" pitchFamily="34" charset="0"/>
              </a:rPr>
              <a:t>c) </a:t>
            </a:r>
            <a:r>
              <a:rPr lang="es-MX" sz="2000" i="1" u="sng" dirty="0">
                <a:solidFill>
                  <a:schemeClr val="tx1">
                    <a:lumMod val="85000"/>
                    <a:lumOff val="15000"/>
                  </a:schemeClr>
                </a:solidFill>
                <a:latin typeface="Arial"/>
                <a:ea typeface="Arial Unicode MS"/>
                <a:cs typeface="Arial" pitchFamily="34" charset="0"/>
              </a:rPr>
              <a:t>Una taza de detección del 90% con un nivel de confianza del 90% y cero fallos, requiere examinar suficientes piezas de prueba que contengan, 22 fallas.</a:t>
            </a:r>
          </a:p>
        </p:txBody>
      </p:sp>
      <p:sp>
        <p:nvSpPr>
          <p:cNvPr id="9" name="CuadroTexto 8">
            <a:extLst>
              <a:ext uri="{FF2B5EF4-FFF2-40B4-BE49-F238E27FC236}">
                <a16:creationId xmlns:a16="http://schemas.microsoft.com/office/drawing/2014/main" id="{E8070F43-D4D6-902F-C434-66639AB81FD8}"/>
              </a:ext>
            </a:extLst>
          </p:cNvPr>
          <p:cNvSpPr txBox="1"/>
          <p:nvPr/>
        </p:nvSpPr>
        <p:spPr>
          <a:xfrm rot="10800000" flipV="1">
            <a:off x="1212560" y="4074252"/>
            <a:ext cx="9876061" cy="707886"/>
          </a:xfrm>
          <a:prstGeom prst="rect">
            <a:avLst/>
          </a:prstGeom>
          <a:noFill/>
        </p:spPr>
        <p:txBody>
          <a:bodyPr wrap="square">
            <a:spAutoFit/>
          </a:bodyPr>
          <a:lstStyle/>
          <a:p>
            <a:pPr marL="357188" indent="-357188" algn="just">
              <a:tabLst>
                <a:tab pos="719138" algn="l"/>
              </a:tabLst>
              <a:defRPr/>
            </a:pPr>
            <a:r>
              <a:rPr lang="es-MX" sz="2000" dirty="0">
                <a:solidFill>
                  <a:srgbClr val="455F51">
                    <a:lumMod val="75000"/>
                  </a:srgbClr>
                </a:solidFill>
                <a:latin typeface="Arial"/>
                <a:ea typeface="Arial Unicode MS"/>
                <a:cs typeface="Arial" pitchFamily="34" charset="0"/>
              </a:rPr>
              <a:t>d) </a:t>
            </a:r>
            <a:r>
              <a:rPr lang="es-MX" sz="2000" i="1" u="sng" dirty="0">
                <a:solidFill>
                  <a:srgbClr val="455F51">
                    <a:lumMod val="75000"/>
                  </a:srgbClr>
                </a:solidFill>
                <a:latin typeface="Arial"/>
                <a:ea typeface="Arial Unicode MS"/>
                <a:cs typeface="Arial" pitchFamily="34" charset="0"/>
              </a:rPr>
              <a:t>Para obtener una POD del 90% con un nivel de confianza del 95%, es necesario detectar un mínimo de 29 fallas, de entre 29 fallas a ser detectadas</a:t>
            </a:r>
            <a:r>
              <a:rPr lang="es-MX" sz="2000" dirty="0">
                <a:solidFill>
                  <a:srgbClr val="455F51">
                    <a:lumMod val="75000"/>
                  </a:srgbClr>
                </a:solidFill>
                <a:latin typeface="Arial"/>
                <a:ea typeface="Arial Unicode MS"/>
                <a:cs typeface="Arial" pitchFamily="34" charset="0"/>
              </a:rPr>
              <a:t>.</a:t>
            </a:r>
          </a:p>
        </p:txBody>
      </p:sp>
      <p:sp>
        <p:nvSpPr>
          <p:cNvPr id="10" name="CuadroTexto 9">
            <a:extLst>
              <a:ext uri="{FF2B5EF4-FFF2-40B4-BE49-F238E27FC236}">
                <a16:creationId xmlns:a16="http://schemas.microsoft.com/office/drawing/2014/main" id="{FC030B9A-242D-A245-643C-B8FF8AFDB158}"/>
              </a:ext>
            </a:extLst>
          </p:cNvPr>
          <p:cNvSpPr txBox="1"/>
          <p:nvPr/>
        </p:nvSpPr>
        <p:spPr>
          <a:xfrm rot="10800000" flipV="1">
            <a:off x="1212559" y="4812249"/>
            <a:ext cx="9381865" cy="1969770"/>
          </a:xfrm>
          <a:prstGeom prst="rect">
            <a:avLst/>
          </a:prstGeom>
          <a:noFill/>
        </p:spPr>
        <p:txBody>
          <a:bodyPr wrap="square">
            <a:spAutoFit/>
          </a:bodyPr>
          <a:lstStyle/>
          <a:p>
            <a:pPr marL="357188" indent="-357188" algn="just">
              <a:tabLst>
                <a:tab pos="719138" algn="l"/>
              </a:tabLst>
              <a:defRPr/>
            </a:pPr>
            <a:r>
              <a:rPr lang="es-MX" sz="2000" dirty="0">
                <a:solidFill>
                  <a:srgbClr val="455F51">
                    <a:lumMod val="75000"/>
                  </a:srgbClr>
                </a:solidFill>
                <a:latin typeface="Arial"/>
                <a:ea typeface="Arial Unicode MS"/>
                <a:cs typeface="Arial" pitchFamily="34" charset="0"/>
              </a:rPr>
              <a:t>e)  </a:t>
            </a:r>
            <a:r>
              <a:rPr lang="es-MX" sz="2000" i="1" u="sng" dirty="0">
                <a:solidFill>
                  <a:srgbClr val="455F51">
                    <a:lumMod val="75000"/>
                  </a:srgbClr>
                </a:solidFill>
                <a:latin typeface="Arial"/>
                <a:ea typeface="Arial Unicode MS"/>
                <a:cs typeface="Arial" pitchFamily="34" charset="0"/>
              </a:rPr>
              <a:t>Con un tamaño de muestra más pequeño, el examinador tiene que obtener una puntuación perfecta (es decir, POD = 1 o FCP = 0), para aprobar. </a:t>
            </a:r>
          </a:p>
          <a:p>
            <a:pPr algn="just">
              <a:tabLst>
                <a:tab pos="719138" algn="l"/>
              </a:tabLst>
              <a:defRPr/>
            </a:pPr>
            <a:endParaRPr lang="es-MX" sz="2000" dirty="0">
              <a:solidFill>
                <a:srgbClr val="455F51">
                  <a:lumMod val="75000"/>
                </a:srgbClr>
              </a:solidFill>
              <a:latin typeface="Arial"/>
              <a:ea typeface="Arial Unicode MS"/>
              <a:cs typeface="Arial" pitchFamily="34" charset="0"/>
            </a:endParaRPr>
          </a:p>
          <a:p>
            <a:pPr algn="just">
              <a:tabLst>
                <a:tab pos="719138" algn="l"/>
              </a:tabLst>
              <a:defRPr/>
            </a:pPr>
            <a:r>
              <a:rPr lang="es-MX" sz="1400"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Unidad de Evaluación (SNT-TC-1A).</a:t>
            </a:r>
            <a:r>
              <a:rPr lang="es-MX" sz="14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 Una pieza de prueba o de calificación  puede ser dividida en secciones denominadas unidades de evaluación. </a:t>
            </a:r>
            <a:r>
              <a:rPr lang="es-MX" sz="1400" i="1" u="sng"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Las unidades de evaluación son con fallas y sin fallas </a:t>
            </a:r>
            <a:r>
              <a:rPr lang="es-MX" sz="14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y el porcentaje requerido de unidades de evaluación con fallas y sin fallas debe ser aprobado por el Nivel III de END.</a:t>
            </a:r>
            <a:endParaRPr lang="es-MX" sz="140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endParaRPr>
          </a:p>
          <a:p>
            <a:pPr algn="just">
              <a:tabLst>
                <a:tab pos="719138" algn="l"/>
              </a:tabLst>
              <a:defRPr/>
            </a:pPr>
            <a:endParaRPr lang="es-MX" sz="2000" dirty="0">
              <a:solidFill>
                <a:srgbClr val="455F51">
                  <a:lumMod val="75000"/>
                </a:srgbClr>
              </a:solidFill>
              <a:latin typeface="Arial"/>
              <a:ea typeface="Arial Unicode MS"/>
              <a:cs typeface="Arial" pitchFamily="34" charset="0"/>
            </a:endParaRPr>
          </a:p>
        </p:txBody>
      </p:sp>
      <p:sp>
        <p:nvSpPr>
          <p:cNvPr id="11" name="CuadroTexto 10">
            <a:extLst>
              <a:ext uri="{FF2B5EF4-FFF2-40B4-BE49-F238E27FC236}">
                <a16:creationId xmlns:a16="http://schemas.microsoft.com/office/drawing/2014/main" id="{DE45CC16-DA7F-D448-5B24-DAAD63AA5070}"/>
              </a:ext>
            </a:extLst>
          </p:cNvPr>
          <p:cNvSpPr txBox="1"/>
          <p:nvPr/>
        </p:nvSpPr>
        <p:spPr>
          <a:xfrm>
            <a:off x="1157967" y="1205639"/>
            <a:ext cx="9957339" cy="400110"/>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Información </a:t>
            </a:r>
            <a:r>
              <a:rPr lang="es-MX" sz="2000" dirty="0">
                <a:solidFill>
                  <a:schemeClr val="tx1">
                    <a:lumMod val="85000"/>
                    <a:lumOff val="15000"/>
                  </a:schemeClr>
                </a:solidFill>
                <a:latin typeface="Arial"/>
                <a:ea typeface="Arial Unicode MS"/>
                <a:cs typeface="Arial" pitchFamily="34" charset="0"/>
              </a:rPr>
              <a:t>complementaria</a:t>
            </a:r>
            <a:r>
              <a:rPr lang="es-MX" sz="2000" dirty="0">
                <a:solidFill>
                  <a:srgbClr val="455F51">
                    <a:lumMod val="75000"/>
                  </a:srgbClr>
                </a:solidFill>
                <a:latin typeface="Arial"/>
                <a:ea typeface="Arial Unicode MS"/>
                <a:cs typeface="Arial" pitchFamily="34" charset="0"/>
              </a:rPr>
              <a:t> a la </a:t>
            </a:r>
            <a:r>
              <a:rPr lang="es-MX" sz="2000" i="1" u="sng" dirty="0">
                <a:solidFill>
                  <a:srgbClr val="455F51">
                    <a:lumMod val="75000"/>
                  </a:srgbClr>
                </a:solidFill>
                <a:latin typeface="Arial"/>
                <a:ea typeface="Arial Unicode MS"/>
                <a:cs typeface="Arial" pitchFamily="34" charset="0"/>
              </a:rPr>
              <a:t>Prueba de Detección Binomial Estándar.</a:t>
            </a:r>
            <a:r>
              <a:rPr lang="es-MX" sz="2000" dirty="0">
                <a:solidFill>
                  <a:srgbClr val="455F51">
                    <a:lumMod val="75000"/>
                  </a:srgbClr>
                </a:solidFill>
                <a:latin typeface="Arial"/>
                <a:ea typeface="Arial Unicode MS"/>
                <a:cs typeface="Arial" pitchFamily="34" charset="0"/>
              </a:rPr>
              <a:t> </a:t>
            </a:r>
          </a:p>
        </p:txBody>
      </p:sp>
    </p:spTree>
    <p:extLst>
      <p:ext uri="{BB962C8B-B14F-4D97-AF65-F5344CB8AC3E}">
        <p14:creationId xmlns:p14="http://schemas.microsoft.com/office/powerpoint/2010/main" val="10750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6D02FB38-6F79-0B27-284F-2EFDE68E7756}"/>
              </a:ext>
            </a:extLst>
          </p:cNvPr>
          <p:cNvSpPr/>
          <p:nvPr/>
        </p:nvSpPr>
        <p:spPr>
          <a:xfrm>
            <a:off x="722647" y="108130"/>
            <a:ext cx="9646492"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  Prueba de </a:t>
            </a: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Detección</a:t>
            </a: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 de Nivel de Rigor Alto</a:t>
            </a:r>
          </a:p>
        </p:txBody>
      </p:sp>
      <p:sp>
        <p:nvSpPr>
          <p:cNvPr id="5" name="10 Rectángulo">
            <a:extLst>
              <a:ext uri="{FF2B5EF4-FFF2-40B4-BE49-F238E27FC236}">
                <a16:creationId xmlns:a16="http://schemas.microsoft.com/office/drawing/2014/main" id="{161B47E9-22F3-4C0B-D379-269C9A257BBA}"/>
              </a:ext>
            </a:extLst>
          </p:cNvPr>
          <p:cNvSpPr/>
          <p:nvPr/>
        </p:nvSpPr>
        <p:spPr>
          <a:xfrm>
            <a:off x="722647" y="812308"/>
            <a:ext cx="9646492"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T-1472.2 Prueba de Detección en Dos Etapas</a:t>
            </a:r>
          </a:p>
        </p:txBody>
      </p:sp>
      <p:sp>
        <p:nvSpPr>
          <p:cNvPr id="6" name="CuadroTexto 5">
            <a:extLst>
              <a:ext uri="{FF2B5EF4-FFF2-40B4-BE49-F238E27FC236}">
                <a16:creationId xmlns:a16="http://schemas.microsoft.com/office/drawing/2014/main" id="{669F31C0-2048-2C0A-6ACD-774CE68D6B8D}"/>
              </a:ext>
            </a:extLst>
          </p:cNvPr>
          <p:cNvSpPr txBox="1"/>
          <p:nvPr/>
        </p:nvSpPr>
        <p:spPr>
          <a:xfrm>
            <a:off x="1246107" y="1688356"/>
            <a:ext cx="9293347" cy="1015663"/>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El componente básico de esta prueba es la </a:t>
            </a:r>
            <a:r>
              <a:rPr lang="es-MX" sz="2000" i="1" dirty="0">
                <a:solidFill>
                  <a:srgbClr val="455F51">
                    <a:lumMod val="75000"/>
                  </a:srgbClr>
                </a:solidFill>
                <a:latin typeface="Arial"/>
                <a:ea typeface="Arial Unicode MS"/>
                <a:cs typeface="Arial" pitchFamily="34" charset="0"/>
              </a:rPr>
              <a:t>Prueba de Detección Binomial Estándar </a:t>
            </a:r>
            <a:r>
              <a:rPr lang="es-MX" sz="2000" dirty="0">
                <a:solidFill>
                  <a:srgbClr val="455F51">
                    <a:lumMod val="75000"/>
                  </a:srgbClr>
                </a:solidFill>
                <a:latin typeface="Arial"/>
                <a:ea typeface="Arial Unicode MS"/>
                <a:cs typeface="Arial" pitchFamily="34" charset="0"/>
              </a:rPr>
              <a:t>empleada para la calificación del personal, pero aplica una prueba más estricta para la calificación del procedimiento. </a:t>
            </a:r>
          </a:p>
        </p:txBody>
      </p:sp>
      <p:sp>
        <p:nvSpPr>
          <p:cNvPr id="7" name="CuadroTexto 6">
            <a:extLst>
              <a:ext uri="{FF2B5EF4-FFF2-40B4-BE49-F238E27FC236}">
                <a16:creationId xmlns:a16="http://schemas.microsoft.com/office/drawing/2014/main" id="{7185DEE3-7A0C-705C-FD4B-F869D29AC219}"/>
              </a:ext>
            </a:extLst>
          </p:cNvPr>
          <p:cNvSpPr txBox="1"/>
          <p:nvPr/>
        </p:nvSpPr>
        <p:spPr>
          <a:xfrm>
            <a:off x="1246105" y="2884977"/>
            <a:ext cx="9293347" cy="707886"/>
          </a:xfrm>
          <a:prstGeom prst="rect">
            <a:avLst/>
          </a:prstGeom>
          <a:noFill/>
        </p:spPr>
        <p:txBody>
          <a:bodyPr wrap="square">
            <a:spAutoFit/>
          </a:bodyPr>
          <a:lstStyle/>
          <a:p>
            <a:pPr algn="just">
              <a:tabLst>
                <a:tab pos="719138" algn="l"/>
              </a:tabLst>
              <a:defRPr/>
            </a:pPr>
            <a:r>
              <a:rPr lang="es-MX" sz="2000" i="1" u="sng" dirty="0">
                <a:solidFill>
                  <a:srgbClr val="455F51">
                    <a:lumMod val="75000"/>
                  </a:srgbClr>
                </a:solidFill>
                <a:latin typeface="Arial"/>
                <a:ea typeface="Arial Unicode MS"/>
                <a:cs typeface="Arial" pitchFamily="34" charset="0"/>
              </a:rPr>
              <a:t>Esta prueba tiene por objeto eliminar los procedimientos inadecuados desde el proceso de calificación, preservando los recursos. </a:t>
            </a:r>
          </a:p>
        </p:txBody>
      </p:sp>
      <p:sp>
        <p:nvSpPr>
          <p:cNvPr id="8" name="CuadroTexto 7">
            <a:extLst>
              <a:ext uri="{FF2B5EF4-FFF2-40B4-BE49-F238E27FC236}">
                <a16:creationId xmlns:a16="http://schemas.microsoft.com/office/drawing/2014/main" id="{B04619A8-A213-0D76-E2E0-81DC0C75428D}"/>
              </a:ext>
            </a:extLst>
          </p:cNvPr>
          <p:cNvSpPr txBox="1"/>
          <p:nvPr/>
        </p:nvSpPr>
        <p:spPr>
          <a:xfrm>
            <a:off x="1246105" y="3696104"/>
            <a:ext cx="9293347" cy="1015663"/>
          </a:xfrm>
          <a:prstGeom prst="rect">
            <a:avLst/>
          </a:prstGeom>
          <a:noFill/>
        </p:spPr>
        <p:txBody>
          <a:bodyPr wrap="square">
            <a:spAutoFit/>
          </a:bodyPr>
          <a:lstStyle/>
          <a:p>
            <a:pPr algn="just">
              <a:tabLst>
                <a:tab pos="719138" algn="l"/>
              </a:tabLst>
              <a:defRPr/>
            </a:pPr>
            <a:r>
              <a:rPr lang="es-MX" sz="2000" dirty="0">
                <a:solidFill>
                  <a:schemeClr val="tx1">
                    <a:lumMod val="85000"/>
                    <a:lumOff val="15000"/>
                  </a:schemeClr>
                </a:solidFill>
                <a:latin typeface="Arial"/>
                <a:ea typeface="Arial Unicode MS"/>
                <a:cs typeface="Arial" pitchFamily="34" charset="0"/>
              </a:rPr>
              <a:t>Esta prueba requiere la misma información que debe reunirse para la Prueba Binomial Estándar, con la adición de una </a:t>
            </a:r>
            <a:r>
              <a:rPr lang="es-MX" sz="2000" b="1" i="1" u="sng" dirty="0">
                <a:solidFill>
                  <a:schemeClr val="tx1">
                    <a:lumMod val="85000"/>
                    <a:lumOff val="15000"/>
                  </a:schemeClr>
                </a:solidFill>
                <a:latin typeface="Arial"/>
                <a:ea typeface="Arial Unicode MS"/>
                <a:cs typeface="Arial" pitchFamily="34" charset="0"/>
              </a:rPr>
              <a:t>Tasa de Aprobación Objetivo</a:t>
            </a:r>
            <a:r>
              <a:rPr lang="es-MX" sz="2000" b="1" dirty="0">
                <a:solidFill>
                  <a:schemeClr val="tx1">
                    <a:lumMod val="85000"/>
                    <a:lumOff val="15000"/>
                  </a:schemeClr>
                </a:solidFill>
                <a:latin typeface="Arial"/>
                <a:ea typeface="Arial Unicode MS"/>
                <a:cs typeface="Arial" pitchFamily="34" charset="0"/>
              </a:rPr>
              <a:t>, R</a:t>
            </a:r>
            <a:r>
              <a:rPr lang="es-MX" sz="2000" b="1" baseline="-25000" dirty="0">
                <a:solidFill>
                  <a:schemeClr val="tx1">
                    <a:lumMod val="85000"/>
                    <a:lumOff val="15000"/>
                  </a:schemeClr>
                </a:solidFill>
                <a:latin typeface="Arial"/>
                <a:ea typeface="Arial Unicode MS"/>
                <a:cs typeface="Arial" pitchFamily="34" charset="0"/>
              </a:rPr>
              <a:t>pass</a:t>
            </a:r>
            <a:r>
              <a:rPr lang="es-MX" sz="2000" b="1" dirty="0">
                <a:solidFill>
                  <a:schemeClr val="tx1">
                    <a:lumMod val="85000"/>
                    <a:lumOff val="15000"/>
                  </a:schemeClr>
                </a:solidFill>
                <a:latin typeface="Arial"/>
                <a:ea typeface="Arial Unicode MS"/>
                <a:cs typeface="Arial" pitchFamily="34" charset="0"/>
              </a:rPr>
              <a:t>,</a:t>
            </a:r>
            <a:r>
              <a:rPr lang="es-MX" sz="2000" dirty="0">
                <a:solidFill>
                  <a:schemeClr val="tx1">
                    <a:lumMod val="85000"/>
                    <a:lumOff val="15000"/>
                  </a:schemeClr>
                </a:solidFill>
                <a:latin typeface="Arial"/>
                <a:ea typeface="Arial Unicode MS"/>
                <a:cs typeface="Arial" pitchFamily="34" charset="0"/>
              </a:rPr>
              <a:t> (pass rate) para el personal. La </a:t>
            </a:r>
            <a:r>
              <a:rPr lang="es-MX" sz="2000" dirty="0" err="1">
                <a:solidFill>
                  <a:schemeClr val="tx1">
                    <a:lumMod val="85000"/>
                    <a:lumOff val="15000"/>
                  </a:schemeClr>
                </a:solidFill>
                <a:latin typeface="Arial"/>
                <a:ea typeface="Arial Unicode MS"/>
                <a:cs typeface="Arial" pitchFamily="34" charset="0"/>
              </a:rPr>
              <a:t>R</a:t>
            </a:r>
            <a:r>
              <a:rPr lang="es-MX" sz="2000" baseline="-25000" dirty="0" err="1">
                <a:solidFill>
                  <a:schemeClr val="tx1">
                    <a:lumMod val="85000"/>
                    <a:lumOff val="15000"/>
                  </a:schemeClr>
                </a:solidFill>
                <a:latin typeface="Arial"/>
                <a:ea typeface="Arial Unicode MS"/>
                <a:cs typeface="Arial" pitchFamily="34" charset="0"/>
              </a:rPr>
              <a:t>pass</a:t>
            </a:r>
            <a:r>
              <a:rPr lang="es-MX" sz="2000" dirty="0">
                <a:solidFill>
                  <a:schemeClr val="tx1">
                    <a:lumMod val="85000"/>
                    <a:lumOff val="15000"/>
                  </a:schemeClr>
                </a:solidFill>
                <a:latin typeface="Arial"/>
                <a:ea typeface="Arial Unicode MS"/>
                <a:cs typeface="Arial" pitchFamily="34" charset="0"/>
              </a:rPr>
              <a:t> es la que el usuario considere aceptable. </a:t>
            </a:r>
          </a:p>
        </p:txBody>
      </p:sp>
      <p:sp>
        <p:nvSpPr>
          <p:cNvPr id="9" name="CuadroTexto 8">
            <a:extLst>
              <a:ext uri="{FF2B5EF4-FFF2-40B4-BE49-F238E27FC236}">
                <a16:creationId xmlns:a16="http://schemas.microsoft.com/office/drawing/2014/main" id="{A723ACC2-1830-2CDE-7B90-A43059EF822F}"/>
              </a:ext>
            </a:extLst>
          </p:cNvPr>
          <p:cNvSpPr txBox="1"/>
          <p:nvPr/>
        </p:nvSpPr>
        <p:spPr>
          <a:xfrm>
            <a:off x="1246105" y="4903211"/>
            <a:ext cx="9293347" cy="1323439"/>
          </a:xfrm>
          <a:prstGeom prst="rect">
            <a:avLst/>
          </a:prstGeom>
          <a:noFill/>
        </p:spPr>
        <p:txBody>
          <a:bodyPr wrap="square">
            <a:spAutoFit/>
          </a:bodyPr>
          <a:lstStyle/>
          <a:p>
            <a:pPr algn="just">
              <a:tabLst>
                <a:tab pos="719138" algn="l"/>
              </a:tabLst>
              <a:defRPr/>
            </a:pPr>
            <a:r>
              <a:rPr lang="es-MX" sz="2000" i="1" u="sng" kern="10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La tasa de aprobación de un procedimiento es la proporción de examinadores entrenados que superarían la prueba </a:t>
            </a:r>
            <a:r>
              <a:rPr lang="es-MX" sz="2000" i="1" u="sng" kern="100" dirty="0">
                <a:solidFill>
                  <a:srgbClr val="FF0000"/>
                </a:solidFill>
                <a:latin typeface="Arial" panose="020B0604020202020204" pitchFamily="34" charset="0"/>
                <a:ea typeface="Calibri" panose="020F0502020204030204" pitchFamily="34" charset="0"/>
                <a:cs typeface="Times New Roman" panose="02020603050405020304" pitchFamily="18" charset="0"/>
              </a:rPr>
              <a:t>individual</a:t>
            </a:r>
            <a:r>
              <a:rPr lang="es-MX" sz="2000" i="1" u="sng" kern="10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cuando utilicen este procedimiento</a:t>
            </a:r>
            <a:r>
              <a:rPr lang="es-MX" sz="2000" i="1" kern="10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a:tabLst>
                <a:tab pos="719138" algn="l"/>
              </a:tabLst>
              <a:defRPr/>
            </a:pPr>
            <a:endParaRPr lang="es-MX" sz="2000" dirty="0">
              <a:solidFill>
                <a:srgbClr val="455F51">
                  <a:lumMod val="75000"/>
                </a:srgbClr>
              </a:solidFill>
              <a:latin typeface="Arial"/>
              <a:ea typeface="Arial Unicode MS"/>
              <a:cs typeface="Arial" pitchFamily="34" charset="0"/>
            </a:endParaRPr>
          </a:p>
        </p:txBody>
      </p:sp>
    </p:spTree>
    <p:extLst>
      <p:ext uri="{BB962C8B-B14F-4D97-AF65-F5344CB8AC3E}">
        <p14:creationId xmlns:p14="http://schemas.microsoft.com/office/powerpoint/2010/main" val="192151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347B7C12-BAB6-AE3D-94D9-B3D0C4EF18DB}"/>
              </a:ext>
            </a:extLst>
          </p:cNvPr>
          <p:cNvSpPr/>
          <p:nvPr/>
        </p:nvSpPr>
        <p:spPr>
          <a:xfrm>
            <a:off x="571209" y="121098"/>
            <a:ext cx="9834424"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  Prueba de </a:t>
            </a: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Detección</a:t>
            </a: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 de Nivel de Rigor Alto </a:t>
            </a:r>
          </a:p>
        </p:txBody>
      </p:sp>
      <p:sp>
        <p:nvSpPr>
          <p:cNvPr id="5" name="10 Rectángulo">
            <a:extLst>
              <a:ext uri="{FF2B5EF4-FFF2-40B4-BE49-F238E27FC236}">
                <a16:creationId xmlns:a16="http://schemas.microsoft.com/office/drawing/2014/main" id="{D287876F-15A7-0552-D8A4-64118A3BB381}"/>
              </a:ext>
            </a:extLst>
          </p:cNvPr>
          <p:cNvSpPr/>
          <p:nvPr/>
        </p:nvSpPr>
        <p:spPr>
          <a:xfrm>
            <a:off x="921982" y="694644"/>
            <a:ext cx="9646492"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T-1472.2 Prueba de Detección en Dos Etapas</a:t>
            </a:r>
          </a:p>
        </p:txBody>
      </p:sp>
      <p:sp>
        <p:nvSpPr>
          <p:cNvPr id="6" name="CuadroTexto 5">
            <a:extLst>
              <a:ext uri="{FF2B5EF4-FFF2-40B4-BE49-F238E27FC236}">
                <a16:creationId xmlns:a16="http://schemas.microsoft.com/office/drawing/2014/main" id="{B5672F0C-7073-EC05-3B1C-56740ABEDEBB}"/>
              </a:ext>
            </a:extLst>
          </p:cNvPr>
          <p:cNvSpPr txBox="1"/>
          <p:nvPr/>
        </p:nvSpPr>
        <p:spPr>
          <a:xfrm>
            <a:off x="571210" y="1274149"/>
            <a:ext cx="9834423" cy="1477328"/>
          </a:xfrm>
          <a:prstGeom prst="rect">
            <a:avLst/>
          </a:prstGeom>
          <a:noFill/>
        </p:spPr>
        <p:txBody>
          <a:bodyPr wrap="square">
            <a:spAutoFit/>
          </a:bodyPr>
          <a:lstStyle/>
          <a:p>
            <a:pPr algn="just">
              <a:tabLst>
                <a:tab pos="719138" algn="l"/>
              </a:tabLst>
              <a:defRPr/>
            </a:pPr>
            <a:r>
              <a:rPr lang="es-MX" b="1" u="sng" dirty="0">
                <a:solidFill>
                  <a:srgbClr val="455F51">
                    <a:lumMod val="75000"/>
                  </a:srgbClr>
                </a:solidFill>
                <a:latin typeface="Arial"/>
                <a:ea typeface="Arial Unicode MS"/>
                <a:cs typeface="Arial" pitchFamily="34" charset="0"/>
              </a:rPr>
              <a:t>Primera etapa</a:t>
            </a:r>
            <a:r>
              <a:rPr lang="es-MX" dirty="0">
                <a:solidFill>
                  <a:srgbClr val="455F51">
                    <a:lumMod val="75000"/>
                  </a:srgbClr>
                </a:solidFill>
                <a:latin typeface="Arial"/>
                <a:ea typeface="Arial Unicode MS"/>
                <a:cs typeface="Arial" pitchFamily="34" charset="0"/>
              </a:rPr>
              <a:t>: </a:t>
            </a:r>
            <a:r>
              <a:rPr lang="es-MX" i="1" u="sng" dirty="0">
                <a:solidFill>
                  <a:srgbClr val="455F51">
                    <a:lumMod val="75000"/>
                  </a:srgbClr>
                </a:solidFill>
                <a:latin typeface="Arial"/>
                <a:ea typeface="Arial Unicode MS"/>
                <a:cs typeface="Arial" pitchFamily="34" charset="0"/>
              </a:rPr>
              <a:t>Prueba de Calificación del Procedimiento.</a:t>
            </a:r>
            <a:r>
              <a:rPr lang="es-MX" dirty="0">
                <a:solidFill>
                  <a:srgbClr val="455F51">
                    <a:lumMod val="75000"/>
                  </a:srgbClr>
                </a:solidFill>
                <a:latin typeface="Arial"/>
                <a:ea typeface="Arial Unicode MS"/>
                <a:cs typeface="Arial" pitchFamily="34" charset="0"/>
              </a:rPr>
              <a:t> Requiere que M examinadores entrenados en el procedimiento, superen cada uno, una p</a:t>
            </a:r>
            <a:r>
              <a:rPr lang="es-MX" u="sng" dirty="0">
                <a:solidFill>
                  <a:srgbClr val="455F51">
                    <a:lumMod val="75000"/>
                  </a:srgbClr>
                </a:solidFill>
                <a:latin typeface="Arial"/>
                <a:ea typeface="Arial Unicode MS"/>
                <a:cs typeface="Arial" pitchFamily="34" charset="0"/>
              </a:rPr>
              <a:t>rueba de detección binomial estándar</a:t>
            </a:r>
            <a:r>
              <a:rPr lang="es-MX" dirty="0">
                <a:solidFill>
                  <a:srgbClr val="455F51">
                    <a:lumMod val="75000"/>
                  </a:srgbClr>
                </a:solidFill>
                <a:latin typeface="Arial"/>
                <a:ea typeface="Arial Unicode MS"/>
                <a:cs typeface="Arial" pitchFamily="34" charset="0"/>
              </a:rPr>
              <a:t>. La diferencia clave es que para la </a:t>
            </a:r>
            <a:r>
              <a:rPr lang="es-MX" i="1" u="sng" dirty="0">
                <a:solidFill>
                  <a:srgbClr val="455F51">
                    <a:lumMod val="75000"/>
                  </a:srgbClr>
                </a:solidFill>
                <a:latin typeface="Arial"/>
                <a:ea typeface="Arial Unicode MS"/>
                <a:cs typeface="Arial" pitchFamily="34" charset="0"/>
              </a:rPr>
              <a:t>calificación del procedimiento</a:t>
            </a:r>
            <a:r>
              <a:rPr lang="es-MX" i="1" dirty="0">
                <a:solidFill>
                  <a:srgbClr val="455F51">
                    <a:lumMod val="75000"/>
                  </a:srgbClr>
                </a:solidFill>
                <a:latin typeface="Arial"/>
                <a:ea typeface="Arial Unicode MS"/>
                <a:cs typeface="Arial" pitchFamily="34" charset="0"/>
              </a:rPr>
              <a:t> </a:t>
            </a:r>
            <a:r>
              <a:rPr lang="es-MX" dirty="0">
                <a:solidFill>
                  <a:srgbClr val="455F51">
                    <a:lumMod val="75000"/>
                  </a:srgbClr>
                </a:solidFill>
                <a:latin typeface="Arial"/>
                <a:ea typeface="Arial Unicode MS"/>
                <a:cs typeface="Arial" pitchFamily="34" charset="0"/>
              </a:rPr>
              <a:t>será utilizado más de un examinador. Es importante que la prueba del procedimiento sea realizado con examinadores que sean representativos de la población de campo (y no expertos).</a:t>
            </a:r>
          </a:p>
        </p:txBody>
      </p:sp>
      <p:sp>
        <p:nvSpPr>
          <p:cNvPr id="7" name="CuadroTexto 6">
            <a:extLst>
              <a:ext uri="{FF2B5EF4-FFF2-40B4-BE49-F238E27FC236}">
                <a16:creationId xmlns:a16="http://schemas.microsoft.com/office/drawing/2014/main" id="{6453A9B4-458E-8912-2F5C-99BD673D2D68}"/>
              </a:ext>
            </a:extLst>
          </p:cNvPr>
          <p:cNvSpPr txBox="1"/>
          <p:nvPr/>
        </p:nvSpPr>
        <p:spPr>
          <a:xfrm>
            <a:off x="571210" y="2994698"/>
            <a:ext cx="9834423" cy="1200329"/>
          </a:xfrm>
          <a:prstGeom prst="rect">
            <a:avLst/>
          </a:prstGeom>
          <a:noFill/>
        </p:spPr>
        <p:txBody>
          <a:bodyPr wrap="square">
            <a:spAutoFit/>
          </a:bodyPr>
          <a:lstStyle/>
          <a:p>
            <a:pPr algn="just">
              <a:tabLst>
                <a:tab pos="719138" algn="l"/>
              </a:tabLst>
              <a:defRPr/>
            </a:pPr>
            <a:r>
              <a:rPr lang="es-MX" b="1" u="sng" dirty="0">
                <a:solidFill>
                  <a:schemeClr val="tx1">
                    <a:lumMod val="85000"/>
                    <a:lumOff val="15000"/>
                  </a:schemeClr>
                </a:solidFill>
                <a:latin typeface="Arial"/>
                <a:ea typeface="Arial Unicode MS"/>
                <a:cs typeface="Arial" pitchFamily="34" charset="0"/>
              </a:rPr>
              <a:t>Segunda etapa</a:t>
            </a:r>
            <a:r>
              <a:rPr lang="es-MX" b="1" dirty="0">
                <a:solidFill>
                  <a:schemeClr val="tx1">
                    <a:lumMod val="85000"/>
                    <a:lumOff val="15000"/>
                  </a:schemeClr>
                </a:solidFill>
                <a:latin typeface="Arial"/>
                <a:ea typeface="Arial Unicode MS"/>
                <a:cs typeface="Arial" pitchFamily="34" charset="0"/>
              </a:rPr>
              <a:t>: </a:t>
            </a:r>
            <a:r>
              <a:rPr lang="es-MX" i="1" u="sng" dirty="0">
                <a:solidFill>
                  <a:schemeClr val="tx1">
                    <a:lumMod val="85000"/>
                    <a:lumOff val="15000"/>
                  </a:schemeClr>
                </a:solidFill>
                <a:latin typeface="Arial"/>
                <a:ea typeface="Arial Unicode MS"/>
                <a:cs typeface="Arial" pitchFamily="34" charset="0"/>
              </a:rPr>
              <a:t>Calificación de Examinadores en forma Individual</a:t>
            </a:r>
            <a:r>
              <a:rPr lang="es-MX" dirty="0">
                <a:solidFill>
                  <a:schemeClr val="tx1">
                    <a:lumMod val="85000"/>
                    <a:lumOff val="15000"/>
                  </a:schemeClr>
                </a:solidFill>
                <a:latin typeface="Arial"/>
                <a:ea typeface="Arial Unicode MS"/>
                <a:cs typeface="Arial" pitchFamily="34" charset="0"/>
              </a:rPr>
              <a:t>. Se utiliza la misma prueba </a:t>
            </a:r>
            <a:r>
              <a:rPr lang="es-MX" u="sng" dirty="0">
                <a:solidFill>
                  <a:schemeClr val="tx1">
                    <a:lumMod val="85000"/>
                    <a:lumOff val="15000"/>
                  </a:schemeClr>
                </a:solidFill>
                <a:latin typeface="Arial"/>
                <a:ea typeface="Arial Unicode MS"/>
                <a:cs typeface="Arial" pitchFamily="34" charset="0"/>
              </a:rPr>
              <a:t>binomial estándar</a:t>
            </a:r>
            <a:r>
              <a:rPr lang="es-MX" dirty="0">
                <a:solidFill>
                  <a:schemeClr val="tx1">
                    <a:lumMod val="85000"/>
                    <a:lumOff val="15000"/>
                  </a:schemeClr>
                </a:solidFill>
                <a:latin typeface="Arial"/>
                <a:ea typeface="Arial Unicode MS"/>
                <a:cs typeface="Arial" pitchFamily="34" charset="0"/>
              </a:rPr>
              <a:t>. La prueba binomial se construye de modo tal que las fallas críticas son detectadas con una POD de al menos POD</a:t>
            </a:r>
            <a:r>
              <a:rPr lang="es-MX" baseline="-25000" dirty="0">
                <a:solidFill>
                  <a:schemeClr val="tx1">
                    <a:lumMod val="85000"/>
                    <a:lumOff val="15000"/>
                  </a:schemeClr>
                </a:solidFill>
                <a:latin typeface="Arial"/>
                <a:ea typeface="Arial Unicode MS"/>
                <a:cs typeface="Arial" pitchFamily="34" charset="0"/>
              </a:rPr>
              <a:t>min</a:t>
            </a:r>
            <a:r>
              <a:rPr lang="es-MX" dirty="0">
                <a:solidFill>
                  <a:schemeClr val="tx1">
                    <a:lumMod val="85000"/>
                    <a:lumOff val="15000"/>
                  </a:schemeClr>
                </a:solidFill>
                <a:latin typeface="Arial"/>
                <a:ea typeface="Arial Unicode MS"/>
                <a:cs typeface="Arial" pitchFamily="34" charset="0"/>
              </a:rPr>
              <a:t> y las llamadas en falso no sean mayor a FCP</a:t>
            </a:r>
            <a:r>
              <a:rPr lang="es-MX" baseline="-25000" dirty="0">
                <a:solidFill>
                  <a:schemeClr val="tx1">
                    <a:lumMod val="85000"/>
                    <a:lumOff val="15000"/>
                  </a:schemeClr>
                </a:solidFill>
                <a:latin typeface="Arial"/>
                <a:ea typeface="Arial Unicode MS"/>
                <a:cs typeface="Arial" pitchFamily="34" charset="0"/>
              </a:rPr>
              <a:t>max</a:t>
            </a:r>
            <a:r>
              <a:rPr lang="es-MX" dirty="0">
                <a:solidFill>
                  <a:schemeClr val="tx1">
                    <a:lumMod val="85000"/>
                    <a:lumOff val="15000"/>
                  </a:schemeClr>
                </a:solidFill>
                <a:latin typeface="Arial"/>
                <a:ea typeface="Arial Unicode MS"/>
                <a:cs typeface="Arial" pitchFamily="34" charset="0"/>
              </a:rPr>
              <a:t> con un nivel de confianza </a:t>
            </a:r>
            <a:r>
              <a:rPr lang="en-US" kern="0" dirty="0">
                <a:solidFill>
                  <a:schemeClr val="tx1">
                    <a:lumMod val="85000"/>
                    <a:lumOff val="15000"/>
                  </a:schemeClr>
                </a:solidFill>
                <a:latin typeface="Arial" panose="020B0604020202020204" pitchFamily="34" charset="0"/>
                <a:ea typeface="Calibri" panose="020F0502020204030204" pitchFamily="34" charset="0"/>
              </a:rPr>
              <a:t>α</a:t>
            </a:r>
            <a:r>
              <a:rPr lang="es-MX" dirty="0">
                <a:solidFill>
                  <a:schemeClr val="tx1">
                    <a:lumMod val="85000"/>
                    <a:lumOff val="15000"/>
                  </a:schemeClr>
                </a:solidFill>
                <a:latin typeface="Arial"/>
                <a:ea typeface="Arial Unicode MS"/>
                <a:cs typeface="Arial" pitchFamily="34" charset="0"/>
              </a:rPr>
              <a:t>.</a:t>
            </a:r>
          </a:p>
        </p:txBody>
      </p:sp>
      <p:sp>
        <p:nvSpPr>
          <p:cNvPr id="8" name="CuadroTexto 7">
            <a:extLst>
              <a:ext uri="{FF2B5EF4-FFF2-40B4-BE49-F238E27FC236}">
                <a16:creationId xmlns:a16="http://schemas.microsoft.com/office/drawing/2014/main" id="{B68CC4B5-C384-17BE-0739-4F4B6846B9BB}"/>
              </a:ext>
            </a:extLst>
          </p:cNvPr>
          <p:cNvSpPr txBox="1"/>
          <p:nvPr/>
        </p:nvSpPr>
        <p:spPr>
          <a:xfrm>
            <a:off x="571209" y="4407470"/>
            <a:ext cx="9834423" cy="1200329"/>
          </a:xfrm>
          <a:prstGeom prst="rect">
            <a:avLst/>
          </a:prstGeom>
          <a:noFill/>
        </p:spPr>
        <p:txBody>
          <a:bodyPr wrap="square">
            <a:spAutoFit/>
          </a:bodyPr>
          <a:lstStyle/>
          <a:p>
            <a:pPr algn="just">
              <a:tabLst>
                <a:tab pos="719138" algn="l"/>
              </a:tabLst>
              <a:defRPr/>
            </a:pPr>
            <a:r>
              <a:rPr lang="es-MX" dirty="0">
                <a:solidFill>
                  <a:srgbClr val="455F51">
                    <a:lumMod val="75000"/>
                  </a:srgbClr>
                </a:solidFill>
                <a:latin typeface="Arial"/>
                <a:ea typeface="Arial Unicode MS"/>
                <a:cs typeface="Arial" pitchFamily="34" charset="0"/>
              </a:rPr>
              <a:t>El </a:t>
            </a:r>
            <a:r>
              <a:rPr lang="es-MX" dirty="0">
                <a:solidFill>
                  <a:schemeClr val="tx1">
                    <a:lumMod val="85000"/>
                    <a:lumOff val="15000"/>
                  </a:schemeClr>
                </a:solidFill>
                <a:latin typeface="Arial"/>
                <a:ea typeface="Arial Unicode MS"/>
                <a:cs typeface="Arial" pitchFamily="34" charset="0"/>
              </a:rPr>
              <a:t>número de examinadores (M) utilizados en la primera etapa es seleccionado para asegurar la tasa de aprobados deseados con un nivel de confianza del 80% (es decir, el usuario puede estar seguro en un 80% de que el porcentaje de aprobados real estará por encima del valor objetivo). La ecuación para determinar la M adecuada </a:t>
            </a:r>
            <a:r>
              <a:rPr lang="es-MX" dirty="0">
                <a:solidFill>
                  <a:srgbClr val="455F51">
                    <a:lumMod val="75000"/>
                  </a:srgbClr>
                </a:solidFill>
                <a:latin typeface="Arial"/>
                <a:ea typeface="Arial Unicode MS"/>
                <a:cs typeface="Arial" pitchFamily="34" charset="0"/>
              </a:rPr>
              <a:t>es: </a:t>
            </a:r>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8B2C948B-2586-EE7A-33DB-BB65CD6C1851}"/>
                  </a:ext>
                </a:extLst>
              </p:cNvPr>
              <p:cNvSpPr txBox="1"/>
              <p:nvPr/>
            </p:nvSpPr>
            <p:spPr>
              <a:xfrm>
                <a:off x="4148533" y="5820242"/>
                <a:ext cx="1801089" cy="579005"/>
              </a:xfrm>
              <a:prstGeom prst="rect">
                <a:avLst/>
              </a:prstGeom>
              <a:noFill/>
            </p:spPr>
            <p:txBody>
              <a:bodyPr wrap="square">
                <a:spAutoFit/>
              </a:bodyPr>
              <a:lstStyle/>
              <a:p>
                <a:pPr algn="just">
                  <a:tabLst>
                    <a:tab pos="719138" algn="l"/>
                  </a:tabLst>
                  <a:defRPr/>
                </a:pPr>
                <a:r>
                  <a:rPr lang="es-MX" sz="2000" dirty="0">
                    <a:solidFill>
                      <a:srgbClr val="455F51">
                        <a:lumMod val="75000"/>
                      </a:srgbClr>
                    </a:solidFill>
                    <a:latin typeface="Arial"/>
                    <a:ea typeface="Arial Unicode MS"/>
                    <a:cs typeface="Arial" pitchFamily="34" charset="0"/>
                  </a:rPr>
                  <a:t>M =  </a:t>
                </a:r>
                <a14:m>
                  <m:oMath xmlns:m="http://schemas.openxmlformats.org/officeDocument/2006/math">
                    <m:f>
                      <m:fPr>
                        <m:ctrlPr>
                          <a:rPr lang="es-MX" sz="2000" i="1">
                            <a:solidFill>
                              <a:srgbClr val="455F51">
                                <a:lumMod val="75000"/>
                              </a:srgbClr>
                            </a:solidFill>
                            <a:latin typeface="Cambria Math" panose="02040503050406030204" pitchFamily="18" charset="0"/>
                            <a:cs typeface="Arial" pitchFamily="34" charset="0"/>
                          </a:rPr>
                        </m:ctrlPr>
                      </m:fPr>
                      <m:num>
                        <m:func>
                          <m:funcPr>
                            <m:ctrlPr>
                              <a:rPr lang="es-MX" sz="2000" i="1">
                                <a:solidFill>
                                  <a:srgbClr val="455F51">
                                    <a:lumMod val="75000"/>
                                  </a:srgbClr>
                                </a:solidFill>
                                <a:latin typeface="Cambria Math" panose="02040503050406030204" pitchFamily="18" charset="0"/>
                                <a:cs typeface="Arial" pitchFamily="34" charset="0"/>
                              </a:rPr>
                            </m:ctrlPr>
                          </m:funcPr>
                          <m:fName>
                            <m:r>
                              <m:rPr>
                                <m:sty m:val="p"/>
                              </m:rPr>
                              <a:rPr lang="es-MX" sz="2000">
                                <a:solidFill>
                                  <a:srgbClr val="455F51">
                                    <a:lumMod val="75000"/>
                                  </a:srgbClr>
                                </a:solidFill>
                                <a:latin typeface="Cambria Math" panose="02040503050406030204" pitchFamily="18" charset="0"/>
                                <a:cs typeface="Arial" pitchFamily="34" charset="0"/>
                              </a:rPr>
                              <m:t>log</m:t>
                            </m:r>
                          </m:fName>
                          <m:e>
                            <m:r>
                              <a:rPr lang="es-MX" sz="2000" i="1">
                                <a:solidFill>
                                  <a:srgbClr val="455F51">
                                    <a:lumMod val="75000"/>
                                  </a:srgbClr>
                                </a:solidFill>
                                <a:latin typeface="Cambria Math" panose="02040503050406030204" pitchFamily="18" charset="0"/>
                                <a:cs typeface="Arial" pitchFamily="34" charset="0"/>
                              </a:rPr>
                              <m:t>(1−0.80)</m:t>
                            </m:r>
                          </m:e>
                        </m:func>
                      </m:num>
                      <m:den>
                        <m:func>
                          <m:funcPr>
                            <m:ctrlPr>
                              <a:rPr lang="es-MX" sz="2000" i="1">
                                <a:solidFill>
                                  <a:srgbClr val="455F51">
                                    <a:lumMod val="75000"/>
                                  </a:srgbClr>
                                </a:solidFill>
                                <a:latin typeface="Cambria Math" panose="02040503050406030204" pitchFamily="18" charset="0"/>
                                <a:cs typeface="Arial" pitchFamily="34" charset="0"/>
                              </a:rPr>
                            </m:ctrlPr>
                          </m:funcPr>
                          <m:fName>
                            <m:r>
                              <m:rPr>
                                <m:sty m:val="p"/>
                              </m:rPr>
                              <a:rPr lang="es-MX" sz="2000">
                                <a:solidFill>
                                  <a:srgbClr val="455F51">
                                    <a:lumMod val="75000"/>
                                  </a:srgbClr>
                                </a:solidFill>
                                <a:latin typeface="Cambria Math" panose="02040503050406030204" pitchFamily="18" charset="0"/>
                                <a:cs typeface="Arial" pitchFamily="34" charset="0"/>
                              </a:rPr>
                              <m:t>log</m:t>
                            </m:r>
                          </m:fName>
                          <m:e>
                            <m:r>
                              <a:rPr lang="es-MX" sz="2000" i="1">
                                <a:solidFill>
                                  <a:srgbClr val="455F51">
                                    <a:lumMod val="75000"/>
                                  </a:srgbClr>
                                </a:solidFill>
                                <a:latin typeface="Cambria Math" panose="02040503050406030204" pitchFamily="18" charset="0"/>
                                <a:cs typeface="Arial" pitchFamily="34" charset="0"/>
                              </a:rPr>
                              <m:t>(</m:t>
                            </m:r>
                            <m:r>
                              <a:rPr lang="es-MX" sz="2000" i="1">
                                <a:solidFill>
                                  <a:srgbClr val="455F51">
                                    <a:lumMod val="75000"/>
                                  </a:srgbClr>
                                </a:solidFill>
                                <a:latin typeface="Cambria Math" panose="02040503050406030204" pitchFamily="18" charset="0"/>
                                <a:cs typeface="Arial" pitchFamily="34" charset="0"/>
                              </a:rPr>
                              <m:t>𝑅𝑝𝑎𝑠𝑠</m:t>
                            </m:r>
                            <m:r>
                              <a:rPr lang="es-MX" sz="2000" i="1">
                                <a:solidFill>
                                  <a:srgbClr val="455F51">
                                    <a:lumMod val="75000"/>
                                  </a:srgbClr>
                                </a:solidFill>
                                <a:latin typeface="Cambria Math" panose="02040503050406030204" pitchFamily="18" charset="0"/>
                                <a:cs typeface="Arial" pitchFamily="34" charset="0"/>
                              </a:rPr>
                              <m:t>)</m:t>
                            </m:r>
                          </m:e>
                        </m:func>
                      </m:den>
                    </m:f>
                  </m:oMath>
                </a14:m>
                <a:endParaRPr lang="es-MX" sz="2000" dirty="0">
                  <a:solidFill>
                    <a:srgbClr val="455F51">
                      <a:lumMod val="75000"/>
                    </a:srgbClr>
                  </a:solidFill>
                  <a:latin typeface="Arial"/>
                  <a:ea typeface="Arial Unicode MS"/>
                  <a:cs typeface="Arial" pitchFamily="34" charset="0"/>
                </a:endParaRPr>
              </a:p>
            </p:txBody>
          </p:sp>
        </mc:Choice>
        <mc:Fallback xmlns="">
          <p:sp>
            <p:nvSpPr>
              <p:cNvPr id="9" name="CuadroTexto 8">
                <a:extLst>
                  <a:ext uri="{FF2B5EF4-FFF2-40B4-BE49-F238E27FC236}">
                    <a16:creationId xmlns:a16="http://schemas.microsoft.com/office/drawing/2014/main" id="{8B2C948B-2586-EE7A-33DB-BB65CD6C1851}"/>
                  </a:ext>
                </a:extLst>
              </p:cNvPr>
              <p:cNvSpPr txBox="1">
                <a:spLocks noRot="1" noChangeAspect="1" noMove="1" noResize="1" noEditPoints="1" noAdjustHandles="1" noChangeArrowheads="1" noChangeShapeType="1" noTextEdit="1"/>
              </p:cNvSpPr>
              <p:nvPr/>
            </p:nvSpPr>
            <p:spPr>
              <a:xfrm>
                <a:off x="4148533" y="5820242"/>
                <a:ext cx="1801089" cy="579005"/>
              </a:xfrm>
              <a:prstGeom prst="rect">
                <a:avLst/>
              </a:prstGeom>
              <a:blipFill>
                <a:blip r:embed="rId3"/>
                <a:stretch>
                  <a:fillRect l="-3729"/>
                </a:stretch>
              </a:blipFill>
            </p:spPr>
            <p:txBody>
              <a:bodyPr/>
              <a:lstStyle/>
              <a:p>
                <a:r>
                  <a:rPr lang="es-MX">
                    <a:noFill/>
                  </a:rPr>
                  <a:t> </a:t>
                </a:r>
              </a:p>
            </p:txBody>
          </p:sp>
        </mc:Fallback>
      </mc:AlternateContent>
    </p:spTree>
    <p:extLst>
      <p:ext uri="{BB962C8B-B14F-4D97-AF65-F5344CB8AC3E}">
        <p14:creationId xmlns:p14="http://schemas.microsoft.com/office/powerpoint/2010/main" val="349605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C15DEFF-DD70-B480-F01C-6C7997FA83A4}"/>
              </a:ext>
            </a:extLst>
          </p:cNvPr>
          <p:cNvPicPr>
            <a:picLocks noChangeAspect="1"/>
          </p:cNvPicPr>
          <p:nvPr/>
        </p:nvPicPr>
        <p:blipFill rotWithShape="1">
          <a:blip r:embed="rId3"/>
          <a:srcRect l="4687" t="1427" r="3141"/>
          <a:stretch/>
        </p:blipFill>
        <p:spPr>
          <a:xfrm>
            <a:off x="3608537" y="3612307"/>
            <a:ext cx="4621064" cy="3002507"/>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10 Rectángulo">
            <a:extLst>
              <a:ext uri="{FF2B5EF4-FFF2-40B4-BE49-F238E27FC236}">
                <a16:creationId xmlns:a16="http://schemas.microsoft.com/office/drawing/2014/main" id="{45BCC86D-847A-A431-3701-771B19DC5AFD}"/>
              </a:ext>
            </a:extLst>
          </p:cNvPr>
          <p:cNvSpPr/>
          <p:nvPr/>
        </p:nvSpPr>
        <p:spPr>
          <a:xfrm>
            <a:off x="801205" y="117308"/>
            <a:ext cx="9646492"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  Prueba de Detección de Nivel de Rigor Alto</a:t>
            </a:r>
          </a:p>
        </p:txBody>
      </p:sp>
      <p:sp>
        <p:nvSpPr>
          <p:cNvPr id="5" name="10 Rectángulo">
            <a:extLst>
              <a:ext uri="{FF2B5EF4-FFF2-40B4-BE49-F238E27FC236}">
                <a16:creationId xmlns:a16="http://schemas.microsoft.com/office/drawing/2014/main" id="{F6859173-E2AA-DBFD-CBD2-A48531EF05B9}"/>
              </a:ext>
            </a:extLst>
          </p:cNvPr>
          <p:cNvSpPr/>
          <p:nvPr/>
        </p:nvSpPr>
        <p:spPr>
          <a:xfrm>
            <a:off x="819134" y="643602"/>
            <a:ext cx="9646492"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T-1472.2 Prueba de Detección en Dos Etapas</a:t>
            </a:r>
          </a:p>
        </p:txBody>
      </p:sp>
      <p:sp>
        <p:nvSpPr>
          <p:cNvPr id="6" name="CuadroTexto 5">
            <a:extLst>
              <a:ext uri="{FF2B5EF4-FFF2-40B4-BE49-F238E27FC236}">
                <a16:creationId xmlns:a16="http://schemas.microsoft.com/office/drawing/2014/main" id="{982C522C-2B74-BF71-5BB0-1482E6CFB71B}"/>
              </a:ext>
            </a:extLst>
          </p:cNvPr>
          <p:cNvSpPr txBox="1"/>
          <p:nvPr/>
        </p:nvSpPr>
        <p:spPr>
          <a:xfrm>
            <a:off x="801205" y="1352853"/>
            <a:ext cx="9865222" cy="923330"/>
          </a:xfrm>
          <a:prstGeom prst="rect">
            <a:avLst/>
          </a:prstGeom>
          <a:noFill/>
        </p:spPr>
        <p:txBody>
          <a:bodyPr wrap="square">
            <a:spAutoFit/>
          </a:bodyPr>
          <a:lstStyle/>
          <a:p>
            <a:pPr algn="just">
              <a:tabLst>
                <a:tab pos="719138" algn="l"/>
              </a:tabLst>
              <a:defRPr/>
            </a:pPr>
            <a:r>
              <a:rPr lang="es-MX" dirty="0">
                <a:solidFill>
                  <a:schemeClr val="tx1">
                    <a:lumMod val="85000"/>
                    <a:lumOff val="15000"/>
                  </a:schemeClr>
                </a:solidFill>
                <a:latin typeface="Arial"/>
                <a:ea typeface="Arial Unicode MS"/>
                <a:cs typeface="Arial" pitchFamily="34" charset="0"/>
              </a:rPr>
              <a:t>En la tabla T-1472.2 se indican las M asociadas con varias </a:t>
            </a:r>
            <a:r>
              <a:rPr lang="es-MX" b="1" i="1" u="sng" dirty="0">
                <a:solidFill>
                  <a:schemeClr val="tx1">
                    <a:lumMod val="85000"/>
                    <a:lumOff val="15000"/>
                  </a:schemeClr>
                </a:solidFill>
                <a:latin typeface="Arial"/>
                <a:ea typeface="Arial Unicode MS"/>
                <a:cs typeface="Arial" pitchFamily="34" charset="0"/>
              </a:rPr>
              <a:t>tasas de aprobación objetivo</a:t>
            </a:r>
            <a:r>
              <a:rPr lang="es-MX" b="1" dirty="0">
                <a:solidFill>
                  <a:schemeClr val="tx1">
                    <a:lumMod val="85000"/>
                    <a:lumOff val="15000"/>
                  </a:schemeClr>
                </a:solidFill>
                <a:latin typeface="Arial"/>
                <a:ea typeface="Arial Unicode MS"/>
                <a:cs typeface="Arial" pitchFamily="34" charset="0"/>
              </a:rPr>
              <a:t>, R</a:t>
            </a:r>
            <a:r>
              <a:rPr lang="es-MX" b="1" baseline="-25000" dirty="0">
                <a:solidFill>
                  <a:schemeClr val="tx1">
                    <a:lumMod val="85000"/>
                    <a:lumOff val="15000"/>
                  </a:schemeClr>
                </a:solidFill>
                <a:latin typeface="Arial"/>
                <a:ea typeface="Arial Unicode MS"/>
                <a:cs typeface="Arial" pitchFamily="34" charset="0"/>
              </a:rPr>
              <a:t>pass</a:t>
            </a:r>
            <a:r>
              <a:rPr lang="es-MX" dirty="0">
                <a:solidFill>
                  <a:schemeClr val="tx1">
                    <a:lumMod val="85000"/>
                    <a:lumOff val="15000"/>
                  </a:schemeClr>
                </a:solidFill>
                <a:latin typeface="Arial"/>
                <a:ea typeface="Arial Unicode MS"/>
                <a:cs typeface="Arial" pitchFamily="34" charset="0"/>
              </a:rPr>
              <a:t>. El usuario tiene total libertad para elegir el número de examinadores (M) empleados en la primera etapa de calificación. </a:t>
            </a:r>
          </a:p>
        </p:txBody>
      </p:sp>
      <p:sp>
        <p:nvSpPr>
          <p:cNvPr id="7" name="CuadroTexto 6">
            <a:extLst>
              <a:ext uri="{FF2B5EF4-FFF2-40B4-BE49-F238E27FC236}">
                <a16:creationId xmlns:a16="http://schemas.microsoft.com/office/drawing/2014/main" id="{A39C3F41-8662-9C42-7F51-C2F6599AF4F9}"/>
              </a:ext>
            </a:extLst>
          </p:cNvPr>
          <p:cNvSpPr txBox="1"/>
          <p:nvPr/>
        </p:nvSpPr>
        <p:spPr>
          <a:xfrm>
            <a:off x="801205" y="2482580"/>
            <a:ext cx="9901081" cy="923330"/>
          </a:xfrm>
          <a:prstGeom prst="rect">
            <a:avLst/>
          </a:prstGeom>
          <a:noFill/>
        </p:spPr>
        <p:txBody>
          <a:bodyPr wrap="square">
            <a:spAutoFit/>
          </a:bodyPr>
          <a:lstStyle/>
          <a:p>
            <a:pPr algn="just">
              <a:tabLst>
                <a:tab pos="719138" algn="l"/>
              </a:tabLst>
              <a:defRPr/>
            </a:pPr>
            <a:r>
              <a:rPr lang="es-MX" dirty="0">
                <a:solidFill>
                  <a:schemeClr val="tx1">
                    <a:lumMod val="85000"/>
                    <a:lumOff val="15000"/>
                  </a:schemeClr>
                </a:solidFill>
                <a:latin typeface="Arial"/>
                <a:ea typeface="Arial Unicode MS"/>
                <a:cs typeface="Arial" pitchFamily="34" charset="0"/>
              </a:rPr>
              <a:t>Cuanto mayor sea el número M, más estricta se vuelve la parte de la prueba del procedimiento, pero mayor será el porcentaje de aprobados en la segunda etapa del examen. </a:t>
            </a:r>
            <a:r>
              <a:rPr lang="es-MX" i="1" u="sng" dirty="0">
                <a:solidFill>
                  <a:schemeClr val="tx1">
                    <a:lumMod val="85000"/>
                    <a:lumOff val="15000"/>
                  </a:schemeClr>
                </a:solidFill>
                <a:latin typeface="Arial"/>
                <a:ea typeface="Arial Unicode MS"/>
                <a:cs typeface="Arial" pitchFamily="34" charset="0"/>
              </a:rPr>
              <a:t>De hecho, para un número M elevado, el usuario puede eliminar por completo la segunda etapa de la prueba</a:t>
            </a:r>
            <a:r>
              <a:rPr lang="es-MX" dirty="0">
                <a:solidFill>
                  <a:schemeClr val="tx1">
                    <a:lumMod val="85000"/>
                    <a:lumOff val="15000"/>
                  </a:schemeClr>
                </a:solidFill>
                <a:latin typeface="Arial"/>
                <a:ea typeface="Arial Unicode MS"/>
                <a:cs typeface="Arial" pitchFamily="34" charset="0"/>
              </a:rPr>
              <a:t>.</a:t>
            </a:r>
          </a:p>
        </p:txBody>
      </p:sp>
    </p:spTree>
    <p:extLst>
      <p:ext uri="{BB962C8B-B14F-4D97-AF65-F5344CB8AC3E}">
        <p14:creationId xmlns:p14="http://schemas.microsoft.com/office/powerpoint/2010/main" val="95902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6080560A-F031-6B1A-5EAC-C38D5B51B191}"/>
              </a:ext>
            </a:extLst>
          </p:cNvPr>
          <p:cNvSpPr/>
          <p:nvPr/>
        </p:nvSpPr>
        <p:spPr>
          <a:xfrm>
            <a:off x="744719" y="101364"/>
            <a:ext cx="9646492"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  Prueba de </a:t>
            </a: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Detección</a:t>
            </a: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 de Alto Rigor o Severidad</a:t>
            </a:r>
          </a:p>
        </p:txBody>
      </p:sp>
      <p:sp>
        <p:nvSpPr>
          <p:cNvPr id="5" name="10 Rectángulo">
            <a:extLst>
              <a:ext uri="{FF2B5EF4-FFF2-40B4-BE49-F238E27FC236}">
                <a16:creationId xmlns:a16="http://schemas.microsoft.com/office/drawing/2014/main" id="{00C90341-5E9F-B616-5985-FD8AD796B002}"/>
              </a:ext>
            </a:extLst>
          </p:cNvPr>
          <p:cNvSpPr/>
          <p:nvPr/>
        </p:nvSpPr>
        <p:spPr>
          <a:xfrm>
            <a:off x="744719" y="624584"/>
            <a:ext cx="9646492"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T-1472.3 Prueba de Detección Iterativa (Reiterativa)</a:t>
            </a:r>
          </a:p>
        </p:txBody>
      </p:sp>
      <p:sp>
        <p:nvSpPr>
          <p:cNvPr id="6" name="CuadroTexto 5">
            <a:extLst>
              <a:ext uri="{FF2B5EF4-FFF2-40B4-BE49-F238E27FC236}">
                <a16:creationId xmlns:a16="http://schemas.microsoft.com/office/drawing/2014/main" id="{BAAA7525-2A08-402C-2B8F-43AF4F102508}"/>
              </a:ext>
            </a:extLst>
          </p:cNvPr>
          <p:cNvSpPr txBox="1"/>
          <p:nvPr/>
        </p:nvSpPr>
        <p:spPr>
          <a:xfrm>
            <a:off x="1064330" y="1383149"/>
            <a:ext cx="9326881" cy="1692771"/>
          </a:xfrm>
          <a:prstGeom prst="rect">
            <a:avLst/>
          </a:prstGeom>
          <a:noFill/>
        </p:spPr>
        <p:txBody>
          <a:bodyPr wrap="square">
            <a:spAutoFit/>
          </a:bodyPr>
          <a:lstStyle/>
          <a:p>
            <a:pPr algn="just">
              <a:tabLst>
                <a:tab pos="719138" algn="l"/>
              </a:tabLst>
              <a:defRPr/>
            </a:pPr>
            <a:r>
              <a:rPr lang="es-MX" kern="0" dirty="0">
                <a:solidFill>
                  <a:prstClr val="black"/>
                </a:solidFill>
                <a:latin typeface="Arial" panose="020B0604020202020204" pitchFamily="34" charset="0"/>
                <a:ea typeface="Calibri" panose="020F0502020204030204" pitchFamily="34" charset="0"/>
                <a:cs typeface="Times New Roman" panose="02020603050405020304" pitchFamily="18" charset="0"/>
              </a:rPr>
              <a:t>Esta prueba de detección es útil cuando las piezas de ensayo son extremadamente </a:t>
            </a: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costosas o limitadas. Esto está construído de la misma manera que la </a:t>
            </a:r>
            <a:r>
              <a:rPr lang="es-MX" i="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prueba binomial estándar</a:t>
            </a: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de T-1472.1; sin embargo, en la prueba se presenta al solicitante el mismo conjunto (juego) de piezas de ensayo más de una vez para obtener el tamaño de muestra deseado.</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a:tabLst>
                <a:tab pos="719138" algn="l"/>
              </a:tabLst>
              <a:defRPr/>
            </a:pPr>
            <a:endParaRPr lang="es-MX" sz="1400" dirty="0">
              <a:solidFill>
                <a:srgbClr val="455F51">
                  <a:lumMod val="75000"/>
                </a:srgbClr>
              </a:solidFill>
              <a:latin typeface="Arial"/>
              <a:ea typeface="Arial Unicode MS"/>
              <a:cs typeface="Arial" pitchFamily="34" charset="0"/>
            </a:endParaRPr>
          </a:p>
        </p:txBody>
      </p:sp>
      <p:sp>
        <p:nvSpPr>
          <p:cNvPr id="7" name="CuadroTexto 6">
            <a:extLst>
              <a:ext uri="{FF2B5EF4-FFF2-40B4-BE49-F238E27FC236}">
                <a16:creationId xmlns:a16="http://schemas.microsoft.com/office/drawing/2014/main" id="{CF9A5EB1-F34B-B14A-E418-1F57C00736C7}"/>
              </a:ext>
            </a:extLst>
          </p:cNvPr>
          <p:cNvSpPr txBox="1"/>
          <p:nvPr/>
        </p:nvSpPr>
        <p:spPr>
          <a:xfrm>
            <a:off x="1064330" y="3014706"/>
            <a:ext cx="9326881" cy="646331"/>
          </a:xfrm>
          <a:prstGeom prst="rect">
            <a:avLst/>
          </a:prstGeom>
          <a:noFill/>
        </p:spPr>
        <p:txBody>
          <a:bodyPr wrap="square">
            <a:spAutoFit/>
          </a:bodyPr>
          <a:lstStyle/>
          <a:p>
            <a:pPr algn="just">
              <a:tabLst>
                <a:tab pos="719138" algn="l"/>
              </a:tabLst>
              <a:defRPr/>
            </a:pPr>
            <a:r>
              <a:rPr lang="es-MX" dirty="0">
                <a:solidFill>
                  <a:srgbClr val="455F51">
                    <a:lumMod val="75000"/>
                  </a:srgbClr>
                </a:solidFill>
                <a:latin typeface="Arial"/>
                <a:ea typeface="Arial Unicode MS"/>
                <a:cs typeface="Arial" pitchFamily="34" charset="0"/>
              </a:rPr>
              <a:t>Son utilizadas menos de 10 fallas. Son reutilizadas, de forma oculta y aleatoria. Se trata de una forma económica de aumentar el tamaño de la muestra. </a:t>
            </a:r>
          </a:p>
        </p:txBody>
      </p:sp>
      <p:sp>
        <p:nvSpPr>
          <p:cNvPr id="8" name="CuadroTexto 7">
            <a:extLst>
              <a:ext uri="{FF2B5EF4-FFF2-40B4-BE49-F238E27FC236}">
                <a16:creationId xmlns:a16="http://schemas.microsoft.com/office/drawing/2014/main" id="{71449AD6-2C49-FE6C-BE7A-2B1A3E13B3E1}"/>
              </a:ext>
            </a:extLst>
          </p:cNvPr>
          <p:cNvSpPr txBox="1"/>
          <p:nvPr/>
        </p:nvSpPr>
        <p:spPr>
          <a:xfrm>
            <a:off x="1064328" y="3901001"/>
            <a:ext cx="9326881" cy="646331"/>
          </a:xfrm>
          <a:prstGeom prst="rect">
            <a:avLst/>
          </a:prstGeom>
          <a:noFill/>
        </p:spPr>
        <p:txBody>
          <a:bodyPr wrap="square">
            <a:spAutoFit/>
          </a:bodyPr>
          <a:lstStyle/>
          <a:p>
            <a:pPr algn="just">
              <a:tabLst>
                <a:tab pos="719138" algn="l"/>
              </a:tabLst>
              <a:defRPr/>
            </a:pPr>
            <a:r>
              <a:rPr lang="es-MX" dirty="0">
                <a:solidFill>
                  <a:schemeClr val="tx1">
                    <a:lumMod val="85000"/>
                    <a:lumOff val="15000"/>
                  </a:schemeClr>
                </a:solidFill>
                <a:latin typeface="Arial"/>
                <a:ea typeface="Arial Unicode MS"/>
                <a:cs typeface="Arial" pitchFamily="34" charset="0"/>
              </a:rPr>
              <a:t>Las unidades de evaluación con y sin fallas son examinadas varias veces hasta alcanzar el tamaño de la muestra  y el nivel de confianza correspondiente. </a:t>
            </a:r>
          </a:p>
        </p:txBody>
      </p:sp>
      <p:sp>
        <p:nvSpPr>
          <p:cNvPr id="9" name="CuadroTexto 8">
            <a:extLst>
              <a:ext uri="{FF2B5EF4-FFF2-40B4-BE49-F238E27FC236}">
                <a16:creationId xmlns:a16="http://schemas.microsoft.com/office/drawing/2014/main" id="{880A7E8A-8B2D-AE75-5A21-795D3EB9FE26}"/>
              </a:ext>
            </a:extLst>
          </p:cNvPr>
          <p:cNvSpPr txBox="1"/>
          <p:nvPr/>
        </p:nvSpPr>
        <p:spPr>
          <a:xfrm>
            <a:off x="1064328" y="4723570"/>
            <a:ext cx="9326881" cy="646331"/>
          </a:xfrm>
          <a:prstGeom prst="rect">
            <a:avLst/>
          </a:prstGeom>
          <a:noFill/>
        </p:spPr>
        <p:txBody>
          <a:bodyPr wrap="square">
            <a:spAutoFit/>
          </a:bodyPr>
          <a:lstStyle/>
          <a:p>
            <a:pPr algn="just">
              <a:tabLst>
                <a:tab pos="719138" algn="l"/>
              </a:tabLst>
              <a:defRPr/>
            </a:pPr>
            <a:r>
              <a:rPr lang="es-MX" i="1" u="sng" dirty="0">
                <a:solidFill>
                  <a:srgbClr val="455F51">
                    <a:lumMod val="75000"/>
                  </a:srgbClr>
                </a:solidFill>
                <a:latin typeface="Arial"/>
                <a:ea typeface="Arial Unicode MS"/>
                <a:cs typeface="Arial" pitchFamily="34" charset="0"/>
              </a:rPr>
              <a:t>El número de unidades de </a:t>
            </a:r>
            <a:r>
              <a:rPr lang="es-MX" i="1" u="sng" dirty="0">
                <a:solidFill>
                  <a:schemeClr val="tx1">
                    <a:lumMod val="85000"/>
                    <a:lumOff val="15000"/>
                  </a:schemeClr>
                </a:solidFill>
                <a:latin typeface="Arial"/>
                <a:ea typeface="Arial Unicode MS"/>
                <a:cs typeface="Arial" pitchFamily="34" charset="0"/>
              </a:rPr>
              <a:t>evaluación</a:t>
            </a:r>
            <a:r>
              <a:rPr lang="es-MX" i="1" u="sng" dirty="0">
                <a:solidFill>
                  <a:srgbClr val="455F51">
                    <a:lumMod val="75000"/>
                  </a:srgbClr>
                </a:solidFill>
                <a:latin typeface="Arial"/>
                <a:ea typeface="Arial Unicode MS"/>
                <a:cs typeface="Arial" pitchFamily="34" charset="0"/>
              </a:rPr>
              <a:t> sin fallas debe ser al menos igual </a:t>
            </a:r>
            <a:r>
              <a:rPr lang="es-MX" i="1" u="sng" dirty="0">
                <a:solidFill>
                  <a:schemeClr val="tx1">
                    <a:lumMod val="85000"/>
                    <a:lumOff val="15000"/>
                  </a:schemeClr>
                </a:solidFill>
                <a:latin typeface="Arial"/>
                <a:ea typeface="Arial Unicode MS"/>
                <a:cs typeface="Arial" pitchFamily="34" charset="0"/>
              </a:rPr>
              <a:t>o exceder el </a:t>
            </a:r>
            <a:r>
              <a:rPr lang="es-MX" i="1" u="sng" dirty="0">
                <a:solidFill>
                  <a:srgbClr val="455F51">
                    <a:lumMod val="75000"/>
                  </a:srgbClr>
                </a:solidFill>
                <a:latin typeface="Arial"/>
                <a:ea typeface="Arial Unicode MS"/>
                <a:cs typeface="Arial" pitchFamily="34" charset="0"/>
              </a:rPr>
              <a:t>número de unidades de evaluación con fallas. </a:t>
            </a:r>
          </a:p>
        </p:txBody>
      </p:sp>
      <p:sp>
        <p:nvSpPr>
          <p:cNvPr id="10" name="CuadroTexto 9">
            <a:extLst>
              <a:ext uri="{FF2B5EF4-FFF2-40B4-BE49-F238E27FC236}">
                <a16:creationId xmlns:a16="http://schemas.microsoft.com/office/drawing/2014/main" id="{BC4348F7-0A9C-5724-8DA4-A7B6F4411995}"/>
              </a:ext>
            </a:extLst>
          </p:cNvPr>
          <p:cNvSpPr txBox="1"/>
          <p:nvPr/>
        </p:nvSpPr>
        <p:spPr>
          <a:xfrm>
            <a:off x="1064328" y="5588415"/>
            <a:ext cx="9326881" cy="646331"/>
          </a:xfrm>
          <a:prstGeom prst="rect">
            <a:avLst/>
          </a:prstGeom>
          <a:noFill/>
        </p:spPr>
        <p:txBody>
          <a:bodyPr wrap="square">
            <a:spAutoFit/>
          </a:bodyPr>
          <a:lstStyle/>
          <a:p>
            <a:pPr algn="just">
              <a:tabLst>
                <a:tab pos="719138" algn="l"/>
              </a:tabLst>
              <a:defRPr/>
            </a:pPr>
            <a:r>
              <a:rPr lang="es-MX" dirty="0">
                <a:solidFill>
                  <a:schemeClr val="tx1">
                    <a:lumMod val="85000"/>
                    <a:lumOff val="15000"/>
                  </a:schemeClr>
                </a:solidFill>
                <a:latin typeface="Arial"/>
                <a:ea typeface="Arial Unicode MS"/>
                <a:cs typeface="Arial" pitchFamily="34" charset="0"/>
              </a:rPr>
              <a:t>La tabla T-1472.1 puede ser utilizada para determinar el tamaño de la muestra de fallas, los fallos y la POD para un nivel de confianza dado</a:t>
            </a:r>
            <a:r>
              <a:rPr lang="es-MX" dirty="0">
                <a:solidFill>
                  <a:srgbClr val="455F51">
                    <a:lumMod val="75000"/>
                  </a:srgbClr>
                </a:solidFill>
                <a:latin typeface="Arial"/>
                <a:ea typeface="Arial Unicode MS"/>
                <a:cs typeface="Arial" pitchFamily="34" charset="0"/>
              </a:rPr>
              <a:t>.  </a:t>
            </a:r>
          </a:p>
        </p:txBody>
      </p:sp>
    </p:spTree>
    <p:extLst>
      <p:ext uri="{BB962C8B-B14F-4D97-AF65-F5344CB8AC3E}">
        <p14:creationId xmlns:p14="http://schemas.microsoft.com/office/powerpoint/2010/main" val="78277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BAF2FDF3-21E3-B035-8308-8FAF2F991CD2}"/>
              </a:ext>
            </a:extLst>
          </p:cNvPr>
          <p:cNvSpPr/>
          <p:nvPr/>
        </p:nvSpPr>
        <p:spPr>
          <a:xfrm>
            <a:off x="476250" y="289448"/>
            <a:ext cx="9972675"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II-1480</a:t>
            </a:r>
            <a:r>
              <a:rPr lang="es-ES_tradnl" sz="2800" b="1" dirty="0">
                <a:solidFill>
                  <a:prstClr val="white"/>
                </a:solidFill>
                <a:effectLst>
                  <a:glow rad="228600">
                    <a:srgbClr val="549E39">
                      <a:satMod val="175000"/>
                      <a:alpha val="40000"/>
                    </a:srgbClr>
                  </a:glow>
                </a:effectLst>
                <a:latin typeface="Arial"/>
                <a:ea typeface="Arial Unicode MS"/>
                <a:cs typeface="Arial" pitchFamily="34" charset="0"/>
              </a:rPr>
              <a:t>  </a:t>
            </a: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Evaluación</a:t>
            </a:r>
            <a:r>
              <a:rPr lang="es-ES_tradnl" sz="2800" b="1" dirty="0">
                <a:solidFill>
                  <a:prstClr val="white"/>
                </a:solidFill>
                <a:effectLst>
                  <a:glow rad="228600">
                    <a:srgbClr val="549E39">
                      <a:satMod val="175000"/>
                      <a:alpha val="40000"/>
                    </a:srgbClr>
                  </a:glow>
                </a:effectLst>
                <a:latin typeface="Arial"/>
                <a:ea typeface="Arial Unicode MS"/>
                <a:cs typeface="Arial" pitchFamily="34" charset="0"/>
              </a:rPr>
              <a:t> </a:t>
            </a: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del</a:t>
            </a:r>
            <a:r>
              <a:rPr lang="es-ES_tradnl" sz="2800" b="1" dirty="0">
                <a:solidFill>
                  <a:srgbClr val="FF0000"/>
                </a:solidFill>
                <a:effectLst>
                  <a:glow rad="228600">
                    <a:srgbClr val="549E39">
                      <a:satMod val="175000"/>
                      <a:alpha val="40000"/>
                    </a:srgbClr>
                  </a:glow>
                </a:effectLst>
                <a:latin typeface="Arial"/>
                <a:ea typeface="Arial Unicode MS"/>
                <a:cs typeface="Arial" pitchFamily="34" charset="0"/>
              </a:rPr>
              <a:t> </a:t>
            </a: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Cumplimiento/Desempeño de UT</a:t>
            </a:r>
          </a:p>
        </p:txBody>
      </p:sp>
      <p:sp>
        <p:nvSpPr>
          <p:cNvPr id="5" name="10 Rectángulo">
            <a:extLst>
              <a:ext uri="{FF2B5EF4-FFF2-40B4-BE49-F238E27FC236}">
                <a16:creationId xmlns:a16="http://schemas.microsoft.com/office/drawing/2014/main" id="{E9D238D8-C61C-6D32-EEFE-B81361F0945A}"/>
              </a:ext>
            </a:extLst>
          </p:cNvPr>
          <p:cNvSpPr/>
          <p:nvPr/>
        </p:nvSpPr>
        <p:spPr>
          <a:xfrm rot="10800000" flipV="1">
            <a:off x="770283" y="1211532"/>
            <a:ext cx="5738191"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II-1481 Nivel de Rigor/Severidad Bajo</a:t>
            </a:r>
          </a:p>
        </p:txBody>
      </p:sp>
      <p:sp>
        <p:nvSpPr>
          <p:cNvPr id="6" name="CuadroTexto 5">
            <a:extLst>
              <a:ext uri="{FF2B5EF4-FFF2-40B4-BE49-F238E27FC236}">
                <a16:creationId xmlns:a16="http://schemas.microsoft.com/office/drawing/2014/main" id="{21BB8F85-8E94-7E1B-9363-D49BB997D93E}"/>
              </a:ext>
            </a:extLst>
          </p:cNvPr>
          <p:cNvSpPr txBox="1"/>
          <p:nvPr/>
        </p:nvSpPr>
        <p:spPr>
          <a:xfrm>
            <a:off x="936078" y="2072061"/>
            <a:ext cx="9646491" cy="3354765"/>
          </a:xfrm>
          <a:prstGeom prst="rect">
            <a:avLst/>
          </a:prstGeom>
          <a:noFill/>
        </p:spPr>
        <p:txBody>
          <a:bodyPr wrap="square">
            <a:spAutoFit/>
          </a:bodyPr>
          <a:lstStyle/>
          <a:p>
            <a:pPr algn="just">
              <a:tabLst>
                <a:tab pos="719138" algn="l"/>
              </a:tabLst>
              <a:defRPr/>
            </a:pPr>
            <a:r>
              <a:rPr lang="es-MX" sz="2000" b="1" kern="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Cumplimiento/Desempeño aceptable</a:t>
            </a:r>
            <a:r>
              <a:rPr lang="es-MX" sz="2000" i="1" kern="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es-MX" sz="2000" i="1" u="sng" kern="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es definido como la detección de los reflectores de referencia especificados en el correspondiente block de calificación del Artículo 4, párrafo T-434</a:t>
            </a: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a:t>
            </a:r>
          </a:p>
          <a:p>
            <a:pPr algn="just">
              <a:tabLst>
                <a:tab pos="719138" algn="l"/>
              </a:tabLst>
              <a:defRPr/>
            </a:pPr>
            <a:endPar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endParaRPr>
          </a:p>
          <a:p>
            <a:pPr algn="just">
              <a:tabLst>
                <a:tab pos="719138" algn="l"/>
              </a:tabLst>
              <a:defRPr/>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Alternativamente, para las técnicas que no utilizan niveles de registro de amplitud, el desempeño aceptable es definido como la demostración de que todas las fallas con longitudes registradas, incluyendo las fallas máximas permitidas, tienen una longitud indicada igual o mayor que la longitud real de los reflectores especificados en el block de calificación. </a:t>
            </a: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a:tabLst>
                <a:tab pos="719138" algn="l"/>
              </a:tabLst>
              <a:defRPr/>
            </a:pPr>
            <a:endParaRPr lang="es-MX" kern="100" dirty="0">
              <a:solidFill>
                <a:prstClr val="black"/>
              </a:solidFill>
              <a:ea typeface="Calibri" panose="020F0502020204030204" pitchFamily="34" charset="0"/>
              <a:cs typeface="Times New Roman" panose="02020603050405020304" pitchFamily="18" charset="0"/>
            </a:endParaRPr>
          </a:p>
          <a:p>
            <a:pPr algn="just">
              <a:tabLst>
                <a:tab pos="719138" algn="l"/>
              </a:tabLst>
              <a:defRPr/>
            </a:pPr>
            <a:endParaRPr lang="es-MX" sz="1400" dirty="0">
              <a:solidFill>
                <a:srgbClr val="455F51">
                  <a:lumMod val="75000"/>
                </a:srgbClr>
              </a:solidFill>
              <a:latin typeface="Arial"/>
              <a:ea typeface="Arial Unicode MS"/>
              <a:cs typeface="Arial" pitchFamily="34" charset="0"/>
            </a:endParaRPr>
          </a:p>
        </p:txBody>
      </p:sp>
    </p:spTree>
    <p:extLst>
      <p:ext uri="{BB962C8B-B14F-4D97-AF65-F5344CB8AC3E}">
        <p14:creationId xmlns:p14="http://schemas.microsoft.com/office/powerpoint/2010/main" val="164048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75D252A2-2820-8D67-7581-160C0806C800}"/>
              </a:ext>
            </a:extLst>
          </p:cNvPr>
          <p:cNvSpPr/>
          <p:nvPr/>
        </p:nvSpPr>
        <p:spPr>
          <a:xfrm>
            <a:off x="371475" y="137453"/>
            <a:ext cx="10150563"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II-1480  Evaluación del Cumplimiento/Desempeño de UT </a:t>
            </a:r>
          </a:p>
        </p:txBody>
      </p:sp>
      <p:sp>
        <p:nvSpPr>
          <p:cNvPr id="5" name="10 Rectángulo">
            <a:extLst>
              <a:ext uri="{FF2B5EF4-FFF2-40B4-BE49-F238E27FC236}">
                <a16:creationId xmlns:a16="http://schemas.microsoft.com/office/drawing/2014/main" id="{06C70701-C6FF-B1A6-6451-EA5CC13A8595}"/>
              </a:ext>
            </a:extLst>
          </p:cNvPr>
          <p:cNvSpPr/>
          <p:nvPr/>
        </p:nvSpPr>
        <p:spPr>
          <a:xfrm rot="10800000" flipV="1">
            <a:off x="371474" y="1039814"/>
            <a:ext cx="8052090"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II-1482 Nivel de Rigor/Severidad Intermedio.</a:t>
            </a:r>
          </a:p>
        </p:txBody>
      </p:sp>
      <p:sp>
        <p:nvSpPr>
          <p:cNvPr id="6" name="CuadroTexto 5">
            <a:extLst>
              <a:ext uri="{FF2B5EF4-FFF2-40B4-BE49-F238E27FC236}">
                <a16:creationId xmlns:a16="http://schemas.microsoft.com/office/drawing/2014/main" id="{095084EF-0805-08D8-46E5-F8E0DF0852A6}"/>
              </a:ext>
            </a:extLst>
          </p:cNvPr>
          <p:cNvSpPr txBox="1"/>
          <p:nvPr/>
        </p:nvSpPr>
        <p:spPr>
          <a:xfrm>
            <a:off x="1135116" y="1671144"/>
            <a:ext cx="9203307" cy="397673"/>
          </a:xfrm>
          <a:prstGeom prst="rect">
            <a:avLst/>
          </a:prstGeom>
          <a:noFill/>
        </p:spPr>
        <p:txBody>
          <a:bodyPr wrap="square">
            <a:spAutoFit/>
          </a:bodyPr>
          <a:lstStyle/>
          <a:p>
            <a:pPr algn="just" defTabSz="914286">
              <a:lnSpc>
                <a:spcPct val="107000"/>
              </a:lnSpc>
              <a:spcAft>
                <a:spcPts val="800"/>
              </a:spcAft>
            </a:pPr>
            <a:r>
              <a:rPr lang="es-MX" sz="2000" b="1" kern="0" dirty="0">
                <a:solidFill>
                  <a:prstClr val="black"/>
                </a:solidFill>
                <a:latin typeface="Arial" panose="020B0604020202020204" pitchFamily="34" charset="0"/>
                <a:ea typeface="Calibri" panose="020F0502020204030204" pitchFamily="34" charset="0"/>
                <a:cs typeface="Times New Roman" panose="02020603050405020304" pitchFamily="18" charset="0"/>
              </a:rPr>
              <a:t>Un </a:t>
            </a:r>
            <a:r>
              <a:rPr lang="es-MX" sz="2000" b="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cumplimiento/desempeño aceptable es definido como</a:t>
            </a: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a:t>
            </a:r>
          </a:p>
        </p:txBody>
      </p:sp>
      <p:sp>
        <p:nvSpPr>
          <p:cNvPr id="2" name="CuadroTexto 1">
            <a:extLst>
              <a:ext uri="{FF2B5EF4-FFF2-40B4-BE49-F238E27FC236}">
                <a16:creationId xmlns:a16="http://schemas.microsoft.com/office/drawing/2014/main" id="{66B454A1-4EDD-E80E-88C8-F9283C7C5E03}"/>
              </a:ext>
            </a:extLst>
          </p:cNvPr>
          <p:cNvSpPr txBox="1"/>
          <p:nvPr/>
        </p:nvSpPr>
        <p:spPr>
          <a:xfrm>
            <a:off x="637735" y="2242010"/>
            <a:ext cx="9884303" cy="3703578"/>
          </a:xfrm>
          <a:prstGeom prst="rect">
            <a:avLst/>
          </a:prstGeom>
          <a:noFill/>
        </p:spPr>
        <p:txBody>
          <a:bodyPr wrap="square">
            <a:spAutoFit/>
          </a:bodyPr>
          <a:lstStyle/>
          <a:p>
            <a:pPr marL="742950" lvl="1" indent="-285750" algn="just" defTabSz="914286">
              <a:lnSpc>
                <a:spcPct val="107000"/>
              </a:lnSpc>
              <a:buFont typeface="+mj-lt"/>
              <a:buAutoNum type="alphaLcParenR"/>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La detección de fallas de conformidad con T-1471 (prueba de detección de nivel de rigor intermedio </a:t>
            </a:r>
            <a:r>
              <a:rPr lang="es-MX" sz="2000" dirty="0">
                <a:solidFill>
                  <a:schemeClr val="tx1">
                    <a:lumMod val="85000"/>
                    <a:lumOff val="15000"/>
                  </a:schemeClr>
                </a:solidFill>
                <a:latin typeface="Arial"/>
                <a:ea typeface="Arial Unicode MS"/>
                <a:cs typeface="Arial" pitchFamily="34" charset="0"/>
              </a:rPr>
              <a:t>y las opciones típicas para fallas en los juegos de las piezas de ensayo usadas para la demostración del desempeño</a:t>
            </a: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y el dimensionamiento de las fallas (tanto en longitud como en profundidad) </a:t>
            </a:r>
            <a:r>
              <a:rPr lang="es-MX" sz="2000" kern="0" dirty="0">
                <a:solidFill>
                  <a:srgbClr val="FF0000"/>
                </a:solidFill>
                <a:latin typeface="Arial" panose="020B0604020202020204" pitchFamily="34" charset="0"/>
                <a:ea typeface="Calibri" panose="020F0502020204030204" pitchFamily="34" charset="0"/>
                <a:cs typeface="Times New Roman" panose="02020603050405020304" pitchFamily="18" charset="0"/>
              </a:rPr>
              <a:t>es </a:t>
            </a: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igual a, o mayor que su tamaño real; a menos que se especifique otra cosa por la Sección del Código de referencia, o bien</a:t>
            </a:r>
          </a:p>
          <a:p>
            <a:pPr lvl="1" algn="just" defTabSz="914286">
              <a:lnSpc>
                <a:spcPct val="107000"/>
              </a:lnSpc>
            </a:pPr>
            <a:endParaRPr lang="es-MX" sz="2000" kern="100" dirty="0">
              <a:solidFill>
                <a:schemeClr val="tx1">
                  <a:lumMod val="85000"/>
                  <a:lumOff val="15000"/>
                </a:schemeClr>
              </a:solidFill>
              <a:ea typeface="Calibri" panose="020F0502020204030204" pitchFamily="34" charset="0"/>
              <a:cs typeface="Times New Roman" panose="02020603050405020304" pitchFamily="18" charset="0"/>
            </a:endParaRPr>
          </a:p>
          <a:p>
            <a:pPr marL="742950" lvl="1" indent="-285750" algn="just" defTabSz="914286">
              <a:lnSpc>
                <a:spcPct val="107000"/>
              </a:lnSpc>
              <a:spcAft>
                <a:spcPts val="800"/>
              </a:spcAft>
              <a:buFont typeface="+mj-lt"/>
              <a:buAutoNum type="alphaLcParenR"/>
            </a:pPr>
            <a:r>
              <a:rPr lang="es-MX" sz="2000"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Cumpliendo los requisitos de la Sección XI</a:t>
            </a: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a:t>
            </a:r>
            <a:r>
              <a:rPr lang="es-MX" sz="2000" dirty="0">
                <a:solidFill>
                  <a:schemeClr val="tx1">
                    <a:lumMod val="85000"/>
                    <a:lumOff val="15000"/>
                  </a:schemeClr>
                </a:solidFill>
                <a:latin typeface="Arial"/>
              </a:rPr>
              <a:t>Rules for Inservice Inspection of Nuclear Reactor Facility Components), </a:t>
            </a:r>
            <a:r>
              <a:rPr lang="es-MX" sz="2000"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Apéndice VIII</a:t>
            </a: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a:t>
            </a:r>
            <a:r>
              <a:rPr lang="es-MX" sz="2000" i="1" dirty="0">
                <a:solidFill>
                  <a:schemeClr val="tx1">
                    <a:lumMod val="85000"/>
                    <a:lumOff val="15000"/>
                  </a:schemeClr>
                </a:solidFill>
                <a:latin typeface="Arial"/>
              </a:rPr>
              <a:t>Mandatory Appendix VIII Performance Demonstration for Ultrasonic Examination Systems. </a:t>
            </a:r>
          </a:p>
          <a:p>
            <a:pPr algn="just">
              <a:tabLst>
                <a:tab pos="719138" algn="l"/>
              </a:tabLst>
              <a:defRPr/>
            </a:pPr>
            <a:endParaRPr lang="es-MX" sz="1400" dirty="0">
              <a:solidFill>
                <a:srgbClr val="455F51">
                  <a:lumMod val="75000"/>
                </a:srgbClr>
              </a:solidFill>
              <a:latin typeface="Arial"/>
              <a:ea typeface="Arial Unicode MS"/>
              <a:cs typeface="Arial" pitchFamily="34" charset="0"/>
            </a:endParaRPr>
          </a:p>
        </p:txBody>
      </p:sp>
    </p:spTree>
    <p:extLst>
      <p:ext uri="{BB962C8B-B14F-4D97-AF65-F5344CB8AC3E}">
        <p14:creationId xmlns:p14="http://schemas.microsoft.com/office/powerpoint/2010/main" val="744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Shape 2958">
            <a:extLst>
              <a:ext uri="{FF2B5EF4-FFF2-40B4-BE49-F238E27FC236}">
                <a16:creationId xmlns:a16="http://schemas.microsoft.com/office/drawing/2014/main" id="{1049E2C0-EDE3-B507-DEF8-309C16EF18A2}"/>
              </a:ext>
            </a:extLst>
          </p:cNvPr>
          <p:cNvSpPr/>
          <p:nvPr/>
        </p:nvSpPr>
        <p:spPr>
          <a:xfrm rot="10411499" flipH="1" flipV="1">
            <a:off x="1724367" y="6001184"/>
            <a:ext cx="1509784" cy="651703"/>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rgbClr val="FF0000"/>
          </a:solidFill>
          <a:ln w="7945" cap="flat">
            <a:noFill/>
            <a:prstDash val="solid"/>
            <a:miter/>
          </a:ln>
        </p:spPr>
        <p:txBody>
          <a:bodyPr rtlCol="0" anchor="ctr"/>
          <a:lstStyle/>
          <a:p>
            <a:pPr>
              <a:defRPr/>
            </a:pPr>
            <a:endParaRPr lang="en-US" kern="0">
              <a:solidFill>
                <a:prstClr val="black"/>
              </a:solidFill>
              <a:latin typeface="Arial"/>
            </a:endParaRPr>
          </a:p>
        </p:txBody>
      </p:sp>
      <p:sp>
        <p:nvSpPr>
          <p:cNvPr id="5" name="Freeform: Shape 2958">
            <a:extLst>
              <a:ext uri="{FF2B5EF4-FFF2-40B4-BE49-F238E27FC236}">
                <a16:creationId xmlns:a16="http://schemas.microsoft.com/office/drawing/2014/main" id="{241F7671-3D61-2DE7-CB38-8E467AB15839}"/>
              </a:ext>
            </a:extLst>
          </p:cNvPr>
          <p:cNvSpPr/>
          <p:nvPr/>
        </p:nvSpPr>
        <p:spPr>
          <a:xfrm rot="10411499" flipH="1" flipV="1">
            <a:off x="6109297" y="4493260"/>
            <a:ext cx="1509784" cy="651703"/>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rgbClr val="455F51">
              <a:lumMod val="60000"/>
              <a:lumOff val="40000"/>
            </a:srgbClr>
          </a:solidFill>
          <a:ln w="794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6" name="Freeform: Shape 2958">
            <a:extLst>
              <a:ext uri="{FF2B5EF4-FFF2-40B4-BE49-F238E27FC236}">
                <a16:creationId xmlns:a16="http://schemas.microsoft.com/office/drawing/2014/main" id="{520F6D06-ED97-E7E2-331C-CDB1657A3AB6}"/>
              </a:ext>
            </a:extLst>
          </p:cNvPr>
          <p:cNvSpPr/>
          <p:nvPr/>
        </p:nvSpPr>
        <p:spPr>
          <a:xfrm rot="10411499" flipH="1" flipV="1">
            <a:off x="275952" y="4629209"/>
            <a:ext cx="1509784" cy="651703"/>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rgbClr val="4AB5C4">
              <a:lumMod val="60000"/>
              <a:lumOff val="40000"/>
            </a:srgbClr>
          </a:solidFill>
          <a:ln w="794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7" name="Freeform: Shape 2958">
            <a:extLst>
              <a:ext uri="{FF2B5EF4-FFF2-40B4-BE49-F238E27FC236}">
                <a16:creationId xmlns:a16="http://schemas.microsoft.com/office/drawing/2014/main" id="{A5522C95-F977-A07F-2DD7-1FD140C823B6}"/>
              </a:ext>
            </a:extLst>
          </p:cNvPr>
          <p:cNvSpPr/>
          <p:nvPr/>
        </p:nvSpPr>
        <p:spPr>
          <a:xfrm rot="10411499" flipH="1" flipV="1">
            <a:off x="5901603" y="3131805"/>
            <a:ext cx="1509784" cy="651703"/>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rgbClr val="92D050"/>
          </a:solidFill>
          <a:ln w="7945" cap="flat">
            <a:noFill/>
            <a:prstDash val="solid"/>
            <a:miter/>
          </a:ln>
        </p:spPr>
        <p:txBody>
          <a:bodyPr rtlCol="0" anchor="ctr"/>
          <a:lstStyle/>
          <a:p>
            <a:pPr>
              <a:defRPr/>
            </a:pPr>
            <a:endParaRPr lang="en-US" kern="0" dirty="0">
              <a:solidFill>
                <a:prstClr val="black"/>
              </a:solidFill>
              <a:latin typeface="Arial"/>
            </a:endParaRPr>
          </a:p>
        </p:txBody>
      </p:sp>
      <p:sp>
        <p:nvSpPr>
          <p:cNvPr id="8" name="Freeform: Shape 2958">
            <a:extLst>
              <a:ext uri="{FF2B5EF4-FFF2-40B4-BE49-F238E27FC236}">
                <a16:creationId xmlns:a16="http://schemas.microsoft.com/office/drawing/2014/main" id="{C9DC1509-18F8-449F-36ED-BD3E9EE89878}"/>
              </a:ext>
            </a:extLst>
          </p:cNvPr>
          <p:cNvSpPr/>
          <p:nvPr/>
        </p:nvSpPr>
        <p:spPr>
          <a:xfrm rot="10411499" flipH="1" flipV="1">
            <a:off x="198447" y="3165899"/>
            <a:ext cx="1509784" cy="651703"/>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rgbClr val="F5B317"/>
          </a:solidFill>
          <a:ln w="7945" cap="flat">
            <a:noFill/>
            <a:prstDash val="solid"/>
            <a:miter/>
          </a:ln>
        </p:spPr>
        <p:txBody>
          <a:bodyPr rtlCol="0" anchor="ctr"/>
          <a:lstStyle/>
          <a:p>
            <a:pPr>
              <a:defRPr/>
            </a:pPr>
            <a:endParaRPr lang="en-US" kern="0">
              <a:solidFill>
                <a:prstClr val="black"/>
              </a:solidFill>
              <a:latin typeface="Arial"/>
            </a:endParaRPr>
          </a:p>
        </p:txBody>
      </p:sp>
      <p:sp>
        <p:nvSpPr>
          <p:cNvPr id="9" name="10 Rectángulo">
            <a:extLst>
              <a:ext uri="{FF2B5EF4-FFF2-40B4-BE49-F238E27FC236}">
                <a16:creationId xmlns:a16="http://schemas.microsoft.com/office/drawing/2014/main" id="{7A61EFE4-420D-EAF0-E079-F0D9C7564510}"/>
              </a:ext>
            </a:extLst>
          </p:cNvPr>
          <p:cNvSpPr/>
          <p:nvPr/>
        </p:nvSpPr>
        <p:spPr>
          <a:xfrm>
            <a:off x="1188140" y="195390"/>
            <a:ext cx="8887968" cy="584775"/>
          </a:xfrm>
          <a:prstGeom prst="rect">
            <a:avLst/>
          </a:prstGeom>
        </p:spPr>
        <p:txBody>
          <a:bodyPr wrap="square">
            <a:spAutoFit/>
          </a:bodyPr>
          <a:lstStyle/>
          <a:p>
            <a:pPr algn="ctr">
              <a:tabLst>
                <a:tab pos="581025" algn="l"/>
              </a:tabLst>
              <a:defRPr/>
            </a:pPr>
            <a:r>
              <a:rPr lang="es-ES_tradnl" sz="32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T-1422  Justificación Técnica</a:t>
            </a:r>
          </a:p>
        </p:txBody>
      </p:sp>
      <p:sp>
        <p:nvSpPr>
          <p:cNvPr id="10" name="CuadroTexto 9">
            <a:extLst>
              <a:ext uri="{FF2B5EF4-FFF2-40B4-BE49-F238E27FC236}">
                <a16:creationId xmlns:a16="http://schemas.microsoft.com/office/drawing/2014/main" id="{6C4A4C3A-4F11-7C14-D215-12E0A8912C7E}"/>
              </a:ext>
            </a:extLst>
          </p:cNvPr>
          <p:cNvSpPr txBox="1"/>
          <p:nvPr/>
        </p:nvSpPr>
        <p:spPr>
          <a:xfrm>
            <a:off x="785804" y="924513"/>
            <a:ext cx="9692640" cy="1938992"/>
          </a:xfrm>
          <a:prstGeom prst="rect">
            <a:avLst/>
          </a:prstGeom>
          <a:noFill/>
        </p:spPr>
        <p:txBody>
          <a:bodyPr wrap="square">
            <a:spAutoFit/>
          </a:bodyPr>
          <a:lstStyle/>
          <a:p>
            <a:pPr algn="just">
              <a:defRPr/>
            </a:pPr>
            <a:r>
              <a:rPr lang="es-MX" sz="2000" dirty="0">
                <a:solidFill>
                  <a:schemeClr val="tx1">
                    <a:lumMod val="95000"/>
                    <a:lumOff val="5000"/>
                  </a:schemeClr>
                </a:solidFill>
                <a:latin typeface="Arial"/>
                <a:ea typeface="Arial Unicode MS"/>
                <a:cs typeface="Arial" pitchFamily="34" charset="0"/>
              </a:rPr>
              <a:t>La justificación técnica es un reporte escrito que proporciona una explicación detallada del procedimiento de END, la teoría subyacente y cualquier experimento de laboratorio o ensayo de campo que respalde las capacidades del método de END. Debe ser aprobada por un Nivel III; debe ser revisada y aceptada por el propietario del objeto de interés.</a:t>
            </a:r>
          </a:p>
          <a:p>
            <a:pPr algn="just">
              <a:defRPr/>
            </a:pPr>
            <a:endParaRPr lang="es-MX" sz="2000" dirty="0">
              <a:solidFill>
                <a:srgbClr val="455F51">
                  <a:lumMod val="75000"/>
                </a:srgbClr>
              </a:solidFill>
              <a:latin typeface="Arial"/>
              <a:ea typeface="Arial Unicode MS"/>
              <a:cs typeface="Arial" pitchFamily="34" charset="0"/>
            </a:endParaRPr>
          </a:p>
        </p:txBody>
      </p:sp>
      <p:sp>
        <p:nvSpPr>
          <p:cNvPr id="11" name="CuadroTexto 10">
            <a:extLst>
              <a:ext uri="{FF2B5EF4-FFF2-40B4-BE49-F238E27FC236}">
                <a16:creationId xmlns:a16="http://schemas.microsoft.com/office/drawing/2014/main" id="{190B91A7-B881-ADBB-1AB9-C6840E4B0040}"/>
              </a:ext>
            </a:extLst>
          </p:cNvPr>
          <p:cNvSpPr txBox="1"/>
          <p:nvPr/>
        </p:nvSpPr>
        <p:spPr>
          <a:xfrm>
            <a:off x="839468" y="2584663"/>
            <a:ext cx="9638976" cy="430887"/>
          </a:xfrm>
          <a:prstGeom prst="rect">
            <a:avLst/>
          </a:prstGeom>
          <a:noFill/>
        </p:spPr>
        <p:txBody>
          <a:bodyPr wrap="square">
            <a:spAutoFit/>
          </a:bodyPr>
          <a:lstStyle/>
          <a:p>
            <a:pPr algn="just">
              <a:defRPr/>
            </a:pPr>
            <a:r>
              <a:rPr lang="es-MX" sz="2000" dirty="0">
                <a:solidFill>
                  <a:srgbClr val="455F51">
                    <a:lumMod val="75000"/>
                  </a:srgbClr>
                </a:solidFill>
                <a:latin typeface="Arial"/>
                <a:ea typeface="Arial Unicode MS"/>
                <a:cs typeface="Arial" pitchFamily="34" charset="0"/>
              </a:rPr>
              <a:t>La justificación técnica proporciona la base para la calificación, incluidos</a:t>
            </a:r>
            <a:r>
              <a:rPr lang="es-MX" sz="2200" dirty="0">
                <a:solidFill>
                  <a:srgbClr val="455F51">
                    <a:lumMod val="75000"/>
                  </a:srgbClr>
                </a:solidFill>
                <a:latin typeface="Arial"/>
                <a:ea typeface="Arial Unicode MS"/>
                <a:cs typeface="Arial" pitchFamily="34" charset="0"/>
              </a:rPr>
              <a:t>:</a:t>
            </a:r>
          </a:p>
        </p:txBody>
      </p:sp>
      <p:sp>
        <p:nvSpPr>
          <p:cNvPr id="12" name="CuadroTexto 11">
            <a:extLst>
              <a:ext uri="{FF2B5EF4-FFF2-40B4-BE49-F238E27FC236}">
                <a16:creationId xmlns:a16="http://schemas.microsoft.com/office/drawing/2014/main" id="{5FFA159F-8B74-C3A9-EFB6-AF3D6EDE7FB3}"/>
              </a:ext>
            </a:extLst>
          </p:cNvPr>
          <p:cNvSpPr txBox="1"/>
          <p:nvPr/>
        </p:nvSpPr>
        <p:spPr>
          <a:xfrm>
            <a:off x="6245796" y="3241220"/>
            <a:ext cx="4752762" cy="769441"/>
          </a:xfrm>
          <a:prstGeom prst="rect">
            <a:avLst/>
          </a:prstGeom>
          <a:noFill/>
        </p:spPr>
        <p:txBody>
          <a:bodyPr wrap="square">
            <a:spAutoFit/>
          </a:bodyPr>
          <a:lstStyle/>
          <a:p>
            <a:pPr marL="360363" indent="-360363" algn="just">
              <a:defRPr/>
            </a:pPr>
            <a:r>
              <a:rPr lang="es-MX" sz="2200" dirty="0">
                <a:solidFill>
                  <a:srgbClr val="455F51">
                    <a:lumMod val="75000"/>
                  </a:srgbClr>
                </a:solidFill>
                <a:latin typeface="Arial"/>
                <a:ea typeface="Arial Unicode MS"/>
                <a:cs typeface="Arial" pitchFamily="34" charset="0"/>
              </a:rPr>
              <a:t>b) </a:t>
            </a:r>
            <a:r>
              <a:rPr lang="es-MX" sz="2200" dirty="0">
                <a:solidFill>
                  <a:schemeClr val="tx1">
                    <a:lumMod val="95000"/>
                    <a:lumOff val="5000"/>
                  </a:schemeClr>
                </a:solidFill>
                <a:latin typeface="Arial"/>
                <a:ea typeface="Arial Unicode MS"/>
                <a:cs typeface="Arial" pitchFamily="34" charset="0"/>
              </a:rPr>
              <a:t>Experiencia previa de campo del procedimiento escrito.</a:t>
            </a:r>
          </a:p>
        </p:txBody>
      </p:sp>
      <p:sp>
        <p:nvSpPr>
          <p:cNvPr id="13" name="CuadroTexto 12">
            <a:extLst>
              <a:ext uri="{FF2B5EF4-FFF2-40B4-BE49-F238E27FC236}">
                <a16:creationId xmlns:a16="http://schemas.microsoft.com/office/drawing/2014/main" id="{66D7BE71-6F22-0956-85CC-95DEF5520F61}"/>
              </a:ext>
            </a:extLst>
          </p:cNvPr>
          <p:cNvSpPr txBox="1"/>
          <p:nvPr/>
        </p:nvSpPr>
        <p:spPr>
          <a:xfrm>
            <a:off x="546876" y="3241220"/>
            <a:ext cx="4988631" cy="1107996"/>
          </a:xfrm>
          <a:prstGeom prst="rect">
            <a:avLst/>
          </a:prstGeom>
          <a:noFill/>
        </p:spPr>
        <p:txBody>
          <a:bodyPr wrap="square">
            <a:spAutoFit/>
          </a:bodyPr>
          <a:lstStyle/>
          <a:p>
            <a:pPr marL="360363" indent="-360363" algn="just">
              <a:defRPr/>
            </a:pPr>
            <a:r>
              <a:rPr lang="es-MX" sz="2200" dirty="0">
                <a:solidFill>
                  <a:srgbClr val="455F51">
                    <a:lumMod val="75000"/>
                  </a:srgbClr>
                </a:solidFill>
                <a:latin typeface="Arial"/>
                <a:ea typeface="Arial Unicode MS"/>
                <a:cs typeface="Arial" pitchFamily="34" charset="0"/>
              </a:rPr>
              <a:t>a) </a:t>
            </a:r>
            <a:r>
              <a:rPr lang="es-MX" sz="2200" dirty="0">
                <a:solidFill>
                  <a:schemeClr val="tx1">
                    <a:lumMod val="95000"/>
                    <a:lumOff val="5000"/>
                  </a:schemeClr>
                </a:solidFill>
                <a:latin typeface="Arial"/>
                <a:ea typeface="Arial Unicode MS"/>
                <a:cs typeface="Arial" pitchFamily="34" charset="0"/>
              </a:rPr>
              <a:t>Modelos matemáticos que permitan la simulación de procesos complejos. </a:t>
            </a:r>
          </a:p>
        </p:txBody>
      </p:sp>
      <p:sp>
        <p:nvSpPr>
          <p:cNvPr id="14" name="CuadroTexto 13">
            <a:extLst>
              <a:ext uri="{FF2B5EF4-FFF2-40B4-BE49-F238E27FC236}">
                <a16:creationId xmlns:a16="http://schemas.microsoft.com/office/drawing/2014/main" id="{9BD5F5FA-45F4-4541-F7A9-46F6530D32D9}"/>
              </a:ext>
            </a:extLst>
          </p:cNvPr>
          <p:cNvSpPr txBox="1"/>
          <p:nvPr/>
        </p:nvSpPr>
        <p:spPr>
          <a:xfrm>
            <a:off x="515966" y="4675700"/>
            <a:ext cx="5446346" cy="1107996"/>
          </a:xfrm>
          <a:prstGeom prst="rect">
            <a:avLst/>
          </a:prstGeom>
          <a:noFill/>
        </p:spPr>
        <p:txBody>
          <a:bodyPr wrap="square">
            <a:spAutoFit/>
          </a:bodyPr>
          <a:lstStyle/>
          <a:p>
            <a:pPr marL="269875" indent="-269875" algn="just">
              <a:defRPr/>
            </a:pPr>
            <a:r>
              <a:rPr lang="es-MX" sz="2200" dirty="0">
                <a:solidFill>
                  <a:srgbClr val="455F51">
                    <a:lumMod val="75000"/>
                  </a:srgbClr>
                </a:solidFill>
                <a:latin typeface="Arial"/>
                <a:ea typeface="Arial Unicode MS"/>
                <a:cs typeface="Arial" pitchFamily="34" charset="0"/>
              </a:rPr>
              <a:t>c) </a:t>
            </a:r>
            <a:r>
              <a:rPr lang="es-MX" sz="2200" dirty="0">
                <a:solidFill>
                  <a:schemeClr val="tx1">
                    <a:lumMod val="95000"/>
                    <a:lumOff val="5000"/>
                  </a:schemeClr>
                </a:solidFill>
                <a:latin typeface="Arial"/>
                <a:ea typeface="Arial Unicode MS"/>
                <a:cs typeface="Arial" pitchFamily="34" charset="0"/>
              </a:rPr>
              <a:t>Clasificación de jerarquía de la prueba, o sea, efectividad de la técnica de ensayo: superf., volumet., hermeticidad</a:t>
            </a:r>
            <a:r>
              <a:rPr lang="es-MX" sz="2200" dirty="0">
                <a:solidFill>
                  <a:srgbClr val="FF0000"/>
                </a:solidFill>
                <a:latin typeface="Arial"/>
                <a:ea typeface="Arial Unicode MS"/>
                <a:cs typeface="Arial" pitchFamily="34" charset="0"/>
              </a:rPr>
              <a:t>.</a:t>
            </a:r>
          </a:p>
        </p:txBody>
      </p:sp>
      <p:sp>
        <p:nvSpPr>
          <p:cNvPr id="15" name="CuadroTexto 14">
            <a:extLst>
              <a:ext uri="{FF2B5EF4-FFF2-40B4-BE49-F238E27FC236}">
                <a16:creationId xmlns:a16="http://schemas.microsoft.com/office/drawing/2014/main" id="{2221F89F-65BB-B835-4661-CFDFA3E380EA}"/>
              </a:ext>
            </a:extLst>
          </p:cNvPr>
          <p:cNvSpPr txBox="1"/>
          <p:nvPr/>
        </p:nvSpPr>
        <p:spPr>
          <a:xfrm>
            <a:off x="6380342" y="4665999"/>
            <a:ext cx="5182639" cy="707886"/>
          </a:xfrm>
          <a:prstGeom prst="rect">
            <a:avLst/>
          </a:prstGeom>
          <a:noFill/>
        </p:spPr>
        <p:txBody>
          <a:bodyPr wrap="square">
            <a:spAutoFit/>
          </a:bodyPr>
          <a:lstStyle/>
          <a:p>
            <a:pPr marL="269875" indent="-269875" algn="just">
              <a:defRPr/>
            </a:pPr>
            <a:r>
              <a:rPr lang="es-MX" sz="2000" dirty="0">
                <a:solidFill>
                  <a:srgbClr val="455F51">
                    <a:lumMod val="75000"/>
                  </a:srgbClr>
                </a:solidFill>
                <a:latin typeface="Arial"/>
                <a:ea typeface="Arial Unicode MS"/>
                <a:cs typeface="Arial" pitchFamily="34" charset="0"/>
              </a:rPr>
              <a:t>d) </a:t>
            </a:r>
            <a:r>
              <a:rPr lang="es-MX" sz="2000" dirty="0">
                <a:solidFill>
                  <a:schemeClr val="tx1">
                    <a:lumMod val="95000"/>
                    <a:lumOff val="5000"/>
                  </a:schemeClr>
                </a:solidFill>
                <a:latin typeface="Arial"/>
                <a:ea typeface="Arial Unicode MS"/>
                <a:cs typeface="Arial" pitchFamily="34" charset="0"/>
              </a:rPr>
              <a:t>Mecanismos de daño anticipado</a:t>
            </a:r>
          </a:p>
          <a:p>
            <a:pPr marL="269875" algn="just">
              <a:defRPr/>
            </a:pPr>
            <a:r>
              <a:rPr lang="es-MX" sz="2000" dirty="0">
                <a:solidFill>
                  <a:schemeClr val="tx1">
                    <a:lumMod val="95000"/>
                    <a:lumOff val="5000"/>
                  </a:schemeClr>
                </a:solidFill>
                <a:latin typeface="Arial"/>
                <a:ea typeface="Arial Unicode MS"/>
                <a:cs typeface="Arial" pitchFamily="34" charset="0"/>
              </a:rPr>
              <a:t>(para inspección en servicio).</a:t>
            </a:r>
          </a:p>
        </p:txBody>
      </p:sp>
      <p:sp>
        <p:nvSpPr>
          <p:cNvPr id="16" name="CuadroTexto 15">
            <a:extLst>
              <a:ext uri="{FF2B5EF4-FFF2-40B4-BE49-F238E27FC236}">
                <a16:creationId xmlns:a16="http://schemas.microsoft.com/office/drawing/2014/main" id="{09BB29F3-A5DC-21C8-5FAF-F5117B202B6D}"/>
              </a:ext>
            </a:extLst>
          </p:cNvPr>
          <p:cNvSpPr txBox="1"/>
          <p:nvPr/>
        </p:nvSpPr>
        <p:spPr>
          <a:xfrm>
            <a:off x="2134072" y="6111591"/>
            <a:ext cx="7923856" cy="430887"/>
          </a:xfrm>
          <a:prstGeom prst="rect">
            <a:avLst/>
          </a:prstGeom>
          <a:noFill/>
        </p:spPr>
        <p:txBody>
          <a:bodyPr wrap="square">
            <a:spAutoFit/>
          </a:bodyPr>
          <a:lstStyle/>
          <a:p>
            <a:pPr algn="just">
              <a:defRPr/>
            </a:pPr>
            <a:r>
              <a:rPr lang="es-MX" sz="2200" dirty="0">
                <a:solidFill>
                  <a:srgbClr val="455F51">
                    <a:lumMod val="75000"/>
                  </a:srgbClr>
                </a:solidFill>
                <a:latin typeface="Arial"/>
                <a:ea typeface="Arial Unicode MS"/>
                <a:cs typeface="Arial" pitchFamily="34" charset="0"/>
              </a:rPr>
              <a:t>e) </a:t>
            </a:r>
            <a:r>
              <a:rPr lang="es-MX" sz="2200" dirty="0">
                <a:solidFill>
                  <a:schemeClr val="tx1">
                    <a:lumMod val="95000"/>
                    <a:lumOff val="5000"/>
                  </a:schemeClr>
                </a:solidFill>
                <a:latin typeface="Arial"/>
                <a:ea typeface="Arial Unicode MS"/>
                <a:cs typeface="Arial" pitchFamily="34" charset="0"/>
              </a:rPr>
              <a:t>Respuesta de END por morfología y/o forma del producto. </a:t>
            </a:r>
          </a:p>
        </p:txBody>
      </p:sp>
    </p:spTree>
    <p:extLst>
      <p:ext uri="{BB962C8B-B14F-4D97-AF65-F5344CB8AC3E}">
        <p14:creationId xmlns:p14="http://schemas.microsoft.com/office/powerpoint/2010/main" val="94407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2FA1D5C7-2AB9-B921-7498-6FCF4EF2B569}"/>
              </a:ext>
            </a:extLst>
          </p:cNvPr>
          <p:cNvSpPr/>
          <p:nvPr/>
        </p:nvSpPr>
        <p:spPr>
          <a:xfrm>
            <a:off x="442914" y="240812"/>
            <a:ext cx="9986962"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II-1480  Evaluación del Cumplimiento/Desempeño de UT </a:t>
            </a:r>
          </a:p>
        </p:txBody>
      </p:sp>
      <p:sp>
        <p:nvSpPr>
          <p:cNvPr id="5" name="CuadroTexto 4">
            <a:extLst>
              <a:ext uri="{FF2B5EF4-FFF2-40B4-BE49-F238E27FC236}">
                <a16:creationId xmlns:a16="http://schemas.microsoft.com/office/drawing/2014/main" id="{2466BA54-D38A-6B5F-B68F-AFEDEF0F830A}"/>
              </a:ext>
            </a:extLst>
          </p:cNvPr>
          <p:cNvSpPr txBox="1"/>
          <p:nvPr/>
        </p:nvSpPr>
        <p:spPr>
          <a:xfrm>
            <a:off x="785813" y="985838"/>
            <a:ext cx="9782482" cy="5566845"/>
          </a:xfrm>
          <a:prstGeom prst="rect">
            <a:avLst/>
          </a:prstGeom>
          <a:noFill/>
        </p:spPr>
        <p:txBody>
          <a:bodyPr wrap="square">
            <a:spAutoFit/>
          </a:bodyPr>
          <a:lstStyle/>
          <a:p>
            <a:pPr algn="just" defTabSz="914286">
              <a:lnSpc>
                <a:spcPct val="107000"/>
              </a:lnSpc>
              <a:spcAft>
                <a:spcPts val="800"/>
              </a:spcAft>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II-1483 Nivel de Rigor/Severidad Alto</a:t>
            </a:r>
            <a:r>
              <a:rPr lang="es-ES_tradnl" sz="20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a:t>
            </a:r>
          </a:p>
          <a:p>
            <a:pPr algn="just" defTabSz="914286">
              <a:lnSpc>
                <a:spcPct val="107000"/>
              </a:lnSpc>
              <a:spcAft>
                <a:spcPts val="800"/>
              </a:spcAft>
            </a:pPr>
            <a:r>
              <a:rPr lang="es-MX" b="1" kern="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Cumplimiento/desempeño </a:t>
            </a:r>
            <a:r>
              <a:rPr lang="es-MX" b="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aceptable:</a:t>
            </a: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es definido como el cumplimiento de cualquiera de los siguientes requisitos: </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marL="357188" indent="-357188" algn="just" defTabSz="914286">
              <a:lnSpc>
                <a:spcPct val="107000"/>
              </a:lnSpc>
              <a:spcAft>
                <a:spcPts val="800"/>
              </a:spcAft>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a) </a:t>
            </a:r>
            <a:r>
              <a:rPr lang="es-MX"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Requisitos de T-1472 </a:t>
            </a: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(prueba de detección de nivel de rigor alto) y </a:t>
            </a:r>
            <a:r>
              <a:rPr lang="es-MX" b="1" u="sng"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T-1480</a:t>
            </a: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(evaluación del reporte de justificación técnica), </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spcAft>
                <a:spcPts val="800"/>
              </a:spcAft>
            </a:pP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b) Requisitos especificados por el Usuario/Propietario.</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spcAft>
                <a:spcPts val="800"/>
              </a:spcAft>
            </a:pPr>
            <a:r>
              <a:rPr lang="es-MX" b="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T-1480 EVALUACIÓN</a:t>
            </a:r>
            <a:r>
              <a:rPr lang="es-MX"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 El propietario y, cuando proceda, la Jurisdicción, una agencia de inspección autorizada (AIA), una tercera parte independiente, el proveedor de ensayos u otro usuario debe evaluar el reporte de la justificación técnica y los resultados de la demostración de cumplimiento/desempeño presentado por el administrador para determinar la aceptabilidad del sistema. La evaluación debe estar basada en los criterios establecidos dentro del documento de protocolo (T-1451).</a:t>
            </a:r>
            <a:endParaRPr lang="es-MX" kern="100" dirty="0">
              <a:solidFill>
                <a:schemeClr val="tx1">
                  <a:lumMod val="85000"/>
                  <a:lumOff val="15000"/>
                </a:schemeClr>
              </a:solidFill>
              <a:ea typeface="Calibri" panose="020F0502020204030204" pitchFamily="34" charset="0"/>
              <a:cs typeface="Times New Roman" panose="02020603050405020304" pitchFamily="18" charset="0"/>
            </a:endParaRPr>
          </a:p>
          <a:p>
            <a:pPr algn="just" defTabSz="914286">
              <a:lnSpc>
                <a:spcPct val="107000"/>
              </a:lnSpc>
              <a:spcAft>
                <a:spcPts val="800"/>
              </a:spcAft>
            </a:pPr>
            <a:r>
              <a:rPr lang="es-MX" b="1" u="sng" dirty="0">
                <a:solidFill>
                  <a:schemeClr val="tx1">
                    <a:lumMod val="85000"/>
                    <a:lumOff val="15000"/>
                  </a:schemeClr>
                </a:solidFill>
                <a:latin typeface="Arial" panose="020B0604020202020204" pitchFamily="34" charset="0"/>
                <a:cs typeface="Arial" panose="020B0604020202020204" pitchFamily="34" charset="0"/>
              </a:rPr>
              <a:t>El documento de protocolo</a:t>
            </a:r>
            <a:r>
              <a:rPr lang="es-MX" b="1" dirty="0">
                <a:solidFill>
                  <a:schemeClr val="tx1">
                    <a:lumMod val="85000"/>
                    <a:lumOff val="15000"/>
                  </a:schemeClr>
                </a:solidFill>
                <a:latin typeface="Arial" panose="020B0604020202020204" pitchFamily="34" charset="0"/>
                <a:cs typeface="Arial" panose="020B0604020202020204" pitchFamily="34" charset="0"/>
              </a:rPr>
              <a:t>: </a:t>
            </a:r>
            <a:r>
              <a:rPr lang="es-MX" i="1" dirty="0">
                <a:solidFill>
                  <a:schemeClr val="tx1">
                    <a:lumMod val="85000"/>
                    <a:lumOff val="15000"/>
                  </a:schemeClr>
                </a:solidFill>
                <a:latin typeface="Arial" panose="020B0604020202020204" pitchFamily="34" charset="0"/>
                <a:cs typeface="Arial" panose="020B0604020202020204" pitchFamily="34" charset="0"/>
              </a:rPr>
              <a:t>suele adoptar la forma de un procedimiento escrito y una lista de verificación asociada, documentando los procesos seguidos durante la calificación. Este documento es elaborado colectivamente con la participación de todas las partes involucradas.</a:t>
            </a:r>
            <a:endParaRPr lang="es-MX" sz="2000" i="1" kern="1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endParaRPr>
          </a:p>
          <a:p>
            <a:pPr lvl="1" algn="just" defTabSz="914286">
              <a:lnSpc>
                <a:spcPct val="107000"/>
              </a:lnSpc>
              <a:spcAft>
                <a:spcPts val="800"/>
              </a:spcAft>
            </a:pPr>
            <a:endParaRPr lang="es-MX" sz="2000" kern="1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213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73E7B7D1-7A32-B34D-20EC-517DE4E659E2}"/>
              </a:ext>
            </a:extLst>
          </p:cNvPr>
          <p:cNvSpPr/>
          <p:nvPr/>
        </p:nvSpPr>
        <p:spPr>
          <a:xfrm>
            <a:off x="1031825" y="314418"/>
            <a:ext cx="9646492"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II-1490 Documentación</a:t>
            </a:r>
            <a:endParaRPr lang="es-ES_tradnl" sz="2800" b="1" dirty="0">
              <a:solidFill>
                <a:schemeClr val="accent6">
                  <a:lumMod val="50000"/>
                </a:schemeClr>
              </a:solidFill>
              <a:effectLst>
                <a:glow rad="228600">
                  <a:srgbClr val="549E39">
                    <a:satMod val="175000"/>
                    <a:alpha val="40000"/>
                  </a:srgbClr>
                </a:glow>
              </a:effectLst>
              <a:highlight>
                <a:srgbClr val="00FF00"/>
              </a:highlight>
              <a:latin typeface="Arial"/>
              <a:ea typeface="Arial Unicode MS"/>
              <a:cs typeface="Arial" pitchFamily="34" charset="0"/>
            </a:endParaRPr>
          </a:p>
        </p:txBody>
      </p:sp>
      <p:sp>
        <p:nvSpPr>
          <p:cNvPr id="5" name="CuadroTexto 4">
            <a:extLst>
              <a:ext uri="{FF2B5EF4-FFF2-40B4-BE49-F238E27FC236}">
                <a16:creationId xmlns:a16="http://schemas.microsoft.com/office/drawing/2014/main" id="{59430556-5B5A-0CC4-2A55-6159ECF99944}"/>
              </a:ext>
            </a:extLst>
          </p:cNvPr>
          <p:cNvSpPr txBox="1"/>
          <p:nvPr/>
        </p:nvSpPr>
        <p:spPr>
          <a:xfrm>
            <a:off x="1031825" y="1057275"/>
            <a:ext cx="9281581" cy="5191871"/>
          </a:xfrm>
          <a:prstGeom prst="rect">
            <a:avLst/>
          </a:prstGeom>
          <a:noFill/>
        </p:spPr>
        <p:txBody>
          <a:bodyPr wrap="square">
            <a:spAutoFit/>
          </a:bodyPr>
          <a:lstStyle/>
          <a:p>
            <a:pPr algn="just" defTabSz="914286">
              <a:lnSpc>
                <a:spcPct val="107000"/>
              </a:lnSpc>
              <a:spcAft>
                <a:spcPts val="800"/>
              </a:spcAft>
            </a:pPr>
            <a:r>
              <a:rPr lang="es-MX" sz="2000" kern="0" dirty="0">
                <a:solidFill>
                  <a:prstClr val="black"/>
                </a:solidFill>
                <a:latin typeface="Arial" panose="020B0604020202020204" pitchFamily="34" charset="0"/>
                <a:ea typeface="Calibri" panose="020F0502020204030204" pitchFamily="34" charset="0"/>
                <a:cs typeface="Times New Roman" panose="02020603050405020304" pitchFamily="18" charset="0"/>
              </a:rPr>
              <a:t>El </a:t>
            </a: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programa de demostración del cumplimiento/desempeño de la Organización, debe especificar la documentación que debe ser mantenida como registro de calificación. </a:t>
            </a:r>
          </a:p>
          <a:p>
            <a:pPr algn="just" defTabSz="914286">
              <a:lnSpc>
                <a:spcPct val="107000"/>
              </a:lnSpc>
              <a:spcAft>
                <a:spcPts val="800"/>
              </a:spcAft>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La documentación debe incluir la identificación del personal, los procedimientos de END y los equipos utilizados durante la calificación, así como los resultados de la demostración del cumplimiento/desempeño. </a:t>
            </a:r>
          </a:p>
          <a:p>
            <a:pPr algn="just" defTabSz="914286">
              <a:lnSpc>
                <a:spcPct val="107000"/>
              </a:lnSpc>
              <a:spcAft>
                <a:spcPts val="800"/>
              </a:spcAft>
            </a:pPr>
            <a:r>
              <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Las piezas de prueba deben ser documentadas solamente cuando sea aplicable; por ejemplo, podrían no ser documentadas las piezas de prueba utilizadas en una calificación de forma oculta.</a:t>
            </a:r>
          </a:p>
          <a:p>
            <a:pPr algn="just" defTabSz="914286">
              <a:lnSpc>
                <a:spcPct val="107000"/>
              </a:lnSpc>
              <a:spcAft>
                <a:spcPts val="800"/>
              </a:spcAft>
            </a:pPr>
            <a:endParaRPr lang="es-MX" sz="2000"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endParaRPr>
          </a:p>
          <a:p>
            <a:pPr algn="just" defTabSz="914286">
              <a:lnSpc>
                <a:spcPct val="107000"/>
              </a:lnSpc>
              <a:spcAft>
                <a:spcPts val="800"/>
              </a:spcAft>
            </a:pPr>
            <a:r>
              <a:rPr lang="es-MX" sz="2000" b="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Calificación: </a:t>
            </a:r>
            <a:r>
              <a:rPr lang="es-MX" sz="2000" i="1" kern="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Documentación exitosa de la habilidad de un sistema de inspección para demostrar los objetivos de calificación establecidos al nivel de rigor requerido en cumplimiento con los requerimientos del Articulo 14.</a:t>
            </a:r>
          </a:p>
          <a:p>
            <a:pPr algn="just" defTabSz="914286">
              <a:lnSpc>
                <a:spcPct val="107000"/>
              </a:lnSpc>
              <a:spcAft>
                <a:spcPts val="800"/>
              </a:spcAft>
            </a:pPr>
            <a:endParaRPr lang="es-MX" sz="2000" kern="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66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ángulo: esquinas redondeadas 16">
            <a:extLst>
              <a:ext uri="{FF2B5EF4-FFF2-40B4-BE49-F238E27FC236}">
                <a16:creationId xmlns:a16="http://schemas.microsoft.com/office/drawing/2014/main" id="{C3A4152C-8E3D-A307-4F45-E10BFE9B3A8E}"/>
              </a:ext>
            </a:extLst>
          </p:cNvPr>
          <p:cNvSpPr/>
          <p:nvPr/>
        </p:nvSpPr>
        <p:spPr>
          <a:xfrm>
            <a:off x="7233569" y="2512902"/>
            <a:ext cx="4628767" cy="1327515"/>
          </a:xfrm>
          <a:prstGeom prst="roundRect">
            <a:avLst/>
          </a:prstGeom>
          <a:solidFill>
            <a:srgbClr val="549E39">
              <a:lumMod val="75000"/>
            </a:srgbClr>
          </a:solidFill>
          <a:ln w="12700" cap="flat" cmpd="sng" algn="ctr">
            <a:solidFill>
              <a:srgbClr val="549E39">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grpSp>
        <p:nvGrpSpPr>
          <p:cNvPr id="19" name="Grupo 18">
            <a:extLst>
              <a:ext uri="{FF2B5EF4-FFF2-40B4-BE49-F238E27FC236}">
                <a16:creationId xmlns:a16="http://schemas.microsoft.com/office/drawing/2014/main" id="{450F6B5C-31D1-4273-F849-94B2689166DE}"/>
              </a:ext>
            </a:extLst>
          </p:cNvPr>
          <p:cNvGrpSpPr/>
          <p:nvPr/>
        </p:nvGrpSpPr>
        <p:grpSpPr>
          <a:xfrm>
            <a:off x="2719821" y="590550"/>
            <a:ext cx="5611635" cy="6115050"/>
            <a:chOff x="2719821" y="152400"/>
            <a:chExt cx="5979171" cy="6553200"/>
          </a:xfrm>
        </p:grpSpPr>
        <p:sp>
          <p:nvSpPr>
            <p:cNvPr id="16" name="Forma libre: forma 15">
              <a:extLst>
                <a:ext uri="{FF2B5EF4-FFF2-40B4-BE49-F238E27FC236}">
                  <a16:creationId xmlns:a16="http://schemas.microsoft.com/office/drawing/2014/main" id="{9FEC6E76-CD90-8E98-1BC2-9B112FAF756B}"/>
                </a:ext>
              </a:extLst>
            </p:cNvPr>
            <p:cNvSpPr/>
            <p:nvPr/>
          </p:nvSpPr>
          <p:spPr>
            <a:xfrm>
              <a:off x="2719821" y="152400"/>
              <a:ext cx="5979171" cy="6553200"/>
            </a:xfrm>
            <a:custGeom>
              <a:avLst/>
              <a:gdLst>
                <a:gd name="connsiteX0" fmla="*/ 5989945 w 6159500"/>
                <a:gd name="connsiteY0" fmla="*/ 0 h 6553200"/>
                <a:gd name="connsiteX1" fmla="*/ 6159500 w 6159500"/>
                <a:gd name="connsiteY1" fmla="*/ 0 h 6553200"/>
                <a:gd name="connsiteX2" fmla="*/ 6159500 w 6159500"/>
                <a:gd name="connsiteY2" fmla="*/ 156201 h 6553200"/>
                <a:gd name="connsiteX3" fmla="*/ 6155760 w 6159500"/>
                <a:gd name="connsiteY3" fmla="*/ 124216 h 6553200"/>
                <a:gd name="connsiteX4" fmla="*/ 6047030 w 6159500"/>
                <a:gd name="connsiteY4" fmla="*/ 9935 h 6553200"/>
                <a:gd name="connsiteX5" fmla="*/ 184150 w 6159500"/>
                <a:gd name="connsiteY5" fmla="*/ 0 h 6553200"/>
                <a:gd name="connsiteX6" fmla="*/ 5960757 w 6159500"/>
                <a:gd name="connsiteY6" fmla="*/ 0 h 6553200"/>
                <a:gd name="connsiteX7" fmla="*/ 5903672 w 6159500"/>
                <a:gd name="connsiteY7" fmla="*/ 9935 h 6553200"/>
                <a:gd name="connsiteX8" fmla="*/ 5791201 w 6159500"/>
                <a:gd name="connsiteY8" fmla="*/ 156210 h 6553200"/>
                <a:gd name="connsiteX9" fmla="*/ 5975351 w 6159500"/>
                <a:gd name="connsiteY9" fmla="*/ 314960 h 6553200"/>
                <a:gd name="connsiteX10" fmla="*/ 6155760 w 6159500"/>
                <a:gd name="connsiteY10" fmla="*/ 188204 h 6553200"/>
                <a:gd name="connsiteX11" fmla="*/ 6159500 w 6159500"/>
                <a:gd name="connsiteY11" fmla="*/ 156219 h 6553200"/>
                <a:gd name="connsiteX12" fmla="*/ 6159500 w 6159500"/>
                <a:gd name="connsiteY12" fmla="*/ 6383012 h 6553200"/>
                <a:gd name="connsiteX13" fmla="*/ 6155760 w 6159500"/>
                <a:gd name="connsiteY13" fmla="*/ 6351027 h 6553200"/>
                <a:gd name="connsiteX14" fmla="*/ 5975351 w 6159500"/>
                <a:gd name="connsiteY14" fmla="*/ 6224270 h 6553200"/>
                <a:gd name="connsiteX15" fmla="*/ 5791201 w 6159500"/>
                <a:gd name="connsiteY15" fmla="*/ 6383020 h 6553200"/>
                <a:gd name="connsiteX16" fmla="*/ 5975351 w 6159500"/>
                <a:gd name="connsiteY16" fmla="*/ 6541770 h 6553200"/>
                <a:gd name="connsiteX17" fmla="*/ 6155760 w 6159500"/>
                <a:gd name="connsiteY17" fmla="*/ 6415014 h 6553200"/>
                <a:gd name="connsiteX18" fmla="*/ 6159500 w 6159500"/>
                <a:gd name="connsiteY18" fmla="*/ 6383029 h 6553200"/>
                <a:gd name="connsiteX19" fmla="*/ 6159500 w 6159500"/>
                <a:gd name="connsiteY19" fmla="*/ 6553200 h 6553200"/>
                <a:gd name="connsiteX20" fmla="*/ 0 w 6159500"/>
                <a:gd name="connsiteY20" fmla="*/ 6553200 h 6553200"/>
                <a:gd name="connsiteX21" fmla="*/ 0 w 6159500"/>
                <a:gd name="connsiteY21" fmla="*/ 6424918 h 6553200"/>
                <a:gd name="connsiteX22" fmla="*/ 762 w 6159500"/>
                <a:gd name="connsiteY22" fmla="*/ 6427033 h 6553200"/>
                <a:gd name="connsiteX23" fmla="*/ 170440 w 6159500"/>
                <a:gd name="connsiteY23" fmla="*/ 6523990 h 6553200"/>
                <a:gd name="connsiteX24" fmla="*/ 354590 w 6159500"/>
                <a:gd name="connsiteY24" fmla="*/ 6365240 h 6553200"/>
                <a:gd name="connsiteX25" fmla="*/ 170440 w 6159500"/>
                <a:gd name="connsiteY25" fmla="*/ 6206490 h 6553200"/>
                <a:gd name="connsiteX26" fmla="*/ 762 w 6159500"/>
                <a:gd name="connsiteY26" fmla="*/ 6303448 h 6553200"/>
                <a:gd name="connsiteX27" fmla="*/ 0 w 6159500"/>
                <a:gd name="connsiteY27" fmla="*/ 6305562 h 6553200"/>
                <a:gd name="connsiteX28" fmla="*/ 0 w 6159500"/>
                <a:gd name="connsiteY28" fmla="*/ 158750 h 6553200"/>
                <a:gd name="connsiteX29" fmla="*/ 184150 w 6159500"/>
                <a:gd name="connsiteY29" fmla="*/ 317500 h 6553200"/>
                <a:gd name="connsiteX30" fmla="*/ 368300 w 6159500"/>
                <a:gd name="connsiteY30" fmla="*/ 158750 h 6553200"/>
                <a:gd name="connsiteX31" fmla="*/ 184150 w 6159500"/>
                <a:gd name="connsiteY31" fmla="*/ 0 h 6553200"/>
                <a:gd name="connsiteX32" fmla="*/ 0 w 6159500"/>
                <a:gd name="connsiteY32" fmla="*/ 0 h 6553200"/>
                <a:gd name="connsiteX33" fmla="*/ 184150 w 6159500"/>
                <a:gd name="connsiteY33" fmla="*/ 0 h 6553200"/>
                <a:gd name="connsiteX34" fmla="*/ 0 w 6159500"/>
                <a:gd name="connsiteY34" fmla="*/ 158750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59500" h="6553200">
                  <a:moveTo>
                    <a:pt x="5989945" y="0"/>
                  </a:moveTo>
                  <a:lnTo>
                    <a:pt x="6159500" y="0"/>
                  </a:lnTo>
                  <a:lnTo>
                    <a:pt x="6159500" y="156201"/>
                  </a:lnTo>
                  <a:lnTo>
                    <a:pt x="6155760" y="124216"/>
                  </a:lnTo>
                  <a:cubicBezTo>
                    <a:pt x="6143494" y="72545"/>
                    <a:pt x="6102109" y="30019"/>
                    <a:pt x="6047030" y="9935"/>
                  </a:cubicBezTo>
                  <a:close/>
                  <a:moveTo>
                    <a:pt x="184150" y="0"/>
                  </a:moveTo>
                  <a:lnTo>
                    <a:pt x="5960757" y="0"/>
                  </a:lnTo>
                  <a:lnTo>
                    <a:pt x="5903672" y="9935"/>
                  </a:lnTo>
                  <a:cubicBezTo>
                    <a:pt x="5837577" y="34035"/>
                    <a:pt x="5791201" y="90454"/>
                    <a:pt x="5791201" y="156210"/>
                  </a:cubicBezTo>
                  <a:cubicBezTo>
                    <a:pt x="5791201" y="243885"/>
                    <a:pt x="5873648" y="314960"/>
                    <a:pt x="5975351" y="314960"/>
                  </a:cubicBezTo>
                  <a:cubicBezTo>
                    <a:pt x="6064341" y="314960"/>
                    <a:pt x="6138588" y="260543"/>
                    <a:pt x="6155760" y="188204"/>
                  </a:cubicBezTo>
                  <a:lnTo>
                    <a:pt x="6159500" y="156219"/>
                  </a:lnTo>
                  <a:lnTo>
                    <a:pt x="6159500" y="6383012"/>
                  </a:lnTo>
                  <a:lnTo>
                    <a:pt x="6155760" y="6351027"/>
                  </a:lnTo>
                  <a:cubicBezTo>
                    <a:pt x="6138588" y="6278687"/>
                    <a:pt x="6064341" y="6224270"/>
                    <a:pt x="5975351" y="6224270"/>
                  </a:cubicBezTo>
                  <a:cubicBezTo>
                    <a:pt x="5873648" y="6224270"/>
                    <a:pt x="5791201" y="6295345"/>
                    <a:pt x="5791201" y="6383020"/>
                  </a:cubicBezTo>
                  <a:cubicBezTo>
                    <a:pt x="5791201" y="6470695"/>
                    <a:pt x="5873648" y="6541770"/>
                    <a:pt x="5975351" y="6541770"/>
                  </a:cubicBezTo>
                  <a:cubicBezTo>
                    <a:pt x="6064341" y="6541770"/>
                    <a:pt x="6138588" y="6487353"/>
                    <a:pt x="6155760" y="6415014"/>
                  </a:cubicBezTo>
                  <a:lnTo>
                    <a:pt x="6159500" y="6383029"/>
                  </a:lnTo>
                  <a:lnTo>
                    <a:pt x="6159500" y="6553200"/>
                  </a:lnTo>
                  <a:lnTo>
                    <a:pt x="0" y="6553200"/>
                  </a:lnTo>
                  <a:lnTo>
                    <a:pt x="0" y="6424918"/>
                  </a:lnTo>
                  <a:lnTo>
                    <a:pt x="762" y="6427033"/>
                  </a:lnTo>
                  <a:cubicBezTo>
                    <a:pt x="28717" y="6484011"/>
                    <a:pt x="94163" y="6523990"/>
                    <a:pt x="170440" y="6523990"/>
                  </a:cubicBezTo>
                  <a:cubicBezTo>
                    <a:pt x="272143" y="6523990"/>
                    <a:pt x="354590" y="6452915"/>
                    <a:pt x="354590" y="6365240"/>
                  </a:cubicBezTo>
                  <a:cubicBezTo>
                    <a:pt x="354590" y="6277565"/>
                    <a:pt x="272143" y="6206490"/>
                    <a:pt x="170440" y="6206490"/>
                  </a:cubicBezTo>
                  <a:cubicBezTo>
                    <a:pt x="94163" y="6206490"/>
                    <a:pt x="28717" y="6246470"/>
                    <a:pt x="762" y="6303448"/>
                  </a:cubicBezTo>
                  <a:lnTo>
                    <a:pt x="0" y="6305562"/>
                  </a:lnTo>
                  <a:lnTo>
                    <a:pt x="0" y="158750"/>
                  </a:lnTo>
                  <a:cubicBezTo>
                    <a:pt x="0" y="246425"/>
                    <a:pt x="82447" y="317500"/>
                    <a:pt x="184150" y="317500"/>
                  </a:cubicBezTo>
                  <a:cubicBezTo>
                    <a:pt x="285853" y="317500"/>
                    <a:pt x="368300" y="246425"/>
                    <a:pt x="368300" y="158750"/>
                  </a:cubicBezTo>
                  <a:cubicBezTo>
                    <a:pt x="368300" y="71075"/>
                    <a:pt x="285853" y="0"/>
                    <a:pt x="184150" y="0"/>
                  </a:cubicBezTo>
                  <a:close/>
                  <a:moveTo>
                    <a:pt x="0" y="0"/>
                  </a:moveTo>
                  <a:lnTo>
                    <a:pt x="184150" y="0"/>
                  </a:lnTo>
                  <a:cubicBezTo>
                    <a:pt x="82447" y="0"/>
                    <a:pt x="0" y="71075"/>
                    <a:pt x="0" y="158750"/>
                  </a:cubicBezTo>
                  <a:close/>
                </a:path>
              </a:pathLst>
            </a:cu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8900000" scaled="1"/>
              <a:tileRect/>
            </a:gra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p>
          </p:txBody>
        </p:sp>
        <p:sp>
          <p:nvSpPr>
            <p:cNvPr id="6" name="Rectángulo 5">
              <a:extLst>
                <a:ext uri="{FF2B5EF4-FFF2-40B4-BE49-F238E27FC236}">
                  <a16:creationId xmlns:a16="http://schemas.microsoft.com/office/drawing/2014/main" id="{93CD669B-2854-4929-1A0F-FEDBB3A1D02A}"/>
                </a:ext>
              </a:extLst>
            </p:cNvPr>
            <p:cNvSpPr/>
            <p:nvPr/>
          </p:nvSpPr>
          <p:spPr>
            <a:xfrm>
              <a:off x="3213100" y="641350"/>
              <a:ext cx="4931931" cy="55753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grpSp>
      <p:sp>
        <p:nvSpPr>
          <p:cNvPr id="18" name="CuadroTexto 17">
            <a:extLst>
              <a:ext uri="{FF2B5EF4-FFF2-40B4-BE49-F238E27FC236}">
                <a16:creationId xmlns:a16="http://schemas.microsoft.com/office/drawing/2014/main" id="{B2358ED0-03B1-675C-A236-9AAF52BAE3E0}"/>
              </a:ext>
            </a:extLst>
          </p:cNvPr>
          <p:cNvSpPr txBox="1"/>
          <p:nvPr/>
        </p:nvSpPr>
        <p:spPr>
          <a:xfrm>
            <a:off x="8382282" y="2668827"/>
            <a:ext cx="3289808" cy="1015663"/>
          </a:xfrm>
          <a:prstGeom prst="rect">
            <a:avLst/>
          </a:prstGeom>
          <a:noFill/>
        </p:spPr>
        <p:txBody>
          <a:bodyPr wrap="square">
            <a:spAutoFit/>
          </a:bodyPr>
          <a:lstStyle/>
          <a:p>
            <a:pPr marL="530225" indent="-530225" algn="just" defTabSz="914286"/>
            <a:r>
              <a:rPr lang="es-MX" sz="2000" dirty="0">
                <a:solidFill>
                  <a:prstClr val="white"/>
                </a:solidFill>
                <a:latin typeface="Arial"/>
              </a:rPr>
              <a:t>a) Diseño manuscrito, a Mano Alzada de las Piezas de Prueba.</a:t>
            </a:r>
          </a:p>
        </p:txBody>
      </p:sp>
      <p:sp>
        <p:nvSpPr>
          <p:cNvPr id="2" name="10 Rectángulo">
            <a:extLst>
              <a:ext uri="{FF2B5EF4-FFF2-40B4-BE49-F238E27FC236}">
                <a16:creationId xmlns:a16="http://schemas.microsoft.com/office/drawing/2014/main" id="{69DD437B-C702-4B98-FE7B-DBD0EDC047A2}"/>
              </a:ext>
            </a:extLst>
          </p:cNvPr>
          <p:cNvSpPr/>
          <p:nvPr/>
        </p:nvSpPr>
        <p:spPr>
          <a:xfrm>
            <a:off x="0" y="82930"/>
            <a:ext cx="10901363"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Evidencias de Demostración de Cumplimiento/Desempeño en UT</a:t>
            </a:r>
          </a:p>
        </p:txBody>
      </p:sp>
      <p:pic>
        <p:nvPicPr>
          <p:cNvPr id="1026" name="Picture 2" descr="Vector de ingeniero vectores Imágenes vectoriales de stock - Alamy">
            <a:extLst>
              <a:ext uri="{FF2B5EF4-FFF2-40B4-BE49-F238E27FC236}">
                <a16:creationId xmlns:a16="http://schemas.microsoft.com/office/drawing/2014/main" id="{CA228CC0-77FE-BB6C-314D-E80DE1FA3EA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12"/>
          <a:stretch/>
        </p:blipFill>
        <p:spPr bwMode="auto">
          <a:xfrm flipH="1">
            <a:off x="1122152" y="5181600"/>
            <a:ext cx="1077759"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35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2000"/>
                                        <p:tgtEl>
                                          <p:spTgt spid="1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2000"/>
                                        <p:tgtEl>
                                          <p:spTgt spid="17"/>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ox(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8371F09-1DC3-4C1B-47B3-1E972FF73916}"/>
              </a:ext>
            </a:extLst>
          </p:cNvPr>
          <p:cNvSpPr/>
          <p:nvPr/>
        </p:nvSpPr>
        <p:spPr>
          <a:xfrm>
            <a:off x="2605506" y="5249778"/>
            <a:ext cx="320842" cy="673769"/>
          </a:xfrm>
          <a:prstGeom prst="rect">
            <a:avLst/>
          </a:prstGeom>
          <a:gradFill flip="none" rotWithShape="1">
            <a:gsLst>
              <a:gs pos="0">
                <a:srgbClr val="A5AAAE">
                  <a:shade val="30000"/>
                  <a:satMod val="115000"/>
                </a:srgbClr>
              </a:gs>
              <a:gs pos="50000">
                <a:srgbClr val="A5AAAE">
                  <a:shade val="67500"/>
                  <a:satMod val="115000"/>
                </a:srgbClr>
              </a:gs>
              <a:gs pos="100000">
                <a:srgbClr val="A5AAAE">
                  <a:shade val="100000"/>
                  <a:satMod val="115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5" name="Rectángulo 4">
            <a:extLst>
              <a:ext uri="{FF2B5EF4-FFF2-40B4-BE49-F238E27FC236}">
                <a16:creationId xmlns:a16="http://schemas.microsoft.com/office/drawing/2014/main" id="{208D5506-3CE5-D84F-B1BE-35035E785B70}"/>
              </a:ext>
            </a:extLst>
          </p:cNvPr>
          <p:cNvSpPr/>
          <p:nvPr/>
        </p:nvSpPr>
        <p:spPr>
          <a:xfrm>
            <a:off x="7466266" y="5249778"/>
            <a:ext cx="320842" cy="673769"/>
          </a:xfrm>
          <a:prstGeom prst="rect">
            <a:avLst/>
          </a:prstGeom>
          <a:gradFill flip="none" rotWithShape="1">
            <a:gsLst>
              <a:gs pos="0">
                <a:srgbClr val="A5AAAE">
                  <a:shade val="30000"/>
                  <a:satMod val="115000"/>
                </a:srgbClr>
              </a:gs>
              <a:gs pos="50000">
                <a:srgbClr val="A5AAAE">
                  <a:shade val="67500"/>
                  <a:satMod val="115000"/>
                </a:srgbClr>
              </a:gs>
              <a:gs pos="100000">
                <a:srgbClr val="A5AAAE">
                  <a:shade val="100000"/>
                  <a:satMod val="115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6" name="Rectángulo 5">
            <a:extLst>
              <a:ext uri="{FF2B5EF4-FFF2-40B4-BE49-F238E27FC236}">
                <a16:creationId xmlns:a16="http://schemas.microsoft.com/office/drawing/2014/main" id="{1FF5D3D7-534E-D743-9449-7147D0EDC22A}"/>
              </a:ext>
            </a:extLst>
          </p:cNvPr>
          <p:cNvSpPr/>
          <p:nvPr/>
        </p:nvSpPr>
        <p:spPr>
          <a:xfrm>
            <a:off x="905042" y="565483"/>
            <a:ext cx="4395538" cy="502117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7" name="Rectángulo 6">
            <a:extLst>
              <a:ext uri="{FF2B5EF4-FFF2-40B4-BE49-F238E27FC236}">
                <a16:creationId xmlns:a16="http://schemas.microsoft.com/office/drawing/2014/main" id="{A8F954BE-EA52-D3D2-8D69-6C963F3EB195}"/>
              </a:ext>
            </a:extLst>
          </p:cNvPr>
          <p:cNvSpPr/>
          <p:nvPr/>
        </p:nvSpPr>
        <p:spPr>
          <a:xfrm>
            <a:off x="5589339" y="565483"/>
            <a:ext cx="4395538" cy="502117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8" name="Rectángulo 7">
            <a:extLst>
              <a:ext uri="{FF2B5EF4-FFF2-40B4-BE49-F238E27FC236}">
                <a16:creationId xmlns:a16="http://schemas.microsoft.com/office/drawing/2014/main" id="{F6A66193-E5A5-84B7-4A82-A7039D1D5694}"/>
              </a:ext>
            </a:extLst>
          </p:cNvPr>
          <p:cNvSpPr/>
          <p:nvPr/>
        </p:nvSpPr>
        <p:spPr>
          <a:xfrm>
            <a:off x="431800" y="5923547"/>
            <a:ext cx="10178143" cy="673769"/>
          </a:xfrm>
          <a:prstGeom prst="rect">
            <a:avLst/>
          </a:prstGeom>
          <a:solidFill>
            <a:srgbClr val="549E39"/>
          </a:solid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9" name="CuadroTexto 8">
            <a:extLst>
              <a:ext uri="{FF2B5EF4-FFF2-40B4-BE49-F238E27FC236}">
                <a16:creationId xmlns:a16="http://schemas.microsoft.com/office/drawing/2014/main" id="{242DE73E-5996-B6EF-3380-1C53C520AF2E}"/>
              </a:ext>
            </a:extLst>
          </p:cNvPr>
          <p:cNvSpPr txBox="1"/>
          <p:nvPr/>
        </p:nvSpPr>
        <p:spPr>
          <a:xfrm>
            <a:off x="686526" y="5923547"/>
            <a:ext cx="10178143" cy="523220"/>
          </a:xfrm>
          <a:prstGeom prst="rect">
            <a:avLst/>
          </a:prstGeom>
          <a:noFill/>
        </p:spPr>
        <p:txBody>
          <a:bodyPr wrap="square" rtlCol="0">
            <a:spAutoFit/>
          </a:bodyPr>
          <a:lstStyle/>
          <a:p>
            <a:pPr defTabSz="914286"/>
            <a:r>
              <a:rPr lang="es-MX" sz="2800" dirty="0">
                <a:solidFill>
                  <a:prstClr val="white"/>
                </a:solidFill>
                <a:latin typeface="Arial"/>
              </a:rPr>
              <a:t>Preparación y Dimensionamiento de los Insertos en el Taller </a:t>
            </a:r>
          </a:p>
        </p:txBody>
      </p:sp>
    </p:spTree>
    <p:extLst>
      <p:ext uri="{BB962C8B-B14F-4D97-AF65-F5344CB8AC3E}">
        <p14:creationId xmlns:p14="http://schemas.microsoft.com/office/powerpoint/2010/main" val="18779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amond(in)">
                                      <p:cBhvr>
                                        <p:cTn id="19" dur="2000"/>
                                        <p:tgtEl>
                                          <p:spTgt spid="8"/>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Silueta de ingeniero y trabajador hombre equipo, técnico y constructores  personaje de dibujos animados de trabajo en equipo de construcción | Vector  Premium">
            <a:extLst>
              <a:ext uri="{FF2B5EF4-FFF2-40B4-BE49-F238E27FC236}">
                <a16:creationId xmlns:a16="http://schemas.microsoft.com/office/drawing/2014/main" id="{3DC467B6-DCDE-86E6-63D3-96D9F4B4E1CF}"/>
              </a:ext>
            </a:extLst>
          </p:cNvPr>
          <p:cNvPicPr>
            <a:picLocks noChangeAspect="1" noChangeArrowheads="1"/>
          </p:cNvPicPr>
          <p:nvPr/>
        </p:nvPicPr>
        <p:blipFill rotWithShape="1">
          <a:blip r:embed="rId3">
            <a:clrChange>
              <a:clrFrom>
                <a:srgbClr val="FFFFFF"/>
              </a:clrFrom>
              <a:clrTo>
                <a:srgbClr val="FFFFFF">
                  <a:alpha val="0"/>
                </a:srgbClr>
              </a:clrTo>
            </a:clrChange>
            <a:duotone>
              <a:srgbClr val="549E39">
                <a:shade val="45000"/>
                <a:satMod val="135000"/>
              </a:srgbClr>
              <a:prstClr val="white"/>
            </a:duotone>
            <a:extLst>
              <a:ext uri="{28A0092B-C50C-407E-A947-70E740481C1C}">
                <a14:useLocalDpi xmlns:a14="http://schemas.microsoft.com/office/drawing/2010/main" val="0"/>
              </a:ext>
            </a:extLst>
          </a:blip>
          <a:srcRect l="53284" t="8097" r="13822" b="4663"/>
          <a:stretch/>
        </p:blipFill>
        <p:spPr bwMode="auto">
          <a:xfrm flipH="1">
            <a:off x="240631" y="4993659"/>
            <a:ext cx="904283" cy="166944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79C28255-3B12-50D2-1FB7-6D00B6181FB2}"/>
              </a:ext>
            </a:extLst>
          </p:cNvPr>
          <p:cNvSpPr/>
          <p:nvPr/>
        </p:nvSpPr>
        <p:spPr>
          <a:xfrm>
            <a:off x="2467155" y="2035834"/>
            <a:ext cx="7756675" cy="425421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a:extLst>
              <a:ext uri="{FF2B5EF4-FFF2-40B4-BE49-F238E27FC236}">
                <a16:creationId xmlns:a16="http://schemas.microsoft.com/office/drawing/2014/main" id="{9F71462B-0DD9-F276-1E47-807DA255B654}"/>
              </a:ext>
            </a:extLst>
          </p:cNvPr>
          <p:cNvPicPr>
            <a:picLocks noChangeAspect="1"/>
          </p:cNvPicPr>
          <p:nvPr/>
        </p:nvPicPr>
        <p:blipFill>
          <a:blip r:embed="rId4"/>
          <a:stretch>
            <a:fillRect/>
          </a:stretch>
        </p:blipFill>
        <p:spPr>
          <a:xfrm>
            <a:off x="2104185" y="1148090"/>
            <a:ext cx="7620660" cy="4505334"/>
          </a:xfrm>
          <a:prstGeom prst="rect">
            <a:avLst/>
          </a:prstGeom>
        </p:spPr>
      </p:pic>
      <p:sp>
        <p:nvSpPr>
          <p:cNvPr id="3" name="CuadroTexto 2">
            <a:extLst>
              <a:ext uri="{FF2B5EF4-FFF2-40B4-BE49-F238E27FC236}">
                <a16:creationId xmlns:a16="http://schemas.microsoft.com/office/drawing/2014/main" id="{60DC5489-1A15-9CF4-8685-A1914C38AF0E}"/>
              </a:ext>
            </a:extLst>
          </p:cNvPr>
          <p:cNvSpPr txBox="1"/>
          <p:nvPr/>
        </p:nvSpPr>
        <p:spPr>
          <a:xfrm>
            <a:off x="4557623" y="5740902"/>
            <a:ext cx="4408713" cy="461665"/>
          </a:xfrm>
          <a:prstGeom prst="rect">
            <a:avLst/>
          </a:prstGeom>
          <a:noFill/>
        </p:spPr>
        <p:txBody>
          <a:bodyPr wrap="square" rtlCol="0">
            <a:spAutoFit/>
          </a:bodyPr>
          <a:lstStyle/>
          <a:p>
            <a:pPr algn="ctr" defTabSz="914286"/>
            <a:r>
              <a:rPr lang="es-MX" sz="2400" b="1" dirty="0">
                <a:solidFill>
                  <a:prstClr val="white"/>
                </a:solidFill>
                <a:latin typeface="Arial"/>
              </a:rPr>
              <a:t>Proyección en 3D</a:t>
            </a:r>
          </a:p>
        </p:txBody>
      </p:sp>
    </p:spTree>
    <p:extLst>
      <p:ext uri="{BB962C8B-B14F-4D97-AF65-F5344CB8AC3E}">
        <p14:creationId xmlns:p14="http://schemas.microsoft.com/office/powerpoint/2010/main" val="339330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6" presetClass="entr" presetSubtype="3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2000"/>
                                        <p:tgtEl>
                                          <p:spTgt spid="6"/>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EB8AE56-4F2B-6458-E994-522A3B9193E7}"/>
              </a:ext>
            </a:extLst>
          </p:cNvPr>
          <p:cNvSpPr/>
          <p:nvPr/>
        </p:nvSpPr>
        <p:spPr>
          <a:xfrm>
            <a:off x="1104181" y="157138"/>
            <a:ext cx="2981903" cy="5649288"/>
          </a:xfrm>
          <a:prstGeom prst="rect">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5" name="Rectángulo 4">
            <a:extLst>
              <a:ext uri="{FF2B5EF4-FFF2-40B4-BE49-F238E27FC236}">
                <a16:creationId xmlns:a16="http://schemas.microsoft.com/office/drawing/2014/main" id="{AA82C99A-10E2-80A5-70F3-15596434CC83}"/>
              </a:ext>
            </a:extLst>
          </p:cNvPr>
          <p:cNvSpPr/>
          <p:nvPr/>
        </p:nvSpPr>
        <p:spPr>
          <a:xfrm>
            <a:off x="1104181" y="4532116"/>
            <a:ext cx="8163503" cy="1708483"/>
          </a:xfrm>
          <a:prstGeom prst="rect">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6" name="Rectángulo 5">
            <a:extLst>
              <a:ext uri="{FF2B5EF4-FFF2-40B4-BE49-F238E27FC236}">
                <a16:creationId xmlns:a16="http://schemas.microsoft.com/office/drawing/2014/main" id="{06598A37-CA9F-A93E-41B3-E5EA50E10F21}"/>
              </a:ext>
            </a:extLst>
          </p:cNvPr>
          <p:cNvSpPr/>
          <p:nvPr/>
        </p:nvSpPr>
        <p:spPr>
          <a:xfrm>
            <a:off x="2018897" y="591443"/>
            <a:ext cx="6822709" cy="459628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8" name="CuadroTexto 7">
            <a:extLst>
              <a:ext uri="{FF2B5EF4-FFF2-40B4-BE49-F238E27FC236}">
                <a16:creationId xmlns:a16="http://schemas.microsoft.com/office/drawing/2014/main" id="{E4E3FD93-7E16-FFD6-FC56-6000A8E79DAD}"/>
              </a:ext>
            </a:extLst>
          </p:cNvPr>
          <p:cNvSpPr txBox="1"/>
          <p:nvPr/>
        </p:nvSpPr>
        <p:spPr>
          <a:xfrm>
            <a:off x="1772651" y="5544816"/>
            <a:ext cx="6096000" cy="523220"/>
          </a:xfrm>
          <a:prstGeom prst="rect">
            <a:avLst/>
          </a:prstGeom>
          <a:noFill/>
        </p:spPr>
        <p:txBody>
          <a:bodyPr wrap="square">
            <a:spAutoFit/>
          </a:bodyPr>
          <a:lstStyle/>
          <a:p>
            <a:pPr defTabSz="914286"/>
            <a:r>
              <a:rPr lang="es-MX" sz="2800" dirty="0">
                <a:solidFill>
                  <a:prstClr val="white"/>
                </a:solidFill>
                <a:latin typeface="Arial"/>
              </a:rPr>
              <a:t>b) Aplicación del Diseño en el Taller</a:t>
            </a:r>
          </a:p>
        </p:txBody>
      </p:sp>
    </p:spTree>
    <p:extLst>
      <p:ext uri="{BB962C8B-B14F-4D97-AF65-F5344CB8AC3E}">
        <p14:creationId xmlns:p14="http://schemas.microsoft.com/office/powerpoint/2010/main" val="38832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20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orma libre: forma 16">
            <a:extLst>
              <a:ext uri="{FF2B5EF4-FFF2-40B4-BE49-F238E27FC236}">
                <a16:creationId xmlns:a16="http://schemas.microsoft.com/office/drawing/2014/main" id="{6C0D1E6A-880E-9BFE-04D8-15912C651D11}"/>
              </a:ext>
            </a:extLst>
          </p:cNvPr>
          <p:cNvSpPr/>
          <p:nvPr/>
        </p:nvSpPr>
        <p:spPr>
          <a:xfrm rot="10800000">
            <a:off x="0" y="0"/>
            <a:ext cx="5777596" cy="6858000"/>
          </a:xfrm>
          <a:custGeom>
            <a:avLst/>
            <a:gdLst>
              <a:gd name="connsiteX0" fmla="*/ 2298300 w 7253514"/>
              <a:gd name="connsiteY0" fmla="*/ 0 h 6858000"/>
              <a:gd name="connsiteX1" fmla="*/ 7252100 w 7253514"/>
              <a:gd name="connsiteY1" fmla="*/ 0 h 6858000"/>
              <a:gd name="connsiteX2" fmla="*/ 7253514 w 7253514"/>
              <a:gd name="connsiteY2" fmla="*/ 816 h 6858000"/>
              <a:gd name="connsiteX3" fmla="*/ 7253514 w 7253514"/>
              <a:gd name="connsiteY3" fmla="*/ 6858000 h 6858000"/>
              <a:gd name="connsiteX4" fmla="*/ 1571527 w 7253514"/>
              <a:gd name="connsiteY4" fmla="*/ 6858000 h 6858000"/>
              <a:gd name="connsiteX5" fmla="*/ 1564464 w 7253514"/>
              <a:gd name="connsiteY5" fmla="*/ 6852497 h 6858000"/>
              <a:gd name="connsiteX6" fmla="*/ 0 w 7253514"/>
              <a:gd name="connsiteY6" fmla="*/ 3673021 h 6858000"/>
              <a:gd name="connsiteX7" fmla="*/ 2105342 w 7253514"/>
              <a:gd name="connsiteY7" fmla="*/ 1112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3514" h="6858000">
                <a:moveTo>
                  <a:pt x="2298300" y="0"/>
                </a:moveTo>
                <a:lnTo>
                  <a:pt x="7252100" y="0"/>
                </a:lnTo>
                <a:lnTo>
                  <a:pt x="7253514" y="816"/>
                </a:lnTo>
                <a:lnTo>
                  <a:pt x="7253514" y="6858000"/>
                </a:lnTo>
                <a:lnTo>
                  <a:pt x="1571527" y="6858000"/>
                </a:lnTo>
                <a:lnTo>
                  <a:pt x="1564464" y="6852497"/>
                </a:lnTo>
                <a:cubicBezTo>
                  <a:pt x="603381" y="6066763"/>
                  <a:pt x="0" y="4933274"/>
                  <a:pt x="0" y="3673021"/>
                </a:cubicBezTo>
                <a:cubicBezTo>
                  <a:pt x="0" y="2190371"/>
                  <a:pt x="835129" y="883173"/>
                  <a:pt x="2105342" y="111273"/>
                </a:cubicBezTo>
                <a:close/>
              </a:path>
            </a:pathLst>
          </a:custGeom>
          <a:solidFill>
            <a:schemeClr val="accent6">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p>
        </p:txBody>
      </p:sp>
      <p:sp>
        <p:nvSpPr>
          <p:cNvPr id="11" name="Rectángulo 10">
            <a:extLst>
              <a:ext uri="{FF2B5EF4-FFF2-40B4-BE49-F238E27FC236}">
                <a16:creationId xmlns:a16="http://schemas.microsoft.com/office/drawing/2014/main" id="{9F5C6425-F0C4-0E50-EA20-4060CA340C70}"/>
              </a:ext>
            </a:extLst>
          </p:cNvPr>
          <p:cNvSpPr/>
          <p:nvPr/>
        </p:nvSpPr>
        <p:spPr>
          <a:xfrm>
            <a:off x="1861458" y="163583"/>
            <a:ext cx="5508171" cy="653083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10" name="Forma libre: forma 9">
            <a:extLst>
              <a:ext uri="{FF2B5EF4-FFF2-40B4-BE49-F238E27FC236}">
                <a16:creationId xmlns:a16="http://schemas.microsoft.com/office/drawing/2014/main" id="{209B9C05-FB39-3967-7757-94A2EF6C5099}"/>
              </a:ext>
            </a:extLst>
          </p:cNvPr>
          <p:cNvSpPr/>
          <p:nvPr/>
        </p:nvSpPr>
        <p:spPr>
          <a:xfrm>
            <a:off x="6306180" y="-1"/>
            <a:ext cx="5763983" cy="6858000"/>
          </a:xfrm>
          <a:custGeom>
            <a:avLst/>
            <a:gdLst>
              <a:gd name="connsiteX0" fmla="*/ 2298300 w 7253514"/>
              <a:gd name="connsiteY0" fmla="*/ 0 h 6858000"/>
              <a:gd name="connsiteX1" fmla="*/ 7252100 w 7253514"/>
              <a:gd name="connsiteY1" fmla="*/ 0 h 6858000"/>
              <a:gd name="connsiteX2" fmla="*/ 7253514 w 7253514"/>
              <a:gd name="connsiteY2" fmla="*/ 816 h 6858000"/>
              <a:gd name="connsiteX3" fmla="*/ 7253514 w 7253514"/>
              <a:gd name="connsiteY3" fmla="*/ 6858000 h 6858000"/>
              <a:gd name="connsiteX4" fmla="*/ 1571527 w 7253514"/>
              <a:gd name="connsiteY4" fmla="*/ 6858000 h 6858000"/>
              <a:gd name="connsiteX5" fmla="*/ 1564464 w 7253514"/>
              <a:gd name="connsiteY5" fmla="*/ 6852497 h 6858000"/>
              <a:gd name="connsiteX6" fmla="*/ 0 w 7253514"/>
              <a:gd name="connsiteY6" fmla="*/ 3673021 h 6858000"/>
              <a:gd name="connsiteX7" fmla="*/ 2105342 w 7253514"/>
              <a:gd name="connsiteY7" fmla="*/ 1112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3514" h="6858000">
                <a:moveTo>
                  <a:pt x="2298300" y="0"/>
                </a:moveTo>
                <a:lnTo>
                  <a:pt x="7252100" y="0"/>
                </a:lnTo>
                <a:lnTo>
                  <a:pt x="7253514" y="816"/>
                </a:lnTo>
                <a:lnTo>
                  <a:pt x="7253514" y="6858000"/>
                </a:lnTo>
                <a:lnTo>
                  <a:pt x="1571527" y="6858000"/>
                </a:lnTo>
                <a:lnTo>
                  <a:pt x="1564464" y="6852497"/>
                </a:lnTo>
                <a:cubicBezTo>
                  <a:pt x="603381" y="6066763"/>
                  <a:pt x="0" y="4933274"/>
                  <a:pt x="0" y="3673021"/>
                </a:cubicBezTo>
                <a:cubicBezTo>
                  <a:pt x="0" y="2190371"/>
                  <a:pt x="835129" y="883173"/>
                  <a:pt x="2105342" y="111273"/>
                </a:cubicBezTo>
                <a:close/>
              </a:path>
            </a:pathLst>
          </a:custGeom>
          <a:solidFill>
            <a:schemeClr val="accent6">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p>
        </p:txBody>
      </p:sp>
      <p:sp>
        <p:nvSpPr>
          <p:cNvPr id="12" name="Forma libre: forma 11">
            <a:extLst>
              <a:ext uri="{FF2B5EF4-FFF2-40B4-BE49-F238E27FC236}">
                <a16:creationId xmlns:a16="http://schemas.microsoft.com/office/drawing/2014/main" id="{2F789740-FF38-A843-EED7-5FB3607E5718}"/>
              </a:ext>
            </a:extLst>
          </p:cNvPr>
          <p:cNvSpPr/>
          <p:nvPr/>
        </p:nvSpPr>
        <p:spPr>
          <a:xfrm>
            <a:off x="6988629" y="0"/>
            <a:ext cx="5203371" cy="6858000"/>
          </a:xfrm>
          <a:custGeom>
            <a:avLst/>
            <a:gdLst>
              <a:gd name="connsiteX0" fmla="*/ 2298300 w 7253514"/>
              <a:gd name="connsiteY0" fmla="*/ 0 h 6858000"/>
              <a:gd name="connsiteX1" fmla="*/ 7252100 w 7253514"/>
              <a:gd name="connsiteY1" fmla="*/ 0 h 6858000"/>
              <a:gd name="connsiteX2" fmla="*/ 7253514 w 7253514"/>
              <a:gd name="connsiteY2" fmla="*/ 816 h 6858000"/>
              <a:gd name="connsiteX3" fmla="*/ 7253514 w 7253514"/>
              <a:gd name="connsiteY3" fmla="*/ 6858000 h 6858000"/>
              <a:gd name="connsiteX4" fmla="*/ 1571527 w 7253514"/>
              <a:gd name="connsiteY4" fmla="*/ 6858000 h 6858000"/>
              <a:gd name="connsiteX5" fmla="*/ 1564464 w 7253514"/>
              <a:gd name="connsiteY5" fmla="*/ 6852497 h 6858000"/>
              <a:gd name="connsiteX6" fmla="*/ 0 w 7253514"/>
              <a:gd name="connsiteY6" fmla="*/ 3673021 h 6858000"/>
              <a:gd name="connsiteX7" fmla="*/ 2105342 w 7253514"/>
              <a:gd name="connsiteY7" fmla="*/ 1112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3514" h="6858000">
                <a:moveTo>
                  <a:pt x="2298300" y="0"/>
                </a:moveTo>
                <a:lnTo>
                  <a:pt x="7252100" y="0"/>
                </a:lnTo>
                <a:lnTo>
                  <a:pt x="7253514" y="816"/>
                </a:lnTo>
                <a:lnTo>
                  <a:pt x="7253514" y="6858000"/>
                </a:lnTo>
                <a:lnTo>
                  <a:pt x="1571527" y="6858000"/>
                </a:lnTo>
                <a:lnTo>
                  <a:pt x="1564464" y="6852497"/>
                </a:lnTo>
                <a:cubicBezTo>
                  <a:pt x="603381" y="6066763"/>
                  <a:pt x="0" y="4933274"/>
                  <a:pt x="0" y="3673021"/>
                </a:cubicBezTo>
                <a:cubicBezTo>
                  <a:pt x="0" y="2190371"/>
                  <a:pt x="835129" y="883173"/>
                  <a:pt x="2105342" y="111273"/>
                </a:cubicBezTo>
                <a:close/>
              </a:path>
            </a:pathLst>
          </a:custGeom>
          <a:solidFill>
            <a:schemeClr val="accent6">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p>
        </p:txBody>
      </p:sp>
      <p:sp>
        <p:nvSpPr>
          <p:cNvPr id="13" name="Forma libre: forma 12">
            <a:extLst>
              <a:ext uri="{FF2B5EF4-FFF2-40B4-BE49-F238E27FC236}">
                <a16:creationId xmlns:a16="http://schemas.microsoft.com/office/drawing/2014/main" id="{43E0DE59-310E-8FDD-4758-7B56BEFC1703}"/>
              </a:ext>
            </a:extLst>
          </p:cNvPr>
          <p:cNvSpPr/>
          <p:nvPr/>
        </p:nvSpPr>
        <p:spPr>
          <a:xfrm>
            <a:off x="7515538" y="-2"/>
            <a:ext cx="4615544" cy="6858000"/>
          </a:xfrm>
          <a:custGeom>
            <a:avLst/>
            <a:gdLst>
              <a:gd name="connsiteX0" fmla="*/ 2298300 w 7253514"/>
              <a:gd name="connsiteY0" fmla="*/ 0 h 6858000"/>
              <a:gd name="connsiteX1" fmla="*/ 7252100 w 7253514"/>
              <a:gd name="connsiteY1" fmla="*/ 0 h 6858000"/>
              <a:gd name="connsiteX2" fmla="*/ 7253514 w 7253514"/>
              <a:gd name="connsiteY2" fmla="*/ 816 h 6858000"/>
              <a:gd name="connsiteX3" fmla="*/ 7253514 w 7253514"/>
              <a:gd name="connsiteY3" fmla="*/ 6858000 h 6858000"/>
              <a:gd name="connsiteX4" fmla="*/ 1571527 w 7253514"/>
              <a:gd name="connsiteY4" fmla="*/ 6858000 h 6858000"/>
              <a:gd name="connsiteX5" fmla="*/ 1564464 w 7253514"/>
              <a:gd name="connsiteY5" fmla="*/ 6852497 h 6858000"/>
              <a:gd name="connsiteX6" fmla="*/ 0 w 7253514"/>
              <a:gd name="connsiteY6" fmla="*/ 3673021 h 6858000"/>
              <a:gd name="connsiteX7" fmla="*/ 2105342 w 7253514"/>
              <a:gd name="connsiteY7" fmla="*/ 1112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3514" h="6858000">
                <a:moveTo>
                  <a:pt x="2298300" y="0"/>
                </a:moveTo>
                <a:lnTo>
                  <a:pt x="7252100" y="0"/>
                </a:lnTo>
                <a:lnTo>
                  <a:pt x="7253514" y="816"/>
                </a:lnTo>
                <a:lnTo>
                  <a:pt x="7253514" y="6858000"/>
                </a:lnTo>
                <a:lnTo>
                  <a:pt x="1571527" y="6858000"/>
                </a:lnTo>
                <a:lnTo>
                  <a:pt x="1564464" y="6852497"/>
                </a:lnTo>
                <a:cubicBezTo>
                  <a:pt x="603381" y="6066763"/>
                  <a:pt x="0" y="4933274"/>
                  <a:pt x="0" y="3673021"/>
                </a:cubicBezTo>
                <a:cubicBezTo>
                  <a:pt x="0" y="2190371"/>
                  <a:pt x="835129" y="883173"/>
                  <a:pt x="2105342" y="111273"/>
                </a:cubicBezTo>
                <a:close/>
              </a:path>
            </a:pathLst>
          </a:custGeom>
          <a:solidFill>
            <a:schemeClr val="accent6">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p>
        </p:txBody>
      </p:sp>
      <p:sp>
        <p:nvSpPr>
          <p:cNvPr id="15" name="CuadroTexto 14">
            <a:extLst>
              <a:ext uri="{FF2B5EF4-FFF2-40B4-BE49-F238E27FC236}">
                <a16:creationId xmlns:a16="http://schemas.microsoft.com/office/drawing/2014/main" id="{8D2A53D3-7A83-5EE7-0746-8B1CC99E21EB}"/>
              </a:ext>
            </a:extLst>
          </p:cNvPr>
          <p:cNvSpPr txBox="1"/>
          <p:nvPr/>
        </p:nvSpPr>
        <p:spPr>
          <a:xfrm>
            <a:off x="6868675" y="2951944"/>
            <a:ext cx="5730072" cy="954107"/>
          </a:xfrm>
          <a:prstGeom prst="rect">
            <a:avLst/>
          </a:prstGeom>
          <a:noFill/>
        </p:spPr>
        <p:txBody>
          <a:bodyPr wrap="square" rtlCol="0">
            <a:spAutoFit/>
          </a:bodyPr>
          <a:lstStyle/>
          <a:p>
            <a:pPr algn="ctr" defTabSz="914286"/>
            <a:r>
              <a:rPr lang="es-MX" sz="2800" b="1" dirty="0">
                <a:solidFill>
                  <a:prstClr val="white"/>
                </a:solidFill>
                <a:latin typeface="Arial"/>
              </a:rPr>
              <a:t>Fabricación y Acabado </a:t>
            </a:r>
          </a:p>
          <a:p>
            <a:pPr algn="ctr" defTabSz="914286"/>
            <a:r>
              <a:rPr lang="es-MX" sz="2800" b="1" dirty="0">
                <a:solidFill>
                  <a:prstClr val="white"/>
                </a:solidFill>
                <a:latin typeface="Arial"/>
              </a:rPr>
              <a:t>en el Taller</a:t>
            </a:r>
          </a:p>
        </p:txBody>
      </p:sp>
    </p:spTree>
    <p:extLst>
      <p:ext uri="{BB962C8B-B14F-4D97-AF65-F5344CB8AC3E}">
        <p14:creationId xmlns:p14="http://schemas.microsoft.com/office/powerpoint/2010/main" val="12354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20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out)">
                                      <p:cBhvr>
                                        <p:cTn id="13" dur="2000"/>
                                        <p:tgtEl>
                                          <p:spTgt spid="10"/>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out)">
                                      <p:cBhvr>
                                        <p:cTn id="16" dur="2000"/>
                                        <p:tgtEl>
                                          <p:spTgt spid="12"/>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out)">
                                      <p:cBhvr>
                                        <p:cTn id="19" dur="2000"/>
                                        <p:tgtEl>
                                          <p:spTgt spid="13"/>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out)">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0" grpId="0" animBg="1"/>
      <p:bldP spid="12" grpId="0" animBg="1"/>
      <p:bldP spid="13" grpId="0" animBg="1"/>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39D25F9-462C-61EB-7EAE-428191FA551E}"/>
              </a:ext>
            </a:extLst>
          </p:cNvPr>
          <p:cNvSpPr/>
          <p:nvPr/>
        </p:nvSpPr>
        <p:spPr>
          <a:xfrm>
            <a:off x="4633396" y="477848"/>
            <a:ext cx="5278047" cy="4646447"/>
          </a:xfrm>
          <a:prstGeom prst="rect">
            <a:avLst/>
          </a:prstGeom>
          <a:noFill/>
          <a:ln w="76200" cap="flat" cmpd="sng" algn="ctr">
            <a:solidFill>
              <a:srgbClr val="008000"/>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5" name="Rectángulo 4">
            <a:extLst>
              <a:ext uri="{FF2B5EF4-FFF2-40B4-BE49-F238E27FC236}">
                <a16:creationId xmlns:a16="http://schemas.microsoft.com/office/drawing/2014/main" id="{560A9ED6-DC76-6512-AC38-16F8768DCF45}"/>
              </a:ext>
            </a:extLst>
          </p:cNvPr>
          <p:cNvSpPr/>
          <p:nvPr/>
        </p:nvSpPr>
        <p:spPr>
          <a:xfrm>
            <a:off x="2694867" y="818909"/>
            <a:ext cx="6313183" cy="464644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2400" b="0" i="0" u="none" strike="noStrike" kern="0" cap="none" spc="0" normalizeH="0" baseline="0" noProof="0" dirty="0">
              <a:ln>
                <a:noFill/>
              </a:ln>
              <a:solidFill>
                <a:prstClr val="white"/>
              </a:solidFill>
              <a:effectLst/>
              <a:uLnTx/>
              <a:uFillTx/>
              <a:latin typeface="Arial"/>
              <a:cs typeface="+mn-cs"/>
            </a:endParaRPr>
          </a:p>
        </p:txBody>
      </p:sp>
      <p:sp>
        <p:nvSpPr>
          <p:cNvPr id="6" name="Rectángulo: esquinas diagonales cortadas 5">
            <a:extLst>
              <a:ext uri="{FF2B5EF4-FFF2-40B4-BE49-F238E27FC236}">
                <a16:creationId xmlns:a16="http://schemas.microsoft.com/office/drawing/2014/main" id="{8C89A1E8-673E-19A3-4DE7-D298AD1BE37F}"/>
              </a:ext>
            </a:extLst>
          </p:cNvPr>
          <p:cNvSpPr/>
          <p:nvPr/>
        </p:nvSpPr>
        <p:spPr>
          <a:xfrm flipH="1">
            <a:off x="2102092" y="5806416"/>
            <a:ext cx="8025873" cy="882282"/>
          </a:xfrm>
          <a:prstGeom prst="snip2DiagRect">
            <a:avLst>
              <a:gd name="adj1" fmla="val 50000"/>
              <a:gd name="adj2" fmla="val 16667"/>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s-MX" sz="2400" b="1" i="0" u="none" strike="noStrike" kern="0" cap="none" spc="0" normalizeH="0" baseline="0" noProof="0" dirty="0">
                <a:ln>
                  <a:noFill/>
                </a:ln>
                <a:solidFill>
                  <a:schemeClr val="bg1"/>
                </a:solidFill>
                <a:effectLst/>
                <a:uLnTx/>
                <a:uFillTx/>
                <a:latin typeface="Arial"/>
                <a:cs typeface="+mn-cs"/>
              </a:rPr>
              <a:t>Caracterización de las Piezas de Prueba con UT Posterior a la Caracterización con RT</a:t>
            </a:r>
          </a:p>
        </p:txBody>
      </p:sp>
    </p:spTree>
    <p:extLst>
      <p:ext uri="{BB962C8B-B14F-4D97-AF65-F5344CB8AC3E}">
        <p14:creationId xmlns:p14="http://schemas.microsoft.com/office/powerpoint/2010/main" val="35416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out)">
                                      <p:cBhvr>
                                        <p:cTn id="10" dur="2000"/>
                                        <p:tgtEl>
                                          <p:spTgt spid="5"/>
                                        </p:tgtEl>
                                      </p:cBhvr>
                                    </p:animEffect>
                                  </p:childTnLst>
                                </p:cTn>
                              </p:par>
                              <p:par>
                                <p:cTn id="11" presetID="8" presetClass="entr" presetSubtype="3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out)">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3FBA0A9-AAC2-E509-CD27-ADBA447004D5}"/>
              </a:ext>
            </a:extLst>
          </p:cNvPr>
          <p:cNvSpPr/>
          <p:nvPr/>
        </p:nvSpPr>
        <p:spPr>
          <a:xfrm>
            <a:off x="2204359" y="1779815"/>
            <a:ext cx="7783283" cy="448847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ACC85ED4-0558-26E7-7D3A-59403F6F013D}"/>
              </a:ext>
            </a:extLst>
          </p:cNvPr>
          <p:cNvPicPr>
            <a:picLocks noChangeAspect="1"/>
          </p:cNvPicPr>
          <p:nvPr/>
        </p:nvPicPr>
        <p:blipFill>
          <a:blip r:embed="rId3"/>
          <a:stretch>
            <a:fillRect/>
          </a:stretch>
        </p:blipFill>
        <p:spPr>
          <a:xfrm>
            <a:off x="2204358" y="698117"/>
            <a:ext cx="7212756" cy="4488470"/>
          </a:xfrm>
          <a:prstGeom prst="rect">
            <a:avLst/>
          </a:prstGeom>
        </p:spPr>
      </p:pic>
      <p:sp>
        <p:nvSpPr>
          <p:cNvPr id="6" name="CuadroTexto 5">
            <a:extLst>
              <a:ext uri="{FF2B5EF4-FFF2-40B4-BE49-F238E27FC236}">
                <a16:creationId xmlns:a16="http://schemas.microsoft.com/office/drawing/2014/main" id="{1C04974C-39E7-A32F-652F-9AB9CA287939}"/>
              </a:ext>
            </a:extLst>
          </p:cNvPr>
          <p:cNvSpPr txBox="1"/>
          <p:nvPr/>
        </p:nvSpPr>
        <p:spPr>
          <a:xfrm>
            <a:off x="2767684" y="5314177"/>
            <a:ext cx="6649430" cy="954107"/>
          </a:xfrm>
          <a:prstGeom prst="rect">
            <a:avLst/>
          </a:prstGeom>
          <a:noFill/>
        </p:spPr>
        <p:txBody>
          <a:bodyPr wrap="square" rtlCol="0">
            <a:spAutoFit/>
          </a:bodyPr>
          <a:lstStyle/>
          <a:p>
            <a:pPr algn="ctr" defTabSz="914286"/>
            <a:r>
              <a:rPr lang="es-MX" sz="2800" b="1" dirty="0">
                <a:solidFill>
                  <a:prstClr val="white"/>
                </a:solidFill>
                <a:latin typeface="Arial"/>
              </a:rPr>
              <a:t>Preparación de las Piezas de Prueba para Caracterización con UT</a:t>
            </a:r>
          </a:p>
        </p:txBody>
      </p:sp>
    </p:spTree>
    <p:extLst>
      <p:ext uri="{BB962C8B-B14F-4D97-AF65-F5344CB8AC3E}">
        <p14:creationId xmlns:p14="http://schemas.microsoft.com/office/powerpoint/2010/main" val="128105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biselado 5">
            <a:extLst>
              <a:ext uri="{FF2B5EF4-FFF2-40B4-BE49-F238E27FC236}">
                <a16:creationId xmlns:a16="http://schemas.microsoft.com/office/drawing/2014/main" id="{9405B76F-B1E3-ACD1-8C7F-E32587CF51B9}"/>
              </a:ext>
            </a:extLst>
          </p:cNvPr>
          <p:cNvSpPr/>
          <p:nvPr/>
        </p:nvSpPr>
        <p:spPr>
          <a:xfrm>
            <a:off x="1159329" y="326571"/>
            <a:ext cx="8850086" cy="5633358"/>
          </a:xfrm>
          <a:prstGeom prst="bevel">
            <a:avLst/>
          </a:prstGeom>
          <a:solidFill>
            <a:schemeClr val="accent6">
              <a:lumMod val="60000"/>
              <a:lumOff val="40000"/>
            </a:schemeClr>
          </a:solidFill>
          <a:ln w="57150">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Forma libre: forma 6">
            <a:extLst>
              <a:ext uri="{FF2B5EF4-FFF2-40B4-BE49-F238E27FC236}">
                <a16:creationId xmlns:a16="http://schemas.microsoft.com/office/drawing/2014/main" id="{E5A091E3-81EC-2714-81B8-482650B10757}"/>
              </a:ext>
            </a:extLst>
          </p:cNvPr>
          <p:cNvSpPr/>
          <p:nvPr/>
        </p:nvSpPr>
        <p:spPr>
          <a:xfrm>
            <a:off x="1910443" y="1069522"/>
            <a:ext cx="7396843" cy="4147456"/>
          </a:xfrm>
          <a:custGeom>
            <a:avLst/>
            <a:gdLst>
              <a:gd name="connsiteX0" fmla="*/ 0 w 7010400"/>
              <a:gd name="connsiteY0" fmla="*/ 0 h 4844716"/>
              <a:gd name="connsiteX1" fmla="*/ 7010400 w 7010400"/>
              <a:gd name="connsiteY1" fmla="*/ 0 h 4844716"/>
              <a:gd name="connsiteX2" fmla="*/ 7010400 w 7010400"/>
              <a:gd name="connsiteY2" fmla="*/ 4844716 h 4844716"/>
              <a:gd name="connsiteX3" fmla="*/ 6948733 w 7010400"/>
              <a:gd name="connsiteY3" fmla="*/ 4844716 h 4844716"/>
              <a:gd name="connsiteX4" fmla="*/ 6939188 w 7010400"/>
              <a:gd name="connsiteY4" fmla="*/ 4841210 h 4844716"/>
              <a:gd name="connsiteX5" fmla="*/ 3505201 w 7010400"/>
              <a:gd name="connsiteY5" fmla="*/ 4684299 h 4844716"/>
              <a:gd name="connsiteX6" fmla="*/ 71215 w 7010400"/>
              <a:gd name="connsiteY6" fmla="*/ 4841210 h 4844716"/>
              <a:gd name="connsiteX7" fmla="*/ 61669 w 7010400"/>
              <a:gd name="connsiteY7" fmla="*/ 4844716 h 4844716"/>
              <a:gd name="connsiteX8" fmla="*/ 0 w 7010400"/>
              <a:gd name="connsiteY8" fmla="*/ 4844716 h 484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0400" h="4844716">
                <a:moveTo>
                  <a:pt x="0" y="0"/>
                </a:moveTo>
                <a:lnTo>
                  <a:pt x="7010400" y="0"/>
                </a:lnTo>
                <a:lnTo>
                  <a:pt x="7010400" y="4844716"/>
                </a:lnTo>
                <a:lnTo>
                  <a:pt x="6948733" y="4844716"/>
                </a:lnTo>
                <a:lnTo>
                  <a:pt x="6939188" y="4841210"/>
                </a:lnTo>
                <a:cubicBezTo>
                  <a:pt x="6612341" y="4751661"/>
                  <a:pt x="5199087" y="4684299"/>
                  <a:pt x="3505201" y="4684299"/>
                </a:cubicBezTo>
                <a:cubicBezTo>
                  <a:pt x="1811316" y="4684299"/>
                  <a:pt x="398061" y="4751661"/>
                  <a:pt x="71215" y="4841210"/>
                </a:cubicBezTo>
                <a:lnTo>
                  <a:pt x="61669" y="4844716"/>
                </a:lnTo>
                <a:lnTo>
                  <a:pt x="0" y="4844716"/>
                </a:lnTo>
                <a:close/>
              </a:path>
            </a:pathLst>
          </a:cu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prst="angle"/>
          </a:sp3d>
        </p:spPr>
        <p:txBody>
          <a:bodyPr wrap="square" rtlCol="0" anchor="ctr">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8" name="CuadroTexto 7">
            <a:extLst>
              <a:ext uri="{FF2B5EF4-FFF2-40B4-BE49-F238E27FC236}">
                <a16:creationId xmlns:a16="http://schemas.microsoft.com/office/drawing/2014/main" id="{A62D5C8B-BCA2-B8F8-D30C-3E82DEEB651B}"/>
              </a:ext>
            </a:extLst>
          </p:cNvPr>
          <p:cNvSpPr txBox="1"/>
          <p:nvPr/>
        </p:nvSpPr>
        <p:spPr>
          <a:xfrm>
            <a:off x="1317170" y="5138943"/>
            <a:ext cx="8452756" cy="769441"/>
          </a:xfrm>
          <a:prstGeom prst="rect">
            <a:avLst/>
          </a:prstGeom>
          <a:noFill/>
        </p:spPr>
        <p:txBody>
          <a:bodyPr wrap="square" rtlCol="0">
            <a:spAutoFit/>
          </a:bodyPr>
          <a:lstStyle/>
          <a:p>
            <a:pPr algn="ctr" defTabSz="914286"/>
            <a:r>
              <a:rPr lang="es-MX" sz="2200" b="1" dirty="0">
                <a:solidFill>
                  <a:prstClr val="white"/>
                </a:solidFill>
                <a:latin typeface="Arial"/>
              </a:rPr>
              <a:t>Caracterización de las Piezas </a:t>
            </a:r>
          </a:p>
          <a:p>
            <a:pPr algn="ctr" defTabSz="914286"/>
            <a:r>
              <a:rPr lang="es-MX" sz="2200" b="1" dirty="0">
                <a:solidFill>
                  <a:prstClr val="white"/>
                </a:solidFill>
                <a:latin typeface="Arial"/>
              </a:rPr>
              <a:t>de Prueba con UT</a:t>
            </a:r>
          </a:p>
        </p:txBody>
      </p:sp>
    </p:spTree>
    <p:extLst>
      <p:ext uri="{BB962C8B-B14F-4D97-AF65-F5344CB8AC3E}">
        <p14:creationId xmlns:p14="http://schemas.microsoft.com/office/powerpoint/2010/main" val="377021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CC52BCC1-D273-5A52-E8C3-A43161ED6D9F}"/>
              </a:ext>
            </a:extLst>
          </p:cNvPr>
          <p:cNvSpPr/>
          <p:nvPr/>
        </p:nvSpPr>
        <p:spPr>
          <a:xfrm>
            <a:off x="691375" y="183686"/>
            <a:ext cx="9445083"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T-1423 : Demostración del Cumplimiento/Desempeño</a:t>
            </a:r>
          </a:p>
        </p:txBody>
      </p:sp>
      <p:sp>
        <p:nvSpPr>
          <p:cNvPr id="5" name="CuadroTexto 4">
            <a:extLst>
              <a:ext uri="{FF2B5EF4-FFF2-40B4-BE49-F238E27FC236}">
                <a16:creationId xmlns:a16="http://schemas.microsoft.com/office/drawing/2014/main" id="{153BD99C-A2A0-4D4B-C34D-A9752A29EE85}"/>
              </a:ext>
            </a:extLst>
          </p:cNvPr>
          <p:cNvSpPr txBox="1"/>
          <p:nvPr/>
        </p:nvSpPr>
        <p:spPr>
          <a:xfrm>
            <a:off x="829346" y="890711"/>
            <a:ext cx="9574111" cy="1077218"/>
          </a:xfrm>
          <a:prstGeom prst="rect">
            <a:avLst/>
          </a:prstGeom>
          <a:noFill/>
        </p:spPr>
        <p:txBody>
          <a:bodyPr wrap="square">
            <a:spAutoFit/>
          </a:bodyPr>
          <a:lstStyle/>
          <a:p>
            <a:pPr algn="just">
              <a:defRPr/>
            </a:pPr>
            <a:r>
              <a:rPr lang="es-MX" sz="1600" dirty="0">
                <a:solidFill>
                  <a:schemeClr val="tx1">
                    <a:lumMod val="95000"/>
                    <a:lumOff val="5000"/>
                  </a:schemeClr>
                </a:solidFill>
                <a:latin typeface="Arial"/>
                <a:ea typeface="Arial Unicode MS"/>
                <a:cs typeface="Arial" pitchFamily="34" charset="0"/>
              </a:rPr>
              <a:t>La demostración del cumplimiento/desempeño establece la capacidad de un sistema de ensayo específico para lograr una </a:t>
            </a:r>
            <a:r>
              <a:rPr lang="es-MX" sz="1600" b="1" i="1" u="sng" dirty="0">
                <a:solidFill>
                  <a:schemeClr val="tx1">
                    <a:lumMod val="95000"/>
                    <a:lumOff val="5000"/>
                  </a:schemeClr>
                </a:solidFill>
                <a:latin typeface="Arial"/>
                <a:ea typeface="Arial Unicode MS"/>
                <a:cs typeface="Arial" pitchFamily="34" charset="0"/>
              </a:rPr>
              <a:t>probabilidad de detección (POD</a:t>
            </a:r>
            <a:r>
              <a:rPr lang="es-MX" sz="1600" b="1" dirty="0">
                <a:solidFill>
                  <a:schemeClr val="tx1">
                    <a:lumMod val="95000"/>
                    <a:lumOff val="5000"/>
                  </a:schemeClr>
                </a:solidFill>
                <a:latin typeface="Arial"/>
                <a:ea typeface="Arial Unicode MS"/>
                <a:cs typeface="Arial" pitchFamily="34" charset="0"/>
              </a:rPr>
              <a:t>) </a:t>
            </a:r>
            <a:r>
              <a:rPr lang="es-MX" sz="1600" dirty="0">
                <a:solidFill>
                  <a:schemeClr val="tx1">
                    <a:lumMod val="95000"/>
                    <a:lumOff val="5000"/>
                  </a:schemeClr>
                </a:solidFill>
                <a:latin typeface="Arial"/>
                <a:ea typeface="Arial Unicode MS"/>
                <a:cs typeface="Arial" pitchFamily="34" charset="0"/>
              </a:rPr>
              <a:t>satisfactoria usando piezas de prueba con fallas. Los resultados de la prueba se utilizan para trazar la curva POD y determinar la </a:t>
            </a:r>
            <a:r>
              <a:rPr lang="es-MX" sz="1600" b="1" i="1" u="sng" dirty="0">
                <a:solidFill>
                  <a:schemeClr val="tx1">
                    <a:lumMod val="95000"/>
                    <a:lumOff val="5000"/>
                  </a:schemeClr>
                </a:solidFill>
                <a:latin typeface="Arial"/>
                <a:ea typeface="Arial Unicode MS"/>
                <a:cs typeface="Arial" pitchFamily="34" charset="0"/>
              </a:rPr>
              <a:t>probabilidad de una llamada en falso (FCP</a:t>
            </a:r>
            <a:r>
              <a:rPr lang="es-MX" sz="1600" b="1" i="1" dirty="0">
                <a:solidFill>
                  <a:schemeClr val="tx1">
                    <a:lumMod val="95000"/>
                    <a:lumOff val="5000"/>
                  </a:schemeClr>
                </a:solidFill>
                <a:latin typeface="Arial"/>
                <a:ea typeface="Arial Unicode MS"/>
                <a:cs typeface="Arial" pitchFamily="34" charset="0"/>
              </a:rPr>
              <a:t>)</a:t>
            </a:r>
            <a:r>
              <a:rPr lang="es-MX" sz="1600" i="1" dirty="0">
                <a:solidFill>
                  <a:schemeClr val="tx1">
                    <a:lumMod val="95000"/>
                    <a:lumOff val="5000"/>
                  </a:schemeClr>
                </a:solidFill>
                <a:latin typeface="Arial"/>
                <a:ea typeface="Arial Unicode MS"/>
                <a:cs typeface="Arial" pitchFamily="34" charset="0"/>
              </a:rPr>
              <a:t> </a:t>
            </a:r>
            <a:r>
              <a:rPr lang="es-MX" sz="1600" dirty="0">
                <a:solidFill>
                  <a:schemeClr val="tx1">
                    <a:lumMod val="95000"/>
                    <a:lumOff val="5000"/>
                  </a:schemeClr>
                </a:solidFill>
                <a:latin typeface="Arial"/>
                <a:ea typeface="Arial Unicode MS"/>
                <a:cs typeface="Arial" pitchFamily="34" charset="0"/>
              </a:rPr>
              <a:t>para establecer límites de confianza, para ello: </a:t>
            </a:r>
          </a:p>
        </p:txBody>
      </p:sp>
      <p:sp>
        <p:nvSpPr>
          <p:cNvPr id="6" name="CuadroTexto 5">
            <a:extLst>
              <a:ext uri="{FF2B5EF4-FFF2-40B4-BE49-F238E27FC236}">
                <a16:creationId xmlns:a16="http://schemas.microsoft.com/office/drawing/2014/main" id="{47A22A34-8D86-FB7E-7AF6-042AAAAA82CD}"/>
              </a:ext>
            </a:extLst>
          </p:cNvPr>
          <p:cNvSpPr txBox="1"/>
          <p:nvPr/>
        </p:nvSpPr>
        <p:spPr>
          <a:xfrm>
            <a:off x="3281171" y="2154669"/>
            <a:ext cx="7338033" cy="784830"/>
          </a:xfrm>
          <a:prstGeom prst="rect">
            <a:avLst/>
          </a:prstGeom>
          <a:noFill/>
        </p:spPr>
        <p:txBody>
          <a:bodyPr wrap="square">
            <a:spAutoFit/>
          </a:bodyPr>
          <a:lstStyle/>
          <a:p>
            <a:pPr marL="365125" indent="-365125" algn="just">
              <a:defRPr/>
            </a:pPr>
            <a:r>
              <a:rPr lang="es-MX" sz="1500" b="1" dirty="0">
                <a:solidFill>
                  <a:srgbClr val="455F51">
                    <a:lumMod val="75000"/>
                  </a:srgbClr>
                </a:solidFill>
                <a:latin typeface="Arial"/>
                <a:ea typeface="Arial Unicode MS"/>
                <a:cs typeface="Arial" pitchFamily="34" charset="0"/>
              </a:rPr>
              <a:t>a)   </a:t>
            </a:r>
            <a:r>
              <a:rPr lang="es-MX" sz="1500" dirty="0">
                <a:solidFill>
                  <a:schemeClr val="tx1">
                    <a:lumMod val="95000"/>
                    <a:lumOff val="5000"/>
                  </a:schemeClr>
                </a:solidFill>
                <a:latin typeface="Arial"/>
                <a:ea typeface="Arial Unicode MS"/>
                <a:cs typeface="Arial" pitchFamily="34" charset="0"/>
              </a:rPr>
              <a:t>Las piezas de prueba deben reproducir el objeto a examinar en la mayor medida posible (</a:t>
            </a:r>
            <a:r>
              <a:rPr lang="es-MX" sz="1500" b="1" dirty="0">
                <a:solidFill>
                  <a:schemeClr val="tx1">
                    <a:lumMod val="95000"/>
                    <a:lumOff val="5000"/>
                  </a:schemeClr>
                </a:solidFill>
                <a:latin typeface="Arial"/>
                <a:ea typeface="Arial Unicode MS"/>
                <a:cs typeface="Arial" pitchFamily="34" charset="0"/>
              </a:rPr>
              <a:t>mockups:</a:t>
            </a:r>
            <a:r>
              <a:rPr lang="es-MX" sz="1500" dirty="0">
                <a:solidFill>
                  <a:schemeClr val="tx1">
                    <a:lumMod val="95000"/>
                    <a:lumOff val="5000"/>
                  </a:schemeClr>
                </a:solidFill>
                <a:latin typeface="Arial"/>
                <a:ea typeface="Arial Unicode MS"/>
                <a:cs typeface="Arial" pitchFamily="34" charset="0"/>
              </a:rPr>
              <a:t> modelos simulados). Es preferible el uso de piezas con fallas conocidas e identificadas.</a:t>
            </a:r>
          </a:p>
        </p:txBody>
      </p:sp>
      <p:sp>
        <p:nvSpPr>
          <p:cNvPr id="7" name="CuadroTexto 6">
            <a:extLst>
              <a:ext uri="{FF2B5EF4-FFF2-40B4-BE49-F238E27FC236}">
                <a16:creationId xmlns:a16="http://schemas.microsoft.com/office/drawing/2014/main" id="{05A36A2F-6097-5F05-0BB7-0CDD85CA5A4C}"/>
              </a:ext>
            </a:extLst>
          </p:cNvPr>
          <p:cNvSpPr txBox="1"/>
          <p:nvPr/>
        </p:nvSpPr>
        <p:spPr>
          <a:xfrm>
            <a:off x="3301377" y="3126239"/>
            <a:ext cx="7338033" cy="1031051"/>
          </a:xfrm>
          <a:prstGeom prst="rect">
            <a:avLst/>
          </a:prstGeom>
          <a:noFill/>
        </p:spPr>
        <p:txBody>
          <a:bodyPr wrap="square">
            <a:spAutoFit/>
          </a:bodyPr>
          <a:lstStyle/>
          <a:p>
            <a:pPr marL="365125" indent="-365125" algn="just">
              <a:defRPr/>
            </a:pPr>
            <a:r>
              <a:rPr lang="es-MX" sz="1600" b="1" dirty="0">
                <a:solidFill>
                  <a:srgbClr val="455F51">
                    <a:lumMod val="75000"/>
                  </a:srgbClr>
                </a:solidFill>
                <a:latin typeface="Arial"/>
                <a:ea typeface="Arial Unicode MS"/>
                <a:cs typeface="Arial" pitchFamily="34" charset="0"/>
              </a:rPr>
              <a:t>b) </a:t>
            </a:r>
            <a:r>
              <a:rPr lang="es-MX" sz="1500" dirty="0">
                <a:solidFill>
                  <a:schemeClr val="tx1">
                    <a:lumMod val="95000"/>
                    <a:lumOff val="5000"/>
                  </a:schemeClr>
                </a:solidFill>
                <a:latin typeface="Arial"/>
                <a:ea typeface="Arial Unicode MS"/>
                <a:cs typeface="Arial" pitchFamily="34" charset="0"/>
              </a:rPr>
              <a:t>Cuando las piezas de prueba replican suficientemente el objeto a ser probado, las demostraciones de desempeño de un alcance limitado pueden usarse para minimizar los costos involucrados y facilitar la disponibilidad de las piezas de prueba.</a:t>
            </a:r>
          </a:p>
        </p:txBody>
      </p:sp>
      <p:sp>
        <p:nvSpPr>
          <p:cNvPr id="8" name="Rectangle 2">
            <a:extLst>
              <a:ext uri="{FF2B5EF4-FFF2-40B4-BE49-F238E27FC236}">
                <a16:creationId xmlns:a16="http://schemas.microsoft.com/office/drawing/2014/main" id="{E2BA132C-1FAA-23BD-62B9-E7DA780D80F5}"/>
              </a:ext>
            </a:extLst>
          </p:cNvPr>
          <p:cNvSpPr/>
          <p:nvPr/>
        </p:nvSpPr>
        <p:spPr>
          <a:xfrm>
            <a:off x="2195458" y="2121091"/>
            <a:ext cx="928500" cy="891459"/>
          </a:xfrm>
          <a:prstGeom prst="rect">
            <a:avLst/>
          </a:prstGeom>
          <a:solidFill>
            <a:sysClr val="window" lastClr="FFFFFF"/>
          </a:solidFill>
          <a:ln w="63500" cap="flat" cmpd="sng" algn="ctr">
            <a:solidFill>
              <a:srgbClr val="A0A5AA"/>
            </a:solidFill>
            <a:prstDash val="solid"/>
            <a:miter lim="800000"/>
          </a:ln>
          <a:effectLst>
            <a:innerShdw blurRad="127000" dist="127000" dir="13200000">
              <a:prstClr val="black">
                <a:alpha val="50000"/>
              </a:prstClr>
            </a:innerShdw>
          </a:effectLst>
        </p:spPr>
        <p:txBody>
          <a:bodyPr rtlCol="0" anchor="ctr"/>
          <a:lstStyle/>
          <a:p>
            <a:pPr algn="ctr">
              <a:defRPr/>
            </a:pPr>
            <a:endParaRPr lang="ko-KR" altLang="en-US" sz="2700" kern="0">
              <a:solidFill>
                <a:prstClr val="white"/>
              </a:solidFill>
              <a:latin typeface="Arial"/>
              <a:cs typeface="Arial" pitchFamily="34" charset="0"/>
            </a:endParaRPr>
          </a:p>
        </p:txBody>
      </p:sp>
      <p:sp>
        <p:nvSpPr>
          <p:cNvPr id="9" name="Rectangle 3">
            <a:extLst>
              <a:ext uri="{FF2B5EF4-FFF2-40B4-BE49-F238E27FC236}">
                <a16:creationId xmlns:a16="http://schemas.microsoft.com/office/drawing/2014/main" id="{7E2D5DB0-65E2-B1EF-B3B2-CE72228E1972}"/>
              </a:ext>
            </a:extLst>
          </p:cNvPr>
          <p:cNvSpPr/>
          <p:nvPr/>
        </p:nvSpPr>
        <p:spPr>
          <a:xfrm>
            <a:off x="2195458" y="3222375"/>
            <a:ext cx="928500" cy="891459"/>
          </a:xfrm>
          <a:prstGeom prst="rect">
            <a:avLst/>
          </a:prstGeom>
          <a:solidFill>
            <a:srgbClr val="FFFFCC"/>
          </a:solidFill>
          <a:ln w="63500" cap="flat" cmpd="sng" algn="ctr">
            <a:solidFill>
              <a:srgbClr val="BBC0C3"/>
            </a:solidFill>
            <a:prstDash val="solid"/>
            <a:miter lim="800000"/>
          </a:ln>
          <a:effectLst>
            <a:innerShdw blurRad="127000" dist="127000" dir="13200000">
              <a:prstClr val="black">
                <a:alpha val="50000"/>
              </a:prstClr>
            </a:innerShdw>
          </a:effectLst>
        </p:spPr>
        <p:txBody>
          <a:bodyPr rtlCol="0" anchor="ctr"/>
          <a:lstStyle/>
          <a:p>
            <a:pPr algn="ctr">
              <a:defRPr/>
            </a:pPr>
            <a:endParaRPr lang="ko-KR" altLang="en-US" sz="2700" kern="0" dirty="0">
              <a:solidFill>
                <a:prstClr val="white"/>
              </a:solidFill>
              <a:latin typeface="Arial"/>
              <a:cs typeface="Arial" pitchFamily="34" charset="0"/>
            </a:endParaRPr>
          </a:p>
        </p:txBody>
      </p:sp>
      <p:sp>
        <p:nvSpPr>
          <p:cNvPr id="10" name="Rectangle 4">
            <a:extLst>
              <a:ext uri="{FF2B5EF4-FFF2-40B4-BE49-F238E27FC236}">
                <a16:creationId xmlns:a16="http://schemas.microsoft.com/office/drawing/2014/main" id="{F9FBE621-C3FB-A372-C6DD-D0007F2C40E2}"/>
              </a:ext>
            </a:extLst>
          </p:cNvPr>
          <p:cNvSpPr/>
          <p:nvPr/>
        </p:nvSpPr>
        <p:spPr>
          <a:xfrm>
            <a:off x="2195458" y="4281767"/>
            <a:ext cx="928500" cy="891459"/>
          </a:xfrm>
          <a:prstGeom prst="rect">
            <a:avLst/>
          </a:prstGeom>
          <a:solidFill>
            <a:srgbClr val="8AB833">
              <a:lumMod val="60000"/>
              <a:lumOff val="40000"/>
            </a:srgbClr>
          </a:solidFill>
          <a:ln w="63500" cap="flat" cmpd="sng" algn="ctr">
            <a:solidFill>
              <a:srgbClr val="E7E5E6"/>
            </a:solidFill>
            <a:prstDash val="solid"/>
            <a:miter lim="800000"/>
          </a:ln>
          <a:effectLst>
            <a:innerShdw blurRad="127000" dist="127000" dir="132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Arial" pitchFamily="34" charset="0"/>
            </a:endParaRPr>
          </a:p>
        </p:txBody>
      </p:sp>
      <p:sp>
        <p:nvSpPr>
          <p:cNvPr id="11" name="Rectangle 5">
            <a:extLst>
              <a:ext uri="{FF2B5EF4-FFF2-40B4-BE49-F238E27FC236}">
                <a16:creationId xmlns:a16="http://schemas.microsoft.com/office/drawing/2014/main" id="{F48AA154-E9B3-B0D6-CC60-9AD41E131F8F}"/>
              </a:ext>
            </a:extLst>
          </p:cNvPr>
          <p:cNvSpPr/>
          <p:nvPr/>
        </p:nvSpPr>
        <p:spPr>
          <a:xfrm>
            <a:off x="2215663" y="5258735"/>
            <a:ext cx="928500" cy="876611"/>
          </a:xfrm>
          <a:prstGeom prst="rect">
            <a:avLst/>
          </a:prstGeom>
          <a:solidFill>
            <a:srgbClr val="455F51">
              <a:lumMod val="60000"/>
              <a:lumOff val="40000"/>
            </a:srgbClr>
          </a:solidFill>
          <a:ln w="63500" cap="flat" cmpd="sng" algn="ctr">
            <a:solidFill>
              <a:srgbClr val="BABFC2"/>
            </a:solidFill>
            <a:prstDash val="solid"/>
            <a:miter lim="800000"/>
          </a:ln>
          <a:effectLst>
            <a:innerShdw blurRad="127000" dist="127000" dir="132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Arial" pitchFamily="34" charset="0"/>
            </a:endParaRPr>
          </a:p>
        </p:txBody>
      </p:sp>
      <p:sp>
        <p:nvSpPr>
          <p:cNvPr id="12" name="Freeform 4">
            <a:extLst>
              <a:ext uri="{FF2B5EF4-FFF2-40B4-BE49-F238E27FC236}">
                <a16:creationId xmlns:a16="http://schemas.microsoft.com/office/drawing/2014/main" id="{AAAD2ACE-92ED-6FB8-0280-B402467D9A5E}"/>
              </a:ext>
            </a:extLst>
          </p:cNvPr>
          <p:cNvSpPr/>
          <p:nvPr/>
        </p:nvSpPr>
        <p:spPr>
          <a:xfrm>
            <a:off x="118432" y="3191804"/>
            <a:ext cx="2056195" cy="1032243"/>
          </a:xfrm>
          <a:custGeom>
            <a:avLst/>
            <a:gdLst>
              <a:gd name="connsiteX0" fmla="*/ 1621972 w 1621972"/>
              <a:gd name="connsiteY0" fmla="*/ 0 h 925286"/>
              <a:gd name="connsiteX1" fmla="*/ 0 w 1621972"/>
              <a:gd name="connsiteY1" fmla="*/ 925286 h 925286"/>
              <a:gd name="connsiteX2" fmla="*/ 1621972 w 1621972"/>
              <a:gd name="connsiteY2" fmla="*/ 849086 h 925286"/>
              <a:gd name="connsiteX3" fmla="*/ 1621972 w 1621972"/>
              <a:gd name="connsiteY3" fmla="*/ 0 h 925286"/>
              <a:gd name="connsiteX0" fmla="*/ 1632858 w 1632858"/>
              <a:gd name="connsiteY0" fmla="*/ 0 h 957943"/>
              <a:gd name="connsiteX1" fmla="*/ 0 w 1632858"/>
              <a:gd name="connsiteY1" fmla="*/ 957943 h 957943"/>
              <a:gd name="connsiteX2" fmla="*/ 1621972 w 1632858"/>
              <a:gd name="connsiteY2" fmla="*/ 881743 h 957943"/>
              <a:gd name="connsiteX3" fmla="*/ 1632858 w 1632858"/>
              <a:gd name="connsiteY3" fmla="*/ 0 h 957943"/>
              <a:gd name="connsiteX0" fmla="*/ 1632858 w 1654629"/>
              <a:gd name="connsiteY0" fmla="*/ 0 h 957943"/>
              <a:gd name="connsiteX1" fmla="*/ 0 w 1654629"/>
              <a:gd name="connsiteY1" fmla="*/ 957943 h 957943"/>
              <a:gd name="connsiteX2" fmla="*/ 1654629 w 1654629"/>
              <a:gd name="connsiteY2" fmla="*/ 903515 h 957943"/>
              <a:gd name="connsiteX3" fmla="*/ 1632858 w 1654629"/>
              <a:gd name="connsiteY3" fmla="*/ 0 h 957943"/>
              <a:gd name="connsiteX0" fmla="*/ 1643743 w 1654629"/>
              <a:gd name="connsiteY0" fmla="*/ 0 h 979714"/>
              <a:gd name="connsiteX1" fmla="*/ 0 w 1654629"/>
              <a:gd name="connsiteY1" fmla="*/ 979714 h 979714"/>
              <a:gd name="connsiteX2" fmla="*/ 1654629 w 1654629"/>
              <a:gd name="connsiteY2" fmla="*/ 925286 h 979714"/>
              <a:gd name="connsiteX3" fmla="*/ 1643743 w 1654629"/>
              <a:gd name="connsiteY3" fmla="*/ 0 h 979714"/>
              <a:gd name="connsiteX0" fmla="*/ 1630212 w 1654629"/>
              <a:gd name="connsiteY0" fmla="*/ 0 h 947057"/>
              <a:gd name="connsiteX1" fmla="*/ 0 w 1654629"/>
              <a:gd name="connsiteY1" fmla="*/ 947057 h 947057"/>
              <a:gd name="connsiteX2" fmla="*/ 1654629 w 1654629"/>
              <a:gd name="connsiteY2" fmla="*/ 892629 h 947057"/>
              <a:gd name="connsiteX3" fmla="*/ 1630212 w 1654629"/>
              <a:gd name="connsiteY3" fmla="*/ 0 h 947057"/>
              <a:gd name="connsiteX0" fmla="*/ 1657273 w 1657273"/>
              <a:gd name="connsiteY0" fmla="*/ 0 h 968828"/>
              <a:gd name="connsiteX1" fmla="*/ 0 w 1657273"/>
              <a:gd name="connsiteY1" fmla="*/ 968828 h 968828"/>
              <a:gd name="connsiteX2" fmla="*/ 1654629 w 1657273"/>
              <a:gd name="connsiteY2" fmla="*/ 914400 h 968828"/>
              <a:gd name="connsiteX3" fmla="*/ 1657273 w 1657273"/>
              <a:gd name="connsiteY3" fmla="*/ 0 h 968828"/>
              <a:gd name="connsiteX0" fmla="*/ 1684334 w 1684334"/>
              <a:gd name="connsiteY0" fmla="*/ 0 h 990599"/>
              <a:gd name="connsiteX1" fmla="*/ 0 w 1684334"/>
              <a:gd name="connsiteY1" fmla="*/ 990599 h 990599"/>
              <a:gd name="connsiteX2" fmla="*/ 1654629 w 1684334"/>
              <a:gd name="connsiteY2" fmla="*/ 936171 h 990599"/>
              <a:gd name="connsiteX3" fmla="*/ 1684334 w 1684334"/>
              <a:gd name="connsiteY3" fmla="*/ 0 h 990599"/>
              <a:gd name="connsiteX0" fmla="*/ 1589618 w 1654636"/>
              <a:gd name="connsiteY0" fmla="*/ 0 h 947056"/>
              <a:gd name="connsiteX1" fmla="*/ 0 w 1654636"/>
              <a:gd name="connsiteY1" fmla="*/ 947056 h 947056"/>
              <a:gd name="connsiteX2" fmla="*/ 1654629 w 1654636"/>
              <a:gd name="connsiteY2" fmla="*/ 892628 h 947056"/>
              <a:gd name="connsiteX3" fmla="*/ 1589618 w 1654636"/>
              <a:gd name="connsiteY3" fmla="*/ 0 h 947056"/>
              <a:gd name="connsiteX0" fmla="*/ 1603149 w 1654638"/>
              <a:gd name="connsiteY0" fmla="*/ 0 h 979713"/>
              <a:gd name="connsiteX1" fmla="*/ 0 w 1654638"/>
              <a:gd name="connsiteY1" fmla="*/ 979713 h 979713"/>
              <a:gd name="connsiteX2" fmla="*/ 1654629 w 1654638"/>
              <a:gd name="connsiteY2" fmla="*/ 925285 h 979713"/>
              <a:gd name="connsiteX3" fmla="*/ 1603149 w 1654638"/>
              <a:gd name="connsiteY3" fmla="*/ 0 h 979713"/>
              <a:gd name="connsiteX0" fmla="*/ 1603149 w 1627589"/>
              <a:gd name="connsiteY0" fmla="*/ 0 h 979713"/>
              <a:gd name="connsiteX1" fmla="*/ 0 w 1627589"/>
              <a:gd name="connsiteY1" fmla="*/ 979713 h 979713"/>
              <a:gd name="connsiteX2" fmla="*/ 1627568 w 1627589"/>
              <a:gd name="connsiteY2" fmla="*/ 914399 h 979713"/>
              <a:gd name="connsiteX3" fmla="*/ 1603149 w 1627589"/>
              <a:gd name="connsiteY3" fmla="*/ 0 h 979713"/>
              <a:gd name="connsiteX0" fmla="*/ 1603149 w 1611762"/>
              <a:gd name="connsiteY0" fmla="*/ 0 h 979713"/>
              <a:gd name="connsiteX1" fmla="*/ 0 w 1611762"/>
              <a:gd name="connsiteY1" fmla="*/ 979713 h 979713"/>
              <a:gd name="connsiteX2" fmla="*/ 1611709 w 1611762"/>
              <a:gd name="connsiteY2" fmla="*/ 910146 h 979713"/>
              <a:gd name="connsiteX3" fmla="*/ 1603149 w 1611762"/>
              <a:gd name="connsiteY3" fmla="*/ 0 h 979713"/>
              <a:gd name="connsiteX0" fmla="*/ 1581944 w 1611727"/>
              <a:gd name="connsiteY0" fmla="*/ 0 h 979713"/>
              <a:gd name="connsiteX1" fmla="*/ 0 w 1611727"/>
              <a:gd name="connsiteY1" fmla="*/ 979713 h 979713"/>
              <a:gd name="connsiteX2" fmla="*/ 1611709 w 1611727"/>
              <a:gd name="connsiteY2" fmla="*/ 910146 h 979713"/>
              <a:gd name="connsiteX3" fmla="*/ 1581944 w 1611727"/>
              <a:gd name="connsiteY3" fmla="*/ 0 h 979713"/>
              <a:gd name="connsiteX0" fmla="*/ 1581944 w 1586350"/>
              <a:gd name="connsiteY0" fmla="*/ 0 h 979713"/>
              <a:gd name="connsiteX1" fmla="*/ 0 w 1586350"/>
              <a:gd name="connsiteY1" fmla="*/ 979713 h 979713"/>
              <a:gd name="connsiteX2" fmla="*/ 1586263 w 1586350"/>
              <a:gd name="connsiteY2" fmla="*/ 920382 h 979713"/>
              <a:gd name="connsiteX3" fmla="*/ 1581944 w 1586350"/>
              <a:gd name="connsiteY3" fmla="*/ 0 h 979713"/>
              <a:gd name="connsiteX0" fmla="*/ 1581944 w 1586350"/>
              <a:gd name="connsiteY0" fmla="*/ 0 h 979713"/>
              <a:gd name="connsiteX1" fmla="*/ 0 w 1586350"/>
              <a:gd name="connsiteY1" fmla="*/ 979713 h 979713"/>
              <a:gd name="connsiteX2" fmla="*/ 1586263 w 1586350"/>
              <a:gd name="connsiteY2" fmla="*/ 920382 h 979713"/>
              <a:gd name="connsiteX3" fmla="*/ 1581944 w 1586350"/>
              <a:gd name="connsiteY3" fmla="*/ 0 h 979713"/>
              <a:gd name="connsiteX0" fmla="*/ 1581944 w 1582267"/>
              <a:gd name="connsiteY0" fmla="*/ 0 h 979713"/>
              <a:gd name="connsiteX1" fmla="*/ 0 w 1582267"/>
              <a:gd name="connsiteY1" fmla="*/ 979713 h 979713"/>
              <a:gd name="connsiteX2" fmla="*/ 1582022 w 1582267"/>
              <a:gd name="connsiteY2" fmla="*/ 920382 h 979713"/>
              <a:gd name="connsiteX3" fmla="*/ 1581944 w 1582267"/>
              <a:gd name="connsiteY3" fmla="*/ 0 h 979713"/>
              <a:gd name="connsiteX0" fmla="*/ 1581944 w 1582267"/>
              <a:gd name="connsiteY0" fmla="*/ 0 h 972229"/>
              <a:gd name="connsiteX1" fmla="*/ 0 w 1582267"/>
              <a:gd name="connsiteY1" fmla="*/ 972229 h 972229"/>
              <a:gd name="connsiteX2" fmla="*/ 1582022 w 1582267"/>
              <a:gd name="connsiteY2" fmla="*/ 912898 h 972229"/>
              <a:gd name="connsiteX3" fmla="*/ 1581944 w 1582267"/>
              <a:gd name="connsiteY3" fmla="*/ 0 h 972229"/>
              <a:gd name="connsiteX0" fmla="*/ 1577945 w 1582112"/>
              <a:gd name="connsiteY0" fmla="*/ 0 h 974723"/>
              <a:gd name="connsiteX1" fmla="*/ 0 w 1582112"/>
              <a:gd name="connsiteY1" fmla="*/ 974723 h 974723"/>
              <a:gd name="connsiteX2" fmla="*/ 1582022 w 1582112"/>
              <a:gd name="connsiteY2" fmla="*/ 915392 h 974723"/>
              <a:gd name="connsiteX3" fmla="*/ 1577945 w 1582112"/>
              <a:gd name="connsiteY3" fmla="*/ 0 h 974723"/>
              <a:gd name="connsiteX0" fmla="*/ 1575945 w 1582091"/>
              <a:gd name="connsiteY0" fmla="*/ 0 h 969734"/>
              <a:gd name="connsiteX1" fmla="*/ 0 w 1582091"/>
              <a:gd name="connsiteY1" fmla="*/ 969734 h 969734"/>
              <a:gd name="connsiteX2" fmla="*/ 1582022 w 1582091"/>
              <a:gd name="connsiteY2" fmla="*/ 910403 h 969734"/>
              <a:gd name="connsiteX3" fmla="*/ 1575945 w 1582091"/>
              <a:gd name="connsiteY3" fmla="*/ 0 h 969734"/>
              <a:gd name="connsiteX0" fmla="*/ 1575945 w 1582091"/>
              <a:gd name="connsiteY0" fmla="*/ 0 h 972229"/>
              <a:gd name="connsiteX1" fmla="*/ 0 w 1582091"/>
              <a:gd name="connsiteY1" fmla="*/ 972229 h 972229"/>
              <a:gd name="connsiteX2" fmla="*/ 1582022 w 1582091"/>
              <a:gd name="connsiteY2" fmla="*/ 912898 h 972229"/>
              <a:gd name="connsiteX3" fmla="*/ 1575945 w 1582091"/>
              <a:gd name="connsiteY3" fmla="*/ 0 h 972229"/>
              <a:gd name="connsiteX0" fmla="*/ 1575945 w 1582091"/>
              <a:gd name="connsiteY0" fmla="*/ 0 h 974724"/>
              <a:gd name="connsiteX1" fmla="*/ 0 w 1582091"/>
              <a:gd name="connsiteY1" fmla="*/ 974724 h 974724"/>
              <a:gd name="connsiteX2" fmla="*/ 1582022 w 1582091"/>
              <a:gd name="connsiteY2" fmla="*/ 915393 h 974724"/>
              <a:gd name="connsiteX3" fmla="*/ 1575945 w 1582091"/>
              <a:gd name="connsiteY3" fmla="*/ 0 h 974724"/>
              <a:gd name="connsiteX0" fmla="*/ 1575945 w 1578155"/>
              <a:gd name="connsiteY0" fmla="*/ 0 h 974724"/>
              <a:gd name="connsiteX1" fmla="*/ 0 w 1578155"/>
              <a:gd name="connsiteY1" fmla="*/ 974724 h 974724"/>
              <a:gd name="connsiteX2" fmla="*/ 1578023 w 1578155"/>
              <a:gd name="connsiteY2" fmla="*/ 920382 h 974724"/>
              <a:gd name="connsiteX3" fmla="*/ 1575945 w 1578155"/>
              <a:gd name="connsiteY3" fmla="*/ 0 h 974724"/>
              <a:gd name="connsiteX0" fmla="*/ 1575945 w 1578155"/>
              <a:gd name="connsiteY0" fmla="*/ 0 h 974724"/>
              <a:gd name="connsiteX1" fmla="*/ 0 w 1578155"/>
              <a:gd name="connsiteY1" fmla="*/ 974724 h 974724"/>
              <a:gd name="connsiteX2" fmla="*/ 1578023 w 1578155"/>
              <a:gd name="connsiteY2" fmla="*/ 922875 h 974724"/>
              <a:gd name="connsiteX3" fmla="*/ 1575945 w 1578155"/>
              <a:gd name="connsiteY3" fmla="*/ 0 h 974724"/>
              <a:gd name="connsiteX0" fmla="*/ 1585943 w 1588153"/>
              <a:gd name="connsiteY0" fmla="*/ 0 h 972229"/>
              <a:gd name="connsiteX1" fmla="*/ 0 w 1588153"/>
              <a:gd name="connsiteY1" fmla="*/ 972229 h 972229"/>
              <a:gd name="connsiteX2" fmla="*/ 1588021 w 1588153"/>
              <a:gd name="connsiteY2" fmla="*/ 922875 h 972229"/>
              <a:gd name="connsiteX3" fmla="*/ 1585943 w 1588153"/>
              <a:gd name="connsiteY3" fmla="*/ 0 h 972229"/>
              <a:gd name="connsiteX0" fmla="*/ 1593941 w 1596151"/>
              <a:gd name="connsiteY0" fmla="*/ 0 h 999669"/>
              <a:gd name="connsiteX1" fmla="*/ 0 w 1596151"/>
              <a:gd name="connsiteY1" fmla="*/ 999669 h 999669"/>
              <a:gd name="connsiteX2" fmla="*/ 1596019 w 1596151"/>
              <a:gd name="connsiteY2" fmla="*/ 922875 h 999669"/>
              <a:gd name="connsiteX3" fmla="*/ 1593941 w 1596151"/>
              <a:gd name="connsiteY3" fmla="*/ 0 h 999669"/>
            </a:gdLst>
            <a:ahLst/>
            <a:cxnLst>
              <a:cxn ang="0">
                <a:pos x="connsiteX0" y="connsiteY0"/>
              </a:cxn>
              <a:cxn ang="0">
                <a:pos x="connsiteX1" y="connsiteY1"/>
              </a:cxn>
              <a:cxn ang="0">
                <a:pos x="connsiteX2" y="connsiteY2"/>
              </a:cxn>
              <a:cxn ang="0">
                <a:pos x="connsiteX3" y="connsiteY3"/>
              </a:cxn>
            </a:cxnLst>
            <a:rect l="l" t="t" r="r" b="b"/>
            <a:pathLst>
              <a:path w="1596151" h="999669">
                <a:moveTo>
                  <a:pt x="1593941" y="0"/>
                </a:moveTo>
                <a:lnTo>
                  <a:pt x="0" y="999669"/>
                </a:lnTo>
                <a:lnTo>
                  <a:pt x="1596019" y="922875"/>
                </a:lnTo>
                <a:cubicBezTo>
                  <a:pt x="1596900" y="618075"/>
                  <a:pt x="1593060" y="304800"/>
                  <a:pt x="1593941" y="0"/>
                </a:cubicBezTo>
                <a:close/>
              </a:path>
            </a:pathLst>
          </a:custGeom>
          <a:solidFill>
            <a:srgbClr val="FFFF99"/>
          </a:solidFill>
          <a:ln w="12700" cap="flat" cmpd="sng" algn="ctr">
            <a:noFill/>
            <a:prstDash val="solid"/>
            <a:miter lim="800000"/>
          </a:ln>
          <a:effectLst/>
        </p:spPr>
        <p:txBody>
          <a:bodyPr rtlCol="0" anchor="ctr"/>
          <a:lstStyle/>
          <a:p>
            <a:pPr algn="ctr">
              <a:defRPr/>
            </a:pPr>
            <a:endParaRPr lang="ko-KR" altLang="en-US" sz="2700" kern="0" dirty="0">
              <a:solidFill>
                <a:prstClr val="white"/>
              </a:solidFill>
              <a:latin typeface="Arial"/>
            </a:endParaRPr>
          </a:p>
        </p:txBody>
      </p:sp>
      <p:sp>
        <p:nvSpPr>
          <p:cNvPr id="13" name="Freeform 3">
            <a:extLst>
              <a:ext uri="{FF2B5EF4-FFF2-40B4-BE49-F238E27FC236}">
                <a16:creationId xmlns:a16="http://schemas.microsoft.com/office/drawing/2014/main" id="{076C27CB-1DCC-B72A-1E0F-535655EA04B4}"/>
              </a:ext>
            </a:extLst>
          </p:cNvPr>
          <p:cNvSpPr/>
          <p:nvPr/>
        </p:nvSpPr>
        <p:spPr>
          <a:xfrm>
            <a:off x="116114" y="2090179"/>
            <a:ext cx="2063810" cy="2133869"/>
          </a:xfrm>
          <a:custGeom>
            <a:avLst/>
            <a:gdLst>
              <a:gd name="connsiteX0" fmla="*/ 1621972 w 1621972"/>
              <a:gd name="connsiteY0" fmla="*/ 0 h 2035628"/>
              <a:gd name="connsiteX1" fmla="*/ 0 w 1621972"/>
              <a:gd name="connsiteY1" fmla="*/ 2035628 h 2035628"/>
              <a:gd name="connsiteX2" fmla="*/ 1621972 w 1621972"/>
              <a:gd name="connsiteY2" fmla="*/ 892628 h 2035628"/>
              <a:gd name="connsiteX3" fmla="*/ 1621972 w 1621972"/>
              <a:gd name="connsiteY3" fmla="*/ 0 h 2035628"/>
              <a:gd name="connsiteX0" fmla="*/ 1621972 w 1654629"/>
              <a:gd name="connsiteY0" fmla="*/ 0 h 2035628"/>
              <a:gd name="connsiteX1" fmla="*/ 0 w 1654629"/>
              <a:gd name="connsiteY1" fmla="*/ 2035628 h 2035628"/>
              <a:gd name="connsiteX2" fmla="*/ 1654629 w 1654629"/>
              <a:gd name="connsiteY2" fmla="*/ 881742 h 2035628"/>
              <a:gd name="connsiteX3" fmla="*/ 1621972 w 1654629"/>
              <a:gd name="connsiteY3" fmla="*/ 0 h 2035628"/>
              <a:gd name="connsiteX0" fmla="*/ 1635503 w 1654629"/>
              <a:gd name="connsiteY0" fmla="*/ 0 h 2013857"/>
              <a:gd name="connsiteX1" fmla="*/ 0 w 1654629"/>
              <a:gd name="connsiteY1" fmla="*/ 2013857 h 2013857"/>
              <a:gd name="connsiteX2" fmla="*/ 1654629 w 1654629"/>
              <a:gd name="connsiteY2" fmla="*/ 859971 h 2013857"/>
              <a:gd name="connsiteX3" fmla="*/ 1635503 w 1654629"/>
              <a:gd name="connsiteY3" fmla="*/ 0 h 2013857"/>
              <a:gd name="connsiteX0" fmla="*/ 1594911 w 1654629"/>
              <a:gd name="connsiteY0" fmla="*/ 0 h 2002971"/>
              <a:gd name="connsiteX1" fmla="*/ 0 w 1654629"/>
              <a:gd name="connsiteY1" fmla="*/ 2002971 h 2002971"/>
              <a:gd name="connsiteX2" fmla="*/ 1654629 w 1654629"/>
              <a:gd name="connsiteY2" fmla="*/ 849085 h 2002971"/>
              <a:gd name="connsiteX3" fmla="*/ 1594911 w 1654629"/>
              <a:gd name="connsiteY3" fmla="*/ 0 h 2002971"/>
              <a:gd name="connsiteX0" fmla="*/ 1600197 w 1654629"/>
              <a:gd name="connsiteY0" fmla="*/ 0 h 2002971"/>
              <a:gd name="connsiteX1" fmla="*/ 0 w 1654629"/>
              <a:gd name="connsiteY1" fmla="*/ 2002971 h 2002971"/>
              <a:gd name="connsiteX2" fmla="*/ 1654629 w 1654629"/>
              <a:gd name="connsiteY2" fmla="*/ 849085 h 2002971"/>
              <a:gd name="connsiteX3" fmla="*/ 1600197 w 1654629"/>
              <a:gd name="connsiteY3" fmla="*/ 0 h 2002971"/>
              <a:gd name="connsiteX0" fmla="*/ 1605484 w 1654629"/>
              <a:gd name="connsiteY0" fmla="*/ 0 h 2007224"/>
              <a:gd name="connsiteX1" fmla="*/ 0 w 1654629"/>
              <a:gd name="connsiteY1" fmla="*/ 2007224 h 2007224"/>
              <a:gd name="connsiteX2" fmla="*/ 1654629 w 1654629"/>
              <a:gd name="connsiteY2" fmla="*/ 853338 h 2007224"/>
              <a:gd name="connsiteX3" fmla="*/ 1605484 w 1654629"/>
              <a:gd name="connsiteY3" fmla="*/ 0 h 2007224"/>
              <a:gd name="connsiteX0" fmla="*/ 1605484 w 1612337"/>
              <a:gd name="connsiteY0" fmla="*/ 0 h 2007224"/>
              <a:gd name="connsiteX1" fmla="*/ 0 w 1612337"/>
              <a:gd name="connsiteY1" fmla="*/ 2007224 h 2007224"/>
              <a:gd name="connsiteX2" fmla="*/ 1612337 w 1612337"/>
              <a:gd name="connsiteY2" fmla="*/ 870350 h 2007224"/>
              <a:gd name="connsiteX3" fmla="*/ 1605484 w 1612337"/>
              <a:gd name="connsiteY3" fmla="*/ 0 h 2007224"/>
              <a:gd name="connsiteX0" fmla="*/ 1605484 w 1612337"/>
              <a:gd name="connsiteY0" fmla="*/ 0 h 2041344"/>
              <a:gd name="connsiteX1" fmla="*/ 0 w 1612337"/>
              <a:gd name="connsiteY1" fmla="*/ 2041344 h 2041344"/>
              <a:gd name="connsiteX2" fmla="*/ 1612337 w 1612337"/>
              <a:gd name="connsiteY2" fmla="*/ 904470 h 2041344"/>
              <a:gd name="connsiteX3" fmla="*/ 1605484 w 1612337"/>
              <a:gd name="connsiteY3" fmla="*/ 0 h 2041344"/>
              <a:gd name="connsiteX0" fmla="*/ 1605484 w 1612337"/>
              <a:gd name="connsiteY0" fmla="*/ 0 h 2041344"/>
              <a:gd name="connsiteX1" fmla="*/ 0 w 1612337"/>
              <a:gd name="connsiteY1" fmla="*/ 2041344 h 2041344"/>
              <a:gd name="connsiteX2" fmla="*/ 1612337 w 1612337"/>
              <a:gd name="connsiteY2" fmla="*/ 911293 h 2041344"/>
              <a:gd name="connsiteX3" fmla="*/ 1605484 w 1612337"/>
              <a:gd name="connsiteY3" fmla="*/ 0 h 2041344"/>
              <a:gd name="connsiteX0" fmla="*/ 1613967 w 1614481"/>
              <a:gd name="connsiteY0" fmla="*/ 0 h 2051579"/>
              <a:gd name="connsiteX1" fmla="*/ 0 w 1614481"/>
              <a:gd name="connsiteY1" fmla="*/ 2051579 h 2051579"/>
              <a:gd name="connsiteX2" fmla="*/ 1612337 w 1614481"/>
              <a:gd name="connsiteY2" fmla="*/ 921528 h 2051579"/>
              <a:gd name="connsiteX3" fmla="*/ 1613967 w 1614481"/>
              <a:gd name="connsiteY3" fmla="*/ 0 h 2051579"/>
              <a:gd name="connsiteX0" fmla="*/ 1597003 w 1612337"/>
              <a:gd name="connsiteY0" fmla="*/ 0 h 2048168"/>
              <a:gd name="connsiteX1" fmla="*/ 0 w 1612337"/>
              <a:gd name="connsiteY1" fmla="*/ 2048168 h 2048168"/>
              <a:gd name="connsiteX2" fmla="*/ 1612337 w 1612337"/>
              <a:gd name="connsiteY2" fmla="*/ 918117 h 2048168"/>
              <a:gd name="connsiteX3" fmla="*/ 1597003 w 1612337"/>
              <a:gd name="connsiteY3" fmla="*/ 0 h 2048168"/>
              <a:gd name="connsiteX0" fmla="*/ 1600839 w 1612337"/>
              <a:gd name="connsiteY0" fmla="*/ 0 h 2043403"/>
              <a:gd name="connsiteX1" fmla="*/ 0 w 1612337"/>
              <a:gd name="connsiteY1" fmla="*/ 2043403 h 2043403"/>
              <a:gd name="connsiteX2" fmla="*/ 1612337 w 1612337"/>
              <a:gd name="connsiteY2" fmla="*/ 913352 h 2043403"/>
              <a:gd name="connsiteX3" fmla="*/ 1600839 w 1612337"/>
              <a:gd name="connsiteY3" fmla="*/ 0 h 2043403"/>
              <a:gd name="connsiteX0" fmla="*/ 1600839 w 1612337"/>
              <a:gd name="connsiteY0" fmla="*/ 0 h 2043403"/>
              <a:gd name="connsiteX1" fmla="*/ 0 w 1612337"/>
              <a:gd name="connsiteY1" fmla="*/ 2043403 h 2043403"/>
              <a:gd name="connsiteX2" fmla="*/ 1612337 w 1612337"/>
              <a:gd name="connsiteY2" fmla="*/ 915735 h 2043403"/>
              <a:gd name="connsiteX3" fmla="*/ 1600839 w 1612337"/>
              <a:gd name="connsiteY3" fmla="*/ 0 h 2043403"/>
              <a:gd name="connsiteX0" fmla="*/ 1598829 w 1610327"/>
              <a:gd name="connsiteY0" fmla="*/ 0 h 2068370"/>
              <a:gd name="connsiteX1" fmla="*/ 0 w 1610327"/>
              <a:gd name="connsiteY1" fmla="*/ 2068370 h 2068370"/>
              <a:gd name="connsiteX2" fmla="*/ 1610327 w 1610327"/>
              <a:gd name="connsiteY2" fmla="*/ 915735 h 2068370"/>
              <a:gd name="connsiteX3" fmla="*/ 1598829 w 1610327"/>
              <a:gd name="connsiteY3" fmla="*/ 0 h 2068370"/>
              <a:gd name="connsiteX0" fmla="*/ 1606584 w 1610327"/>
              <a:gd name="connsiteY0" fmla="*/ 0 h 2068370"/>
              <a:gd name="connsiteX1" fmla="*/ 0 w 1610327"/>
              <a:gd name="connsiteY1" fmla="*/ 2068370 h 2068370"/>
              <a:gd name="connsiteX2" fmla="*/ 1610327 w 1610327"/>
              <a:gd name="connsiteY2" fmla="*/ 915735 h 2068370"/>
              <a:gd name="connsiteX3" fmla="*/ 1606584 w 1610327"/>
              <a:gd name="connsiteY3" fmla="*/ 0 h 2068370"/>
            </a:gdLst>
            <a:ahLst/>
            <a:cxnLst>
              <a:cxn ang="0">
                <a:pos x="connsiteX0" y="connsiteY0"/>
              </a:cxn>
              <a:cxn ang="0">
                <a:pos x="connsiteX1" y="connsiteY1"/>
              </a:cxn>
              <a:cxn ang="0">
                <a:pos x="connsiteX2" y="connsiteY2"/>
              </a:cxn>
              <a:cxn ang="0">
                <a:pos x="connsiteX3" y="connsiteY3"/>
              </a:cxn>
            </a:cxnLst>
            <a:rect l="l" t="t" r="r" b="b"/>
            <a:pathLst>
              <a:path w="1610327" h="2068370">
                <a:moveTo>
                  <a:pt x="1606584" y="0"/>
                </a:moveTo>
                <a:lnTo>
                  <a:pt x="0" y="2068370"/>
                </a:lnTo>
                <a:lnTo>
                  <a:pt x="1610327" y="915735"/>
                </a:lnTo>
                <a:cubicBezTo>
                  <a:pt x="1608043" y="625618"/>
                  <a:pt x="1608868" y="290117"/>
                  <a:pt x="1606584" y="0"/>
                </a:cubicBezTo>
                <a:close/>
              </a:path>
            </a:pathLst>
          </a:custGeom>
          <a:gradFill>
            <a:gsLst>
              <a:gs pos="0">
                <a:srgbClr val="A0A5AA">
                  <a:lumMod val="85000"/>
                </a:srgbClr>
              </a:gs>
              <a:gs pos="100000">
                <a:srgbClr val="A0A5AA"/>
              </a:gs>
            </a:gsLst>
            <a:lin ang="19800000" scaled="0"/>
          </a:gradFill>
          <a:ln w="12700" cap="flat" cmpd="sng" algn="ctr">
            <a:noFill/>
            <a:prstDash val="solid"/>
            <a:miter lim="800000"/>
          </a:ln>
          <a:effectLst/>
        </p:spPr>
        <p:txBody>
          <a:bodyPr rtlCol="0" anchor="ctr"/>
          <a:lstStyle/>
          <a:p>
            <a:pPr algn="ctr">
              <a:defRPr/>
            </a:pPr>
            <a:endParaRPr lang="ko-KR" altLang="en-US" sz="2700" kern="0" dirty="0">
              <a:solidFill>
                <a:prstClr val="white"/>
              </a:solidFill>
              <a:latin typeface="Arial"/>
            </a:endParaRPr>
          </a:p>
        </p:txBody>
      </p:sp>
      <p:sp>
        <p:nvSpPr>
          <p:cNvPr id="14" name="Freeform 59">
            <a:extLst>
              <a:ext uri="{FF2B5EF4-FFF2-40B4-BE49-F238E27FC236}">
                <a16:creationId xmlns:a16="http://schemas.microsoft.com/office/drawing/2014/main" id="{35801F80-EEEE-D290-0A1D-407FC9BD785F}"/>
              </a:ext>
            </a:extLst>
          </p:cNvPr>
          <p:cNvSpPr/>
          <p:nvPr/>
        </p:nvSpPr>
        <p:spPr>
          <a:xfrm flipV="1">
            <a:off x="125729" y="4220406"/>
            <a:ext cx="2047004" cy="1029679"/>
          </a:xfrm>
          <a:custGeom>
            <a:avLst/>
            <a:gdLst>
              <a:gd name="connsiteX0" fmla="*/ 1621972 w 1621972"/>
              <a:gd name="connsiteY0" fmla="*/ 0 h 925286"/>
              <a:gd name="connsiteX1" fmla="*/ 0 w 1621972"/>
              <a:gd name="connsiteY1" fmla="*/ 925286 h 925286"/>
              <a:gd name="connsiteX2" fmla="*/ 1621972 w 1621972"/>
              <a:gd name="connsiteY2" fmla="*/ 849086 h 925286"/>
              <a:gd name="connsiteX3" fmla="*/ 1621972 w 1621972"/>
              <a:gd name="connsiteY3" fmla="*/ 0 h 925286"/>
              <a:gd name="connsiteX0" fmla="*/ 1632858 w 1632858"/>
              <a:gd name="connsiteY0" fmla="*/ 0 h 957943"/>
              <a:gd name="connsiteX1" fmla="*/ 0 w 1632858"/>
              <a:gd name="connsiteY1" fmla="*/ 957943 h 957943"/>
              <a:gd name="connsiteX2" fmla="*/ 1621972 w 1632858"/>
              <a:gd name="connsiteY2" fmla="*/ 881743 h 957943"/>
              <a:gd name="connsiteX3" fmla="*/ 1632858 w 1632858"/>
              <a:gd name="connsiteY3" fmla="*/ 0 h 957943"/>
              <a:gd name="connsiteX0" fmla="*/ 1632858 w 1654629"/>
              <a:gd name="connsiteY0" fmla="*/ 0 h 957943"/>
              <a:gd name="connsiteX1" fmla="*/ 0 w 1654629"/>
              <a:gd name="connsiteY1" fmla="*/ 957943 h 957943"/>
              <a:gd name="connsiteX2" fmla="*/ 1654629 w 1654629"/>
              <a:gd name="connsiteY2" fmla="*/ 903515 h 957943"/>
              <a:gd name="connsiteX3" fmla="*/ 1632858 w 1654629"/>
              <a:gd name="connsiteY3" fmla="*/ 0 h 957943"/>
              <a:gd name="connsiteX0" fmla="*/ 1643743 w 1654629"/>
              <a:gd name="connsiteY0" fmla="*/ 0 h 979714"/>
              <a:gd name="connsiteX1" fmla="*/ 0 w 1654629"/>
              <a:gd name="connsiteY1" fmla="*/ 979714 h 979714"/>
              <a:gd name="connsiteX2" fmla="*/ 1654629 w 1654629"/>
              <a:gd name="connsiteY2" fmla="*/ 925286 h 979714"/>
              <a:gd name="connsiteX3" fmla="*/ 1643743 w 1654629"/>
              <a:gd name="connsiteY3" fmla="*/ 0 h 979714"/>
              <a:gd name="connsiteX0" fmla="*/ 1630212 w 1654629"/>
              <a:gd name="connsiteY0" fmla="*/ 0 h 947057"/>
              <a:gd name="connsiteX1" fmla="*/ 0 w 1654629"/>
              <a:gd name="connsiteY1" fmla="*/ 947057 h 947057"/>
              <a:gd name="connsiteX2" fmla="*/ 1654629 w 1654629"/>
              <a:gd name="connsiteY2" fmla="*/ 892629 h 947057"/>
              <a:gd name="connsiteX3" fmla="*/ 1630212 w 1654629"/>
              <a:gd name="connsiteY3" fmla="*/ 0 h 947057"/>
              <a:gd name="connsiteX0" fmla="*/ 1657273 w 1657273"/>
              <a:gd name="connsiteY0" fmla="*/ 0 h 968828"/>
              <a:gd name="connsiteX1" fmla="*/ 0 w 1657273"/>
              <a:gd name="connsiteY1" fmla="*/ 968828 h 968828"/>
              <a:gd name="connsiteX2" fmla="*/ 1654629 w 1657273"/>
              <a:gd name="connsiteY2" fmla="*/ 914400 h 968828"/>
              <a:gd name="connsiteX3" fmla="*/ 1657273 w 1657273"/>
              <a:gd name="connsiteY3" fmla="*/ 0 h 968828"/>
              <a:gd name="connsiteX0" fmla="*/ 1684334 w 1684334"/>
              <a:gd name="connsiteY0" fmla="*/ 0 h 990599"/>
              <a:gd name="connsiteX1" fmla="*/ 0 w 1684334"/>
              <a:gd name="connsiteY1" fmla="*/ 990599 h 990599"/>
              <a:gd name="connsiteX2" fmla="*/ 1654629 w 1684334"/>
              <a:gd name="connsiteY2" fmla="*/ 936171 h 990599"/>
              <a:gd name="connsiteX3" fmla="*/ 1684334 w 1684334"/>
              <a:gd name="connsiteY3" fmla="*/ 0 h 990599"/>
              <a:gd name="connsiteX0" fmla="*/ 1589618 w 1654636"/>
              <a:gd name="connsiteY0" fmla="*/ 0 h 947056"/>
              <a:gd name="connsiteX1" fmla="*/ 0 w 1654636"/>
              <a:gd name="connsiteY1" fmla="*/ 947056 h 947056"/>
              <a:gd name="connsiteX2" fmla="*/ 1654629 w 1654636"/>
              <a:gd name="connsiteY2" fmla="*/ 892628 h 947056"/>
              <a:gd name="connsiteX3" fmla="*/ 1589618 w 1654636"/>
              <a:gd name="connsiteY3" fmla="*/ 0 h 947056"/>
              <a:gd name="connsiteX0" fmla="*/ 1603149 w 1654638"/>
              <a:gd name="connsiteY0" fmla="*/ 0 h 979713"/>
              <a:gd name="connsiteX1" fmla="*/ 0 w 1654638"/>
              <a:gd name="connsiteY1" fmla="*/ 979713 h 979713"/>
              <a:gd name="connsiteX2" fmla="*/ 1654629 w 1654638"/>
              <a:gd name="connsiteY2" fmla="*/ 925285 h 979713"/>
              <a:gd name="connsiteX3" fmla="*/ 1603149 w 1654638"/>
              <a:gd name="connsiteY3" fmla="*/ 0 h 979713"/>
              <a:gd name="connsiteX0" fmla="*/ 1603149 w 1627589"/>
              <a:gd name="connsiteY0" fmla="*/ 0 h 979713"/>
              <a:gd name="connsiteX1" fmla="*/ 0 w 1627589"/>
              <a:gd name="connsiteY1" fmla="*/ 979713 h 979713"/>
              <a:gd name="connsiteX2" fmla="*/ 1627568 w 1627589"/>
              <a:gd name="connsiteY2" fmla="*/ 914399 h 979713"/>
              <a:gd name="connsiteX3" fmla="*/ 1603149 w 1627589"/>
              <a:gd name="connsiteY3" fmla="*/ 0 h 979713"/>
              <a:gd name="connsiteX0" fmla="*/ 1603149 w 1606525"/>
              <a:gd name="connsiteY0" fmla="*/ 0 h 979713"/>
              <a:gd name="connsiteX1" fmla="*/ 0 w 1606525"/>
              <a:gd name="connsiteY1" fmla="*/ 979713 h 979713"/>
              <a:gd name="connsiteX2" fmla="*/ 1606422 w 1606525"/>
              <a:gd name="connsiteY2" fmla="*/ 910146 h 979713"/>
              <a:gd name="connsiteX3" fmla="*/ 1603149 w 1606525"/>
              <a:gd name="connsiteY3" fmla="*/ 0 h 979713"/>
              <a:gd name="connsiteX0" fmla="*/ 1603149 w 1603149"/>
              <a:gd name="connsiteY0" fmla="*/ 0 h 979713"/>
              <a:gd name="connsiteX1" fmla="*/ 0 w 1603149"/>
              <a:gd name="connsiteY1" fmla="*/ 979713 h 979713"/>
              <a:gd name="connsiteX2" fmla="*/ 1601135 w 1603149"/>
              <a:gd name="connsiteY2" fmla="*/ 914399 h 979713"/>
              <a:gd name="connsiteX3" fmla="*/ 1603149 w 1603149"/>
              <a:gd name="connsiteY3" fmla="*/ 0 h 979713"/>
              <a:gd name="connsiteX0" fmla="*/ 1608435 w 1608435"/>
              <a:gd name="connsiteY0" fmla="*/ 0 h 988219"/>
              <a:gd name="connsiteX1" fmla="*/ 0 w 1608435"/>
              <a:gd name="connsiteY1" fmla="*/ 988219 h 988219"/>
              <a:gd name="connsiteX2" fmla="*/ 1601135 w 1608435"/>
              <a:gd name="connsiteY2" fmla="*/ 922905 h 988219"/>
              <a:gd name="connsiteX3" fmla="*/ 1608435 w 1608435"/>
              <a:gd name="connsiteY3" fmla="*/ 0 h 988219"/>
              <a:gd name="connsiteX0" fmla="*/ 1591471 w 1601183"/>
              <a:gd name="connsiteY0" fmla="*/ 0 h 991631"/>
              <a:gd name="connsiteX1" fmla="*/ 0 w 1601183"/>
              <a:gd name="connsiteY1" fmla="*/ 991631 h 991631"/>
              <a:gd name="connsiteX2" fmla="*/ 1601135 w 1601183"/>
              <a:gd name="connsiteY2" fmla="*/ 926317 h 991631"/>
              <a:gd name="connsiteX3" fmla="*/ 1591471 w 1601183"/>
              <a:gd name="connsiteY3" fmla="*/ 0 h 991631"/>
              <a:gd name="connsiteX0" fmla="*/ 1587230 w 1601171"/>
              <a:gd name="connsiteY0" fmla="*/ 0 h 991631"/>
              <a:gd name="connsiteX1" fmla="*/ 0 w 1601171"/>
              <a:gd name="connsiteY1" fmla="*/ 991631 h 991631"/>
              <a:gd name="connsiteX2" fmla="*/ 1601135 w 1601171"/>
              <a:gd name="connsiteY2" fmla="*/ 926317 h 991631"/>
              <a:gd name="connsiteX3" fmla="*/ 1587230 w 1601171"/>
              <a:gd name="connsiteY3" fmla="*/ 0 h 991631"/>
              <a:gd name="connsiteX0" fmla="*/ 1587230 w 1601170"/>
              <a:gd name="connsiteY0" fmla="*/ 0 h 988219"/>
              <a:gd name="connsiteX1" fmla="*/ 0 w 1601170"/>
              <a:gd name="connsiteY1" fmla="*/ 988219 h 988219"/>
              <a:gd name="connsiteX2" fmla="*/ 1601135 w 1601170"/>
              <a:gd name="connsiteY2" fmla="*/ 922905 h 988219"/>
              <a:gd name="connsiteX3" fmla="*/ 1587230 w 1601170"/>
              <a:gd name="connsiteY3" fmla="*/ 0 h 988219"/>
              <a:gd name="connsiteX0" fmla="*/ 1587230 w 1601170"/>
              <a:gd name="connsiteY0" fmla="*/ 0 h 991631"/>
              <a:gd name="connsiteX1" fmla="*/ 0 w 1601170"/>
              <a:gd name="connsiteY1" fmla="*/ 991631 h 991631"/>
              <a:gd name="connsiteX2" fmla="*/ 1601135 w 1601170"/>
              <a:gd name="connsiteY2" fmla="*/ 926317 h 991631"/>
              <a:gd name="connsiteX3" fmla="*/ 1587230 w 1601170"/>
              <a:gd name="connsiteY3" fmla="*/ 0 h 991631"/>
              <a:gd name="connsiteX0" fmla="*/ 1589240 w 1603180"/>
              <a:gd name="connsiteY0" fmla="*/ 0 h 949187"/>
              <a:gd name="connsiteX1" fmla="*/ 0 w 1603180"/>
              <a:gd name="connsiteY1" fmla="*/ 949187 h 949187"/>
              <a:gd name="connsiteX2" fmla="*/ 1603145 w 1603180"/>
              <a:gd name="connsiteY2" fmla="*/ 926317 h 949187"/>
              <a:gd name="connsiteX3" fmla="*/ 1589240 w 1603180"/>
              <a:gd name="connsiteY3" fmla="*/ 0 h 949187"/>
              <a:gd name="connsiteX0" fmla="*/ 1589240 w 1603180"/>
              <a:gd name="connsiteY0" fmla="*/ 0 h 954181"/>
              <a:gd name="connsiteX1" fmla="*/ 0 w 1603180"/>
              <a:gd name="connsiteY1" fmla="*/ 954181 h 954181"/>
              <a:gd name="connsiteX2" fmla="*/ 1603145 w 1603180"/>
              <a:gd name="connsiteY2" fmla="*/ 926317 h 954181"/>
              <a:gd name="connsiteX3" fmla="*/ 1589240 w 1603180"/>
              <a:gd name="connsiteY3" fmla="*/ 0 h 954181"/>
              <a:gd name="connsiteX0" fmla="*/ 1591249 w 1605189"/>
              <a:gd name="connsiteY0" fmla="*/ 0 h 956677"/>
              <a:gd name="connsiteX1" fmla="*/ 0 w 1605189"/>
              <a:gd name="connsiteY1" fmla="*/ 956677 h 956677"/>
              <a:gd name="connsiteX2" fmla="*/ 1605154 w 1605189"/>
              <a:gd name="connsiteY2" fmla="*/ 926317 h 956677"/>
              <a:gd name="connsiteX3" fmla="*/ 1591249 w 1605189"/>
              <a:gd name="connsiteY3" fmla="*/ 0 h 956677"/>
              <a:gd name="connsiteX0" fmla="*/ 1591249 w 1601181"/>
              <a:gd name="connsiteY0" fmla="*/ 0 h 956677"/>
              <a:gd name="connsiteX1" fmla="*/ 0 w 1601181"/>
              <a:gd name="connsiteY1" fmla="*/ 956677 h 956677"/>
              <a:gd name="connsiteX2" fmla="*/ 1601134 w 1601181"/>
              <a:gd name="connsiteY2" fmla="*/ 892812 h 956677"/>
              <a:gd name="connsiteX3" fmla="*/ 1591249 w 1601181"/>
              <a:gd name="connsiteY3" fmla="*/ 0 h 956677"/>
              <a:gd name="connsiteX0" fmla="*/ 1591249 w 1607194"/>
              <a:gd name="connsiteY0" fmla="*/ 0 h 956677"/>
              <a:gd name="connsiteX1" fmla="*/ 0 w 1607194"/>
              <a:gd name="connsiteY1" fmla="*/ 956677 h 956677"/>
              <a:gd name="connsiteX2" fmla="*/ 1607163 w 1607194"/>
              <a:gd name="connsiteY2" fmla="*/ 892812 h 956677"/>
              <a:gd name="connsiteX3" fmla="*/ 1591249 w 1607194"/>
              <a:gd name="connsiteY3" fmla="*/ 0 h 956677"/>
              <a:gd name="connsiteX0" fmla="*/ 1591249 w 1603184"/>
              <a:gd name="connsiteY0" fmla="*/ 0 h 956677"/>
              <a:gd name="connsiteX1" fmla="*/ 0 w 1603184"/>
              <a:gd name="connsiteY1" fmla="*/ 956677 h 956677"/>
              <a:gd name="connsiteX2" fmla="*/ 1603144 w 1603184"/>
              <a:gd name="connsiteY2" fmla="*/ 890420 h 956677"/>
              <a:gd name="connsiteX3" fmla="*/ 1591249 w 1603184"/>
              <a:gd name="connsiteY3" fmla="*/ 0 h 956677"/>
              <a:gd name="connsiteX0" fmla="*/ 1591249 w 1601181"/>
              <a:gd name="connsiteY0" fmla="*/ 0 h 956677"/>
              <a:gd name="connsiteX1" fmla="*/ 0 w 1601181"/>
              <a:gd name="connsiteY1" fmla="*/ 956677 h 956677"/>
              <a:gd name="connsiteX2" fmla="*/ 1601134 w 1601181"/>
              <a:gd name="connsiteY2" fmla="*/ 890420 h 956677"/>
              <a:gd name="connsiteX3" fmla="*/ 1591249 w 1601181"/>
              <a:gd name="connsiteY3" fmla="*/ 0 h 956677"/>
              <a:gd name="connsiteX0" fmla="*/ 1591249 w 1597184"/>
              <a:gd name="connsiteY0" fmla="*/ 0 h 956677"/>
              <a:gd name="connsiteX1" fmla="*/ 0 w 1597184"/>
              <a:gd name="connsiteY1" fmla="*/ 956677 h 956677"/>
              <a:gd name="connsiteX2" fmla="*/ 1597114 w 1597184"/>
              <a:gd name="connsiteY2" fmla="*/ 890420 h 956677"/>
              <a:gd name="connsiteX3" fmla="*/ 1591249 w 1597184"/>
              <a:gd name="connsiteY3" fmla="*/ 0 h 956677"/>
              <a:gd name="connsiteX0" fmla="*/ 1593652 w 1597214"/>
              <a:gd name="connsiteY0" fmla="*/ 0 h 956677"/>
              <a:gd name="connsiteX1" fmla="*/ 0 w 1597214"/>
              <a:gd name="connsiteY1" fmla="*/ 956677 h 956677"/>
              <a:gd name="connsiteX2" fmla="*/ 1597114 w 1597214"/>
              <a:gd name="connsiteY2" fmla="*/ 890420 h 956677"/>
              <a:gd name="connsiteX3" fmla="*/ 1593652 w 1597214"/>
              <a:gd name="connsiteY3" fmla="*/ 0 h 956677"/>
            </a:gdLst>
            <a:ahLst/>
            <a:cxnLst>
              <a:cxn ang="0">
                <a:pos x="connsiteX0" y="connsiteY0"/>
              </a:cxn>
              <a:cxn ang="0">
                <a:pos x="connsiteX1" y="connsiteY1"/>
              </a:cxn>
              <a:cxn ang="0">
                <a:pos x="connsiteX2" y="connsiteY2"/>
              </a:cxn>
              <a:cxn ang="0">
                <a:pos x="connsiteX3" y="connsiteY3"/>
              </a:cxn>
            </a:cxnLst>
            <a:rect l="l" t="t" r="r" b="b"/>
            <a:pathLst>
              <a:path w="1597214" h="956677">
                <a:moveTo>
                  <a:pt x="1593652" y="0"/>
                </a:moveTo>
                <a:lnTo>
                  <a:pt x="0" y="956677"/>
                </a:lnTo>
                <a:lnTo>
                  <a:pt x="1597114" y="890420"/>
                </a:lnTo>
                <a:cubicBezTo>
                  <a:pt x="1597995" y="585620"/>
                  <a:pt x="1592771" y="304800"/>
                  <a:pt x="1593652" y="0"/>
                </a:cubicBezTo>
                <a:close/>
              </a:path>
            </a:pathLst>
          </a:custGeom>
          <a:solidFill>
            <a:srgbClr val="8AB833">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ndParaRPr>
          </a:p>
        </p:txBody>
      </p:sp>
      <p:sp>
        <p:nvSpPr>
          <p:cNvPr id="15" name="Freeform 60">
            <a:extLst>
              <a:ext uri="{FF2B5EF4-FFF2-40B4-BE49-F238E27FC236}">
                <a16:creationId xmlns:a16="http://schemas.microsoft.com/office/drawing/2014/main" id="{F947EF8B-976A-87CE-8A2B-DAE65555C4D0}"/>
              </a:ext>
            </a:extLst>
          </p:cNvPr>
          <p:cNvSpPr/>
          <p:nvPr/>
        </p:nvSpPr>
        <p:spPr>
          <a:xfrm flipV="1">
            <a:off x="123842" y="4220408"/>
            <a:ext cx="2058102" cy="1914938"/>
          </a:xfrm>
          <a:custGeom>
            <a:avLst/>
            <a:gdLst>
              <a:gd name="connsiteX0" fmla="*/ 1621972 w 1621972"/>
              <a:gd name="connsiteY0" fmla="*/ 0 h 2035628"/>
              <a:gd name="connsiteX1" fmla="*/ 0 w 1621972"/>
              <a:gd name="connsiteY1" fmla="*/ 2035628 h 2035628"/>
              <a:gd name="connsiteX2" fmla="*/ 1621972 w 1621972"/>
              <a:gd name="connsiteY2" fmla="*/ 892628 h 2035628"/>
              <a:gd name="connsiteX3" fmla="*/ 1621972 w 1621972"/>
              <a:gd name="connsiteY3" fmla="*/ 0 h 2035628"/>
              <a:gd name="connsiteX0" fmla="*/ 1621972 w 1654629"/>
              <a:gd name="connsiteY0" fmla="*/ 0 h 2035628"/>
              <a:gd name="connsiteX1" fmla="*/ 0 w 1654629"/>
              <a:gd name="connsiteY1" fmla="*/ 2035628 h 2035628"/>
              <a:gd name="connsiteX2" fmla="*/ 1654629 w 1654629"/>
              <a:gd name="connsiteY2" fmla="*/ 881742 h 2035628"/>
              <a:gd name="connsiteX3" fmla="*/ 1621972 w 1654629"/>
              <a:gd name="connsiteY3" fmla="*/ 0 h 2035628"/>
              <a:gd name="connsiteX0" fmla="*/ 1635503 w 1654629"/>
              <a:gd name="connsiteY0" fmla="*/ 0 h 2013857"/>
              <a:gd name="connsiteX1" fmla="*/ 0 w 1654629"/>
              <a:gd name="connsiteY1" fmla="*/ 2013857 h 2013857"/>
              <a:gd name="connsiteX2" fmla="*/ 1654629 w 1654629"/>
              <a:gd name="connsiteY2" fmla="*/ 859971 h 2013857"/>
              <a:gd name="connsiteX3" fmla="*/ 1635503 w 1654629"/>
              <a:gd name="connsiteY3" fmla="*/ 0 h 2013857"/>
              <a:gd name="connsiteX0" fmla="*/ 1594911 w 1654629"/>
              <a:gd name="connsiteY0" fmla="*/ 0 h 2002971"/>
              <a:gd name="connsiteX1" fmla="*/ 0 w 1654629"/>
              <a:gd name="connsiteY1" fmla="*/ 2002971 h 2002971"/>
              <a:gd name="connsiteX2" fmla="*/ 1654629 w 1654629"/>
              <a:gd name="connsiteY2" fmla="*/ 849085 h 2002971"/>
              <a:gd name="connsiteX3" fmla="*/ 1594911 w 1654629"/>
              <a:gd name="connsiteY3" fmla="*/ 0 h 2002971"/>
              <a:gd name="connsiteX0" fmla="*/ 1594911 w 1617624"/>
              <a:gd name="connsiteY0" fmla="*/ 0 h 2002971"/>
              <a:gd name="connsiteX1" fmla="*/ 0 w 1617624"/>
              <a:gd name="connsiteY1" fmla="*/ 2002971 h 2002971"/>
              <a:gd name="connsiteX2" fmla="*/ 1617624 w 1617624"/>
              <a:gd name="connsiteY2" fmla="*/ 870350 h 2002971"/>
              <a:gd name="connsiteX3" fmla="*/ 1594911 w 1617624"/>
              <a:gd name="connsiteY3" fmla="*/ 0 h 2002971"/>
              <a:gd name="connsiteX0" fmla="*/ 1594911 w 1596478"/>
              <a:gd name="connsiteY0" fmla="*/ 0 h 2002971"/>
              <a:gd name="connsiteX1" fmla="*/ 0 w 1596478"/>
              <a:gd name="connsiteY1" fmla="*/ 2002971 h 2002971"/>
              <a:gd name="connsiteX2" fmla="*/ 1596478 w 1596478"/>
              <a:gd name="connsiteY2" fmla="*/ 883110 h 2002971"/>
              <a:gd name="connsiteX3" fmla="*/ 1594911 w 1596478"/>
              <a:gd name="connsiteY3" fmla="*/ 0 h 2002971"/>
              <a:gd name="connsiteX0" fmla="*/ 1605483 w 1605502"/>
              <a:gd name="connsiteY0" fmla="*/ 0 h 2015730"/>
              <a:gd name="connsiteX1" fmla="*/ 0 w 1605502"/>
              <a:gd name="connsiteY1" fmla="*/ 2015730 h 2015730"/>
              <a:gd name="connsiteX2" fmla="*/ 1596478 w 1605502"/>
              <a:gd name="connsiteY2" fmla="*/ 895869 h 2015730"/>
              <a:gd name="connsiteX3" fmla="*/ 1605483 w 1605502"/>
              <a:gd name="connsiteY3" fmla="*/ 0 h 2015730"/>
              <a:gd name="connsiteX0" fmla="*/ 1605483 w 1605502"/>
              <a:gd name="connsiteY0" fmla="*/ 0 h 2032742"/>
              <a:gd name="connsiteX1" fmla="*/ 0 w 1605502"/>
              <a:gd name="connsiteY1" fmla="*/ 2032742 h 2032742"/>
              <a:gd name="connsiteX2" fmla="*/ 1596478 w 1605502"/>
              <a:gd name="connsiteY2" fmla="*/ 912881 h 2032742"/>
              <a:gd name="connsiteX3" fmla="*/ 1605483 w 1605502"/>
              <a:gd name="connsiteY3" fmla="*/ 0 h 2032742"/>
              <a:gd name="connsiteX0" fmla="*/ 1592760 w 1596478"/>
              <a:gd name="connsiteY0" fmla="*/ 0 h 2060037"/>
              <a:gd name="connsiteX1" fmla="*/ 0 w 1596478"/>
              <a:gd name="connsiteY1" fmla="*/ 2060037 h 2060037"/>
              <a:gd name="connsiteX2" fmla="*/ 1596478 w 1596478"/>
              <a:gd name="connsiteY2" fmla="*/ 940176 h 2060037"/>
              <a:gd name="connsiteX3" fmla="*/ 1592760 w 1596478"/>
              <a:gd name="connsiteY3" fmla="*/ 0 h 2060037"/>
              <a:gd name="connsiteX0" fmla="*/ 1592760 w 1596478"/>
              <a:gd name="connsiteY0" fmla="*/ 0 h 2042978"/>
              <a:gd name="connsiteX1" fmla="*/ 0 w 1596478"/>
              <a:gd name="connsiteY1" fmla="*/ 2042978 h 2042978"/>
              <a:gd name="connsiteX2" fmla="*/ 1596478 w 1596478"/>
              <a:gd name="connsiteY2" fmla="*/ 923117 h 2042978"/>
              <a:gd name="connsiteX3" fmla="*/ 1592760 w 1596478"/>
              <a:gd name="connsiteY3" fmla="*/ 0 h 2042978"/>
              <a:gd name="connsiteX0" fmla="*/ 1592760 w 1596478"/>
              <a:gd name="connsiteY0" fmla="*/ 0 h 2053214"/>
              <a:gd name="connsiteX1" fmla="*/ 0 w 1596478"/>
              <a:gd name="connsiteY1" fmla="*/ 2053214 h 2053214"/>
              <a:gd name="connsiteX2" fmla="*/ 1596478 w 1596478"/>
              <a:gd name="connsiteY2" fmla="*/ 933353 h 2053214"/>
              <a:gd name="connsiteX3" fmla="*/ 1592760 w 1596478"/>
              <a:gd name="connsiteY3" fmla="*/ 0 h 2053214"/>
              <a:gd name="connsiteX0" fmla="*/ 1614004 w 1614014"/>
              <a:gd name="connsiteY0" fmla="*/ 0 h 2053214"/>
              <a:gd name="connsiteX1" fmla="*/ 0 w 1614014"/>
              <a:gd name="connsiteY1" fmla="*/ 2053214 h 2053214"/>
              <a:gd name="connsiteX2" fmla="*/ 1596478 w 1614014"/>
              <a:gd name="connsiteY2" fmla="*/ 933353 h 2053214"/>
              <a:gd name="connsiteX3" fmla="*/ 1614004 w 1614014"/>
              <a:gd name="connsiteY3" fmla="*/ 0 h 2053214"/>
              <a:gd name="connsiteX0" fmla="*/ 1599936 w 1599946"/>
              <a:gd name="connsiteY0" fmla="*/ 0 h 2015763"/>
              <a:gd name="connsiteX1" fmla="*/ 0 w 1599946"/>
              <a:gd name="connsiteY1" fmla="*/ 2015763 h 2015763"/>
              <a:gd name="connsiteX2" fmla="*/ 1582410 w 1599946"/>
              <a:gd name="connsiteY2" fmla="*/ 933353 h 2015763"/>
              <a:gd name="connsiteX3" fmla="*/ 1599936 w 1599946"/>
              <a:gd name="connsiteY3" fmla="*/ 0 h 2015763"/>
              <a:gd name="connsiteX0" fmla="*/ 1605965 w 1605975"/>
              <a:gd name="connsiteY0" fmla="*/ 0 h 2025750"/>
              <a:gd name="connsiteX1" fmla="*/ 0 w 1605975"/>
              <a:gd name="connsiteY1" fmla="*/ 2025750 h 2025750"/>
              <a:gd name="connsiteX2" fmla="*/ 1588439 w 1605975"/>
              <a:gd name="connsiteY2" fmla="*/ 933353 h 2025750"/>
              <a:gd name="connsiteX3" fmla="*/ 1605965 w 1605975"/>
              <a:gd name="connsiteY3" fmla="*/ 0 h 2025750"/>
              <a:gd name="connsiteX0" fmla="*/ 1605965 w 1605975"/>
              <a:gd name="connsiteY0" fmla="*/ 0 h 2018259"/>
              <a:gd name="connsiteX1" fmla="*/ 0 w 1605975"/>
              <a:gd name="connsiteY1" fmla="*/ 2018259 h 2018259"/>
              <a:gd name="connsiteX2" fmla="*/ 1588439 w 1605975"/>
              <a:gd name="connsiteY2" fmla="*/ 933353 h 2018259"/>
              <a:gd name="connsiteX3" fmla="*/ 1605965 w 1605975"/>
              <a:gd name="connsiteY3" fmla="*/ 0 h 2018259"/>
              <a:gd name="connsiteX0" fmla="*/ 1605965 w 1608648"/>
              <a:gd name="connsiteY0" fmla="*/ 0 h 2018259"/>
              <a:gd name="connsiteX1" fmla="*/ 0 w 1608648"/>
              <a:gd name="connsiteY1" fmla="*/ 2018259 h 2018259"/>
              <a:gd name="connsiteX2" fmla="*/ 1608648 w 1608648"/>
              <a:gd name="connsiteY2" fmla="*/ 896780 h 2018259"/>
              <a:gd name="connsiteX3" fmla="*/ 1605965 w 1608648"/>
              <a:gd name="connsiteY3" fmla="*/ 0 h 2018259"/>
              <a:gd name="connsiteX0" fmla="*/ 1605965 w 1614711"/>
              <a:gd name="connsiteY0" fmla="*/ 0 h 2018259"/>
              <a:gd name="connsiteX1" fmla="*/ 0 w 1614711"/>
              <a:gd name="connsiteY1" fmla="*/ 2018259 h 2018259"/>
              <a:gd name="connsiteX2" fmla="*/ 1614711 w 1614711"/>
              <a:gd name="connsiteY2" fmla="*/ 908971 h 2018259"/>
              <a:gd name="connsiteX3" fmla="*/ 1605965 w 1614711"/>
              <a:gd name="connsiteY3" fmla="*/ 0 h 2018259"/>
            </a:gdLst>
            <a:ahLst/>
            <a:cxnLst>
              <a:cxn ang="0">
                <a:pos x="connsiteX0" y="connsiteY0"/>
              </a:cxn>
              <a:cxn ang="0">
                <a:pos x="connsiteX1" y="connsiteY1"/>
              </a:cxn>
              <a:cxn ang="0">
                <a:pos x="connsiteX2" y="connsiteY2"/>
              </a:cxn>
              <a:cxn ang="0">
                <a:pos x="connsiteX3" y="connsiteY3"/>
              </a:cxn>
            </a:cxnLst>
            <a:rect l="l" t="t" r="r" b="b"/>
            <a:pathLst>
              <a:path w="1614711" h="2018259">
                <a:moveTo>
                  <a:pt x="1605965" y="0"/>
                </a:moveTo>
                <a:lnTo>
                  <a:pt x="0" y="2018259"/>
                </a:lnTo>
                <a:lnTo>
                  <a:pt x="1614711" y="908971"/>
                </a:lnTo>
                <a:cubicBezTo>
                  <a:pt x="1614189" y="614601"/>
                  <a:pt x="1606487" y="294370"/>
                  <a:pt x="1605965" y="0"/>
                </a:cubicBezTo>
                <a:close/>
              </a:path>
            </a:pathLst>
          </a:custGeom>
          <a:solidFill>
            <a:srgbClr val="455F5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ndParaRPr>
          </a:p>
        </p:txBody>
      </p:sp>
      <p:sp>
        <p:nvSpPr>
          <p:cNvPr id="16" name="CuadroTexto 15">
            <a:extLst>
              <a:ext uri="{FF2B5EF4-FFF2-40B4-BE49-F238E27FC236}">
                <a16:creationId xmlns:a16="http://schemas.microsoft.com/office/drawing/2014/main" id="{335014E3-D979-FB5E-8237-12D9B947FCD2}"/>
              </a:ext>
            </a:extLst>
          </p:cNvPr>
          <p:cNvSpPr txBox="1"/>
          <p:nvPr/>
        </p:nvSpPr>
        <p:spPr>
          <a:xfrm>
            <a:off x="3275432" y="4195350"/>
            <a:ext cx="7276847" cy="800219"/>
          </a:xfrm>
          <a:prstGeom prst="rect">
            <a:avLst/>
          </a:prstGeom>
          <a:noFill/>
        </p:spPr>
        <p:txBody>
          <a:bodyPr wrap="square">
            <a:spAutoFit/>
          </a:bodyPr>
          <a:lstStyle/>
          <a:p>
            <a:pPr marL="365125" indent="-365125" algn="just">
              <a:defRPr/>
            </a:pPr>
            <a:r>
              <a:rPr lang="es-MX" sz="1600" b="1" dirty="0">
                <a:solidFill>
                  <a:srgbClr val="455F51">
                    <a:lumMod val="75000"/>
                  </a:srgbClr>
                </a:solidFill>
                <a:latin typeface="Arial"/>
                <a:ea typeface="Arial Unicode MS"/>
                <a:cs typeface="Arial" pitchFamily="34" charset="0"/>
              </a:rPr>
              <a:t>c)  </a:t>
            </a:r>
            <a:r>
              <a:rPr lang="es-MX" sz="1500" dirty="0">
                <a:solidFill>
                  <a:schemeClr val="tx1">
                    <a:lumMod val="95000"/>
                    <a:lumOff val="5000"/>
                  </a:schemeClr>
                </a:solidFill>
                <a:latin typeface="Arial"/>
                <a:ea typeface="Arial Unicode MS"/>
                <a:cs typeface="Arial" pitchFamily="34" charset="0"/>
              </a:rPr>
              <a:t>La calificación del personal debe estar basado en una prueba o examen de forma oculta, excepto cuando esté específicamente exento por la sección del código de referencia. </a:t>
            </a:r>
          </a:p>
        </p:txBody>
      </p:sp>
      <p:sp>
        <p:nvSpPr>
          <p:cNvPr id="17" name="CuadroTexto 16">
            <a:extLst>
              <a:ext uri="{FF2B5EF4-FFF2-40B4-BE49-F238E27FC236}">
                <a16:creationId xmlns:a16="http://schemas.microsoft.com/office/drawing/2014/main" id="{4BC07AEA-6774-0E03-2167-4316D4970DC7}"/>
              </a:ext>
            </a:extLst>
          </p:cNvPr>
          <p:cNvSpPr txBox="1"/>
          <p:nvPr/>
        </p:nvSpPr>
        <p:spPr>
          <a:xfrm>
            <a:off x="3318048" y="5166920"/>
            <a:ext cx="7278743" cy="784830"/>
          </a:xfrm>
          <a:prstGeom prst="rect">
            <a:avLst/>
          </a:prstGeom>
          <a:noFill/>
        </p:spPr>
        <p:txBody>
          <a:bodyPr wrap="square">
            <a:spAutoFit/>
          </a:bodyPr>
          <a:lstStyle/>
          <a:p>
            <a:pPr marL="365125" indent="-365125" algn="just">
              <a:defRPr/>
            </a:pPr>
            <a:r>
              <a:rPr lang="es-MX" sz="1500" b="1" dirty="0">
                <a:solidFill>
                  <a:schemeClr val="tx1">
                    <a:lumMod val="95000"/>
                    <a:lumOff val="5000"/>
                  </a:schemeClr>
                </a:solidFill>
                <a:latin typeface="Arial"/>
                <a:ea typeface="Arial Unicode MS"/>
                <a:cs typeface="Arial" pitchFamily="34" charset="0"/>
              </a:rPr>
              <a:t>d)   </a:t>
            </a:r>
            <a:r>
              <a:rPr lang="es-MX" sz="1500" dirty="0">
                <a:solidFill>
                  <a:schemeClr val="tx1">
                    <a:lumMod val="95000"/>
                    <a:lumOff val="5000"/>
                  </a:schemeClr>
                </a:solidFill>
                <a:latin typeface="Arial"/>
                <a:ea typeface="Arial Unicode MS"/>
                <a:cs typeface="Arial" pitchFamily="34" charset="0"/>
              </a:rPr>
              <a:t>El nivel de rigor/severidad aplicado a la demostración del desempeño puede variar desde una simple demostración sobre unas pocas fallas, hasta una muy extensa usando cientos de fallas.</a:t>
            </a:r>
          </a:p>
        </p:txBody>
      </p:sp>
      <p:pic>
        <p:nvPicPr>
          <p:cNvPr id="18" name="Picture 6" descr="Krautkramer USM 36 (Ultrasonido Convencional) GE - Grupo Testek">
            <a:extLst>
              <a:ext uri="{FF2B5EF4-FFF2-40B4-BE49-F238E27FC236}">
                <a16:creationId xmlns:a16="http://schemas.microsoft.com/office/drawing/2014/main" id="{2EA46980-9377-614C-8EE0-A9B9A038BC1D}"/>
              </a:ext>
            </a:extLst>
          </p:cNvPr>
          <p:cNvPicPr>
            <a:picLocks noChangeAspect="1" noChangeArrowheads="1"/>
          </p:cNvPicPr>
          <p:nvPr/>
        </p:nvPicPr>
        <p:blipFill>
          <a:blip r:embed="rId3" cstate="print">
            <a:duotone>
              <a:srgbClr val="8AB833">
                <a:shade val="45000"/>
                <a:satMod val="135000"/>
              </a:srgbClr>
              <a:prstClr val="white"/>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389549" y="2309707"/>
            <a:ext cx="637190" cy="637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rautkramer USM 36 (Ultrasonido Convencional) GE - Grupo Testek">
            <a:extLst>
              <a:ext uri="{FF2B5EF4-FFF2-40B4-BE49-F238E27FC236}">
                <a16:creationId xmlns:a16="http://schemas.microsoft.com/office/drawing/2014/main" id="{027723A9-53A8-74AF-F433-E98D08888FD7}"/>
              </a:ext>
            </a:extLst>
          </p:cNvPr>
          <p:cNvPicPr>
            <a:picLocks noChangeAspect="1" noChangeArrowheads="1"/>
          </p:cNvPicPr>
          <p:nvPr/>
        </p:nvPicPr>
        <p:blipFill>
          <a:blip r:embed="rId3" cstate="print">
            <a:duotone>
              <a:srgbClr val="8AB833">
                <a:shade val="45000"/>
                <a:satMod val="135000"/>
              </a:srgbClr>
              <a:prstClr val="white"/>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389549" y="3349509"/>
            <a:ext cx="637190" cy="6371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rautkramer USM 36 (Ultrasonido Convencional) GE - Grupo Testek">
            <a:extLst>
              <a:ext uri="{FF2B5EF4-FFF2-40B4-BE49-F238E27FC236}">
                <a16:creationId xmlns:a16="http://schemas.microsoft.com/office/drawing/2014/main" id="{9B1F1524-9127-60C4-1297-960F560BCA9E}"/>
              </a:ext>
            </a:extLst>
          </p:cNvPr>
          <p:cNvPicPr>
            <a:picLocks noChangeAspect="1" noChangeArrowheads="1"/>
          </p:cNvPicPr>
          <p:nvPr/>
        </p:nvPicPr>
        <p:blipFill>
          <a:blip r:embed="rId3" cstate="print">
            <a:duotone>
              <a:srgbClr val="8AB833">
                <a:shade val="45000"/>
                <a:satMod val="135000"/>
              </a:srgbClr>
              <a:prstClr val="white"/>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361318" y="4385370"/>
            <a:ext cx="637190" cy="6371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rautkramer USM 36 (Ultrasonido Convencional) GE - Grupo Testek">
            <a:extLst>
              <a:ext uri="{FF2B5EF4-FFF2-40B4-BE49-F238E27FC236}">
                <a16:creationId xmlns:a16="http://schemas.microsoft.com/office/drawing/2014/main" id="{0F6AB2B4-690C-F307-420F-28F2EE30DFB3}"/>
              </a:ext>
            </a:extLst>
          </p:cNvPr>
          <p:cNvPicPr>
            <a:picLocks noChangeAspect="1" noChangeArrowheads="1"/>
          </p:cNvPicPr>
          <p:nvPr/>
        </p:nvPicPr>
        <p:blipFill>
          <a:blip r:embed="rId3" cstate="print">
            <a:duotone>
              <a:srgbClr val="8AB833">
                <a:shade val="45000"/>
                <a:satMod val="135000"/>
              </a:srgbClr>
              <a:prstClr val="white"/>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389549" y="5386547"/>
            <a:ext cx="637190" cy="63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0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in)">
                                      <p:cBhvr>
                                        <p:cTn id="15" dur="2000"/>
                                        <p:tgtEl>
                                          <p:spTgt spid="13"/>
                                        </p:tgtEl>
                                      </p:cBhvr>
                                    </p:animEffect>
                                  </p:childTnLst>
                                </p:cTn>
                              </p:par>
                              <p:par>
                                <p:cTn id="16" presetID="8"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amond(in)">
                                      <p:cBhvr>
                                        <p:cTn id="18" dur="2000"/>
                                        <p:tgtEl>
                                          <p:spTgt spid="18"/>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amond(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par>
                                <p:cTn id="44" presetID="22" presetClass="entr" presetSubtype="8"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par>
                                <p:cTn id="61" presetID="22" presetClass="entr" presetSubtype="8"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animBg="1"/>
      <p:bldP spid="10" grpId="0" animBg="1"/>
      <p:bldP spid="11" grpId="0" animBg="1"/>
      <p:bldP spid="12" grpId="0" animBg="1"/>
      <p:bldP spid="13" grpId="0" animBg="1"/>
      <p:bldP spid="14" grpId="0" animBg="1"/>
      <p:bldP spid="15" grpId="0" animBg="1"/>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80D1714-3BC7-03A3-11B3-32FBAF7702E9}"/>
              </a:ext>
            </a:extLst>
          </p:cNvPr>
          <p:cNvSpPr/>
          <p:nvPr/>
        </p:nvSpPr>
        <p:spPr>
          <a:xfrm>
            <a:off x="76187" y="2760785"/>
            <a:ext cx="12081468" cy="1415561"/>
          </a:xfrm>
          <a:prstGeom prst="rect">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3" name="Rectángulo 2">
            <a:extLst>
              <a:ext uri="{FF2B5EF4-FFF2-40B4-BE49-F238E27FC236}">
                <a16:creationId xmlns:a16="http://schemas.microsoft.com/office/drawing/2014/main" id="{BC7EE4E9-9BB8-706F-241F-262B3E76686C}"/>
              </a:ext>
            </a:extLst>
          </p:cNvPr>
          <p:cNvSpPr/>
          <p:nvPr/>
        </p:nvSpPr>
        <p:spPr>
          <a:xfrm>
            <a:off x="699150" y="150154"/>
            <a:ext cx="6386565" cy="655769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4" name="CuadroTexto 3">
            <a:extLst>
              <a:ext uri="{FF2B5EF4-FFF2-40B4-BE49-F238E27FC236}">
                <a16:creationId xmlns:a16="http://schemas.microsoft.com/office/drawing/2014/main" id="{9FFEBFE8-578A-48AB-7F41-6993BF3AF27F}"/>
              </a:ext>
            </a:extLst>
          </p:cNvPr>
          <p:cNvSpPr txBox="1"/>
          <p:nvPr/>
        </p:nvSpPr>
        <p:spPr>
          <a:xfrm>
            <a:off x="6542302" y="3099459"/>
            <a:ext cx="5615354" cy="892552"/>
          </a:xfrm>
          <a:prstGeom prst="rect">
            <a:avLst/>
          </a:prstGeom>
          <a:noFill/>
        </p:spPr>
        <p:txBody>
          <a:bodyPr wrap="square" rtlCol="0">
            <a:spAutoFit/>
          </a:bodyPr>
          <a:lstStyle/>
          <a:p>
            <a:pPr algn="ctr" defTabSz="914286"/>
            <a:r>
              <a:rPr lang="es-MX" sz="2600" b="1" dirty="0">
                <a:solidFill>
                  <a:srgbClr val="FF0000"/>
                </a:solidFill>
                <a:latin typeface="Arial"/>
              </a:rPr>
              <a:t>    </a:t>
            </a:r>
            <a:r>
              <a:rPr lang="es-MX" sz="2600" b="1" dirty="0">
                <a:solidFill>
                  <a:prstClr val="white"/>
                </a:solidFill>
                <a:latin typeface="Arial"/>
              </a:rPr>
              <a:t>Caracterización de las Piezas </a:t>
            </a:r>
          </a:p>
          <a:p>
            <a:pPr algn="ctr" defTabSz="914286"/>
            <a:r>
              <a:rPr lang="es-MX" sz="2600" b="1" dirty="0">
                <a:solidFill>
                  <a:prstClr val="white"/>
                </a:solidFill>
                <a:latin typeface="Arial"/>
              </a:rPr>
              <a:t>de Prueba con UT</a:t>
            </a:r>
          </a:p>
        </p:txBody>
      </p:sp>
    </p:spTree>
    <p:extLst>
      <p:ext uri="{BB962C8B-B14F-4D97-AF65-F5344CB8AC3E}">
        <p14:creationId xmlns:p14="http://schemas.microsoft.com/office/powerpoint/2010/main" val="369272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out)">
                                      <p:cBhvr>
                                        <p:cTn id="10" dur="2000"/>
                                        <p:tgtEl>
                                          <p:spTgt spid="3"/>
                                        </p:tgtEl>
                                      </p:cBhvr>
                                    </p:animEffect>
                                  </p:childTnLst>
                                </p:cTn>
                              </p:par>
                              <p:par>
                                <p:cTn id="11" presetID="8" presetClass="entr" presetSubtype="3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ou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B291D09-8A87-60AC-03A0-4D8D6A1686E3}"/>
              </a:ext>
            </a:extLst>
          </p:cNvPr>
          <p:cNvSpPr/>
          <p:nvPr/>
        </p:nvSpPr>
        <p:spPr>
          <a:xfrm>
            <a:off x="272956" y="287255"/>
            <a:ext cx="368489" cy="724247"/>
          </a:xfrm>
          <a:prstGeom prst="rect">
            <a:avLst/>
          </a:prstGeom>
          <a:solidFill>
            <a:srgbClr val="C0CF3A">
              <a:lumMod val="5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5" name="Rectangle 7">
            <a:extLst>
              <a:ext uri="{FF2B5EF4-FFF2-40B4-BE49-F238E27FC236}">
                <a16:creationId xmlns:a16="http://schemas.microsoft.com/office/drawing/2014/main" id="{A549E643-5FF6-0236-3E02-9BF3964D4A16}"/>
              </a:ext>
            </a:extLst>
          </p:cNvPr>
          <p:cNvSpPr/>
          <p:nvPr/>
        </p:nvSpPr>
        <p:spPr>
          <a:xfrm>
            <a:off x="0" y="287254"/>
            <a:ext cx="191071" cy="724247"/>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6" name="Rectángulo 5">
            <a:extLst>
              <a:ext uri="{FF2B5EF4-FFF2-40B4-BE49-F238E27FC236}">
                <a16:creationId xmlns:a16="http://schemas.microsoft.com/office/drawing/2014/main" id="{95CEE6C6-5F68-7CE1-46BC-505871F2C0DE}"/>
              </a:ext>
            </a:extLst>
          </p:cNvPr>
          <p:cNvSpPr/>
          <p:nvPr/>
        </p:nvSpPr>
        <p:spPr>
          <a:xfrm>
            <a:off x="5323593" y="0"/>
            <a:ext cx="5848904"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7" name="CuadroTexto 6">
            <a:extLst>
              <a:ext uri="{FF2B5EF4-FFF2-40B4-BE49-F238E27FC236}">
                <a16:creationId xmlns:a16="http://schemas.microsoft.com/office/drawing/2014/main" id="{9DF0CB65-B775-0DB2-DB2E-B16457578590}"/>
              </a:ext>
            </a:extLst>
          </p:cNvPr>
          <p:cNvSpPr txBox="1"/>
          <p:nvPr/>
        </p:nvSpPr>
        <p:spPr>
          <a:xfrm>
            <a:off x="766913" y="2390780"/>
            <a:ext cx="4234678" cy="830997"/>
          </a:xfrm>
          <a:prstGeom prst="rect">
            <a:avLst/>
          </a:prstGeom>
          <a:noFill/>
        </p:spPr>
        <p:txBody>
          <a:bodyPr wrap="square" rtlCol="0">
            <a:spAutoFit/>
          </a:bodyPr>
          <a:lstStyle/>
          <a:p>
            <a:pPr algn="ctr" defTabSz="914286"/>
            <a:r>
              <a:rPr lang="es-MX" sz="2400" b="1" dirty="0">
                <a:solidFill>
                  <a:srgbClr val="008000"/>
                </a:solidFill>
                <a:latin typeface="Arial"/>
              </a:rPr>
              <a:t>Ejemplo de Registro de la Caracterización con UT </a:t>
            </a:r>
          </a:p>
        </p:txBody>
      </p:sp>
    </p:spTree>
    <p:extLst>
      <p:ext uri="{BB962C8B-B14F-4D97-AF65-F5344CB8AC3E}">
        <p14:creationId xmlns:p14="http://schemas.microsoft.com/office/powerpoint/2010/main" val="192536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out)">
                                      <p:cBhvr>
                                        <p:cTn id="13" dur="2000"/>
                                        <p:tgtEl>
                                          <p:spTgt spid="6"/>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out)">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8824018C-931C-3F88-1F69-2A5108F9DA47}"/>
              </a:ext>
            </a:extLst>
          </p:cNvPr>
          <p:cNvSpPr/>
          <p:nvPr/>
        </p:nvSpPr>
        <p:spPr>
          <a:xfrm>
            <a:off x="272956" y="366768"/>
            <a:ext cx="368489" cy="72424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5" name="Rectangle 7">
            <a:extLst>
              <a:ext uri="{FF2B5EF4-FFF2-40B4-BE49-F238E27FC236}">
                <a16:creationId xmlns:a16="http://schemas.microsoft.com/office/drawing/2014/main" id="{11CFF7EA-2208-5DA8-5C7F-EA3AE3BE0B86}"/>
              </a:ext>
            </a:extLst>
          </p:cNvPr>
          <p:cNvSpPr/>
          <p:nvPr/>
        </p:nvSpPr>
        <p:spPr>
          <a:xfrm>
            <a:off x="0" y="366767"/>
            <a:ext cx="191071" cy="72424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6" name="Rectángulo 5">
            <a:extLst>
              <a:ext uri="{FF2B5EF4-FFF2-40B4-BE49-F238E27FC236}">
                <a16:creationId xmlns:a16="http://schemas.microsoft.com/office/drawing/2014/main" id="{F7D0BC93-3CC8-0E81-E153-A3CC725A7F49}"/>
              </a:ext>
            </a:extLst>
          </p:cNvPr>
          <p:cNvSpPr/>
          <p:nvPr/>
        </p:nvSpPr>
        <p:spPr>
          <a:xfrm>
            <a:off x="1068781" y="664274"/>
            <a:ext cx="4928261" cy="502138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perspectiveRight"/>
            <a:lightRig rig="threePt" dir="t"/>
          </a:scene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7" name="Rectángulo 6">
            <a:extLst>
              <a:ext uri="{FF2B5EF4-FFF2-40B4-BE49-F238E27FC236}">
                <a16:creationId xmlns:a16="http://schemas.microsoft.com/office/drawing/2014/main" id="{4C6E3031-9A89-009B-3D5D-BBB5071CBC0E}"/>
              </a:ext>
            </a:extLst>
          </p:cNvPr>
          <p:cNvSpPr/>
          <p:nvPr/>
        </p:nvSpPr>
        <p:spPr>
          <a:xfrm>
            <a:off x="6096004" y="664273"/>
            <a:ext cx="5261811" cy="502138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perspectiveLeft"/>
            <a:lightRig rig="threePt" dir="t"/>
          </a:scene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8" name="CuadroTexto 7">
            <a:extLst>
              <a:ext uri="{FF2B5EF4-FFF2-40B4-BE49-F238E27FC236}">
                <a16:creationId xmlns:a16="http://schemas.microsoft.com/office/drawing/2014/main" id="{423E3469-C30B-789C-270C-E5281EABB661}"/>
              </a:ext>
            </a:extLst>
          </p:cNvPr>
          <p:cNvSpPr txBox="1"/>
          <p:nvPr/>
        </p:nvSpPr>
        <p:spPr>
          <a:xfrm>
            <a:off x="1068782" y="5891086"/>
            <a:ext cx="10600707" cy="461665"/>
          </a:xfrm>
          <a:prstGeom prst="rect">
            <a:avLst/>
          </a:prstGeom>
          <a:noFill/>
        </p:spPr>
        <p:txBody>
          <a:bodyPr wrap="square" rtlCol="0">
            <a:spAutoFit/>
          </a:bodyPr>
          <a:lstStyle/>
          <a:p>
            <a:pPr defTabSz="914286"/>
            <a:r>
              <a:rPr lang="es-MX" sz="2400" b="1" dirty="0">
                <a:solidFill>
                  <a:srgbClr val="FF0000"/>
                </a:solidFill>
                <a:latin typeface="Arial"/>
              </a:rPr>
              <a:t>  </a:t>
            </a:r>
            <a:r>
              <a:rPr lang="es-MX" sz="2400" b="1" dirty="0">
                <a:solidFill>
                  <a:schemeClr val="accent6">
                    <a:lumMod val="50000"/>
                  </a:schemeClr>
                </a:solidFill>
                <a:latin typeface="Arial"/>
              </a:rPr>
              <a:t>Uso de las Piezas de Prueba para Evaluación del Desempeño Técnico</a:t>
            </a:r>
          </a:p>
        </p:txBody>
      </p:sp>
    </p:spTree>
    <p:extLst>
      <p:ext uri="{BB962C8B-B14F-4D97-AF65-F5344CB8AC3E}">
        <p14:creationId xmlns:p14="http://schemas.microsoft.com/office/powerpoint/2010/main" val="397317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20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2000"/>
                                        <p:tgtEl>
                                          <p:spTgt spid="7"/>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09C11E-4385-76F9-0416-3EC0F6A3F46D}"/>
              </a:ext>
            </a:extLst>
          </p:cNvPr>
          <p:cNvSpPr/>
          <p:nvPr/>
        </p:nvSpPr>
        <p:spPr>
          <a:xfrm>
            <a:off x="8475785" y="123092"/>
            <a:ext cx="3270737" cy="515229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76200" cap="flat" cmpd="sng" algn="ctr">
            <a:solidFill>
              <a:srgbClr val="008000"/>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5" name="Rectángulo 4">
            <a:extLst>
              <a:ext uri="{FF2B5EF4-FFF2-40B4-BE49-F238E27FC236}">
                <a16:creationId xmlns:a16="http://schemas.microsoft.com/office/drawing/2014/main" id="{DEFFC318-4D5A-A90E-7AAD-D44527D80E01}"/>
              </a:ext>
            </a:extLst>
          </p:cNvPr>
          <p:cNvSpPr/>
          <p:nvPr/>
        </p:nvSpPr>
        <p:spPr>
          <a:xfrm>
            <a:off x="275492" y="257907"/>
            <a:ext cx="3270737" cy="5152293"/>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76200" cap="flat" cmpd="sng" algn="ctr">
            <a:solidFill>
              <a:srgbClr val="008000"/>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6" name="Rectángulo 5">
            <a:extLst>
              <a:ext uri="{FF2B5EF4-FFF2-40B4-BE49-F238E27FC236}">
                <a16:creationId xmlns:a16="http://schemas.microsoft.com/office/drawing/2014/main" id="{6E64EAE6-3CED-27E1-DDB4-542E4A089D56}"/>
              </a:ext>
            </a:extLst>
          </p:cNvPr>
          <p:cNvSpPr/>
          <p:nvPr/>
        </p:nvSpPr>
        <p:spPr>
          <a:xfrm>
            <a:off x="4375638" y="1705707"/>
            <a:ext cx="3270737" cy="4969413"/>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76200" cap="flat" cmpd="sng" algn="ctr">
            <a:solidFill>
              <a:srgbClr val="008000"/>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7" name="CuadroTexto 6">
            <a:extLst>
              <a:ext uri="{FF2B5EF4-FFF2-40B4-BE49-F238E27FC236}">
                <a16:creationId xmlns:a16="http://schemas.microsoft.com/office/drawing/2014/main" id="{3B24BAAF-D548-3F94-A4B4-6700BE66033A}"/>
              </a:ext>
            </a:extLst>
          </p:cNvPr>
          <p:cNvSpPr txBox="1"/>
          <p:nvPr/>
        </p:nvSpPr>
        <p:spPr>
          <a:xfrm>
            <a:off x="3820886" y="629973"/>
            <a:ext cx="4495800" cy="830997"/>
          </a:xfrm>
          <a:prstGeom prst="rect">
            <a:avLst/>
          </a:prstGeom>
          <a:noFill/>
        </p:spPr>
        <p:txBody>
          <a:bodyPr wrap="square" rtlCol="0">
            <a:spAutoFit/>
          </a:bodyPr>
          <a:lstStyle/>
          <a:p>
            <a:pPr algn="ctr" defTabSz="914286"/>
            <a:r>
              <a:rPr lang="es-MX" sz="2400" b="1" dirty="0">
                <a:solidFill>
                  <a:srgbClr val="008000"/>
                </a:solidFill>
                <a:latin typeface="Arial"/>
              </a:rPr>
              <a:t>Diseño Piezas de Prueba con Uniones T, K, Y</a:t>
            </a:r>
          </a:p>
        </p:txBody>
      </p:sp>
    </p:spTree>
    <p:extLst>
      <p:ext uri="{BB962C8B-B14F-4D97-AF65-F5344CB8AC3E}">
        <p14:creationId xmlns:p14="http://schemas.microsoft.com/office/powerpoint/2010/main" val="305769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plus(in)">
                                      <p:cBhvr>
                                        <p:cTn id="10" dur="2000"/>
                                        <p:tgtEl>
                                          <p:spTgt spid="5"/>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plus(in)">
                                      <p:cBhvr>
                                        <p:cTn id="13" dur="2000"/>
                                        <p:tgtEl>
                                          <p:spTgt spid="6"/>
                                        </p:tgtEl>
                                      </p:cBhvr>
                                    </p:animEffect>
                                  </p:childTnLst>
                                </p:cTn>
                              </p:par>
                              <p:par>
                                <p:cTn id="14" presetID="1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plus(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7235D02-233C-1489-9084-88E3F0CBEAD1}"/>
              </a:ext>
            </a:extLst>
          </p:cNvPr>
          <p:cNvSpPr/>
          <p:nvPr/>
        </p:nvSpPr>
        <p:spPr>
          <a:xfrm>
            <a:off x="463202" y="2494202"/>
            <a:ext cx="2836985" cy="416169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76200" cap="flat" cmpd="sng" algn="ctr">
            <a:solidFill>
              <a:srgbClr val="008000"/>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5" name="Rectángulo 4">
            <a:extLst>
              <a:ext uri="{FF2B5EF4-FFF2-40B4-BE49-F238E27FC236}">
                <a16:creationId xmlns:a16="http://schemas.microsoft.com/office/drawing/2014/main" id="{680D16B2-7315-3EDA-538C-D3125D547A6F}"/>
              </a:ext>
            </a:extLst>
          </p:cNvPr>
          <p:cNvSpPr/>
          <p:nvPr/>
        </p:nvSpPr>
        <p:spPr>
          <a:xfrm>
            <a:off x="3698630" y="996462"/>
            <a:ext cx="2836985" cy="4161692"/>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57150" cap="flat" cmpd="sng" algn="ctr">
            <a:solidFill>
              <a:srgbClr val="008000"/>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6" name="Rectángulo 5">
            <a:extLst>
              <a:ext uri="{FF2B5EF4-FFF2-40B4-BE49-F238E27FC236}">
                <a16:creationId xmlns:a16="http://schemas.microsoft.com/office/drawing/2014/main" id="{7ECCE892-BA50-CCE9-431B-C8454C5506FD}"/>
              </a:ext>
            </a:extLst>
          </p:cNvPr>
          <p:cNvSpPr/>
          <p:nvPr/>
        </p:nvSpPr>
        <p:spPr>
          <a:xfrm>
            <a:off x="7039332" y="104759"/>
            <a:ext cx="2836985" cy="4161692"/>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57150" cap="flat" cmpd="sng" algn="ctr">
            <a:solidFill>
              <a:srgbClr val="008000"/>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pic>
        <p:nvPicPr>
          <p:cNvPr id="7" name="Picture 2" descr="Ingeniero con casco sostiene un dibujo del edificio en sus manos. silueta.  Fondo blanco, Vídeos de stock - Envato Elements">
            <a:extLst>
              <a:ext uri="{FF2B5EF4-FFF2-40B4-BE49-F238E27FC236}">
                <a16:creationId xmlns:a16="http://schemas.microsoft.com/office/drawing/2014/main" id="{6B2579AA-ED68-8A8C-797A-547263D4D0DB}"/>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5766" t="9963" r="28908"/>
          <a:stretch/>
        </p:blipFill>
        <p:spPr bwMode="auto">
          <a:xfrm>
            <a:off x="9498853" y="5318652"/>
            <a:ext cx="668965" cy="133724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4D05AF61-8CA1-A69C-197C-C7A893B00160}"/>
              </a:ext>
            </a:extLst>
          </p:cNvPr>
          <p:cNvSpPr/>
          <p:nvPr/>
        </p:nvSpPr>
        <p:spPr>
          <a:xfrm>
            <a:off x="3552047" y="5667376"/>
            <a:ext cx="5694947" cy="721895"/>
          </a:xfrm>
          <a:prstGeom prst="rect">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9" name="CuadroTexto 8">
            <a:extLst>
              <a:ext uri="{FF2B5EF4-FFF2-40B4-BE49-F238E27FC236}">
                <a16:creationId xmlns:a16="http://schemas.microsoft.com/office/drawing/2014/main" id="{C450DD37-D01D-1711-F561-517B24F63838}"/>
              </a:ext>
            </a:extLst>
          </p:cNvPr>
          <p:cNvSpPr txBox="1"/>
          <p:nvPr/>
        </p:nvSpPr>
        <p:spPr>
          <a:xfrm>
            <a:off x="3552046" y="5843657"/>
            <a:ext cx="5694947" cy="461665"/>
          </a:xfrm>
          <a:prstGeom prst="rect">
            <a:avLst/>
          </a:prstGeom>
          <a:noFill/>
        </p:spPr>
        <p:txBody>
          <a:bodyPr wrap="square" rtlCol="0">
            <a:spAutoFit/>
          </a:bodyPr>
          <a:lstStyle/>
          <a:p>
            <a:pPr defTabSz="914286"/>
            <a:r>
              <a:rPr lang="es-MX" sz="2400" b="1" dirty="0">
                <a:solidFill>
                  <a:prstClr val="white"/>
                </a:solidFill>
                <a:latin typeface="Arial"/>
              </a:rPr>
              <a:t>Ubicación de los Insertos en el Bisel</a:t>
            </a:r>
          </a:p>
        </p:txBody>
      </p:sp>
    </p:spTree>
    <p:extLst>
      <p:ext uri="{BB962C8B-B14F-4D97-AF65-F5344CB8AC3E}">
        <p14:creationId xmlns:p14="http://schemas.microsoft.com/office/powerpoint/2010/main" val="271772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par>
                                <p:cTn id="14" presetID="8"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amond(in)">
                                      <p:cBhvr>
                                        <p:cTn id="19" dur="2000"/>
                                        <p:tgtEl>
                                          <p:spTgt spid="8"/>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CDD6F93-0332-DCC6-0BC8-799F422F7F6E}"/>
              </a:ext>
            </a:extLst>
          </p:cNvPr>
          <p:cNvSpPr/>
          <p:nvPr/>
        </p:nvSpPr>
        <p:spPr>
          <a:xfrm>
            <a:off x="465222" y="725904"/>
            <a:ext cx="3465094" cy="4632159"/>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perspectiveRight"/>
            <a:lightRig rig="threePt" dir="t"/>
          </a:scene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5" name="Rectángulo 4">
            <a:extLst>
              <a:ext uri="{FF2B5EF4-FFF2-40B4-BE49-F238E27FC236}">
                <a16:creationId xmlns:a16="http://schemas.microsoft.com/office/drawing/2014/main" id="{481C05EA-3F83-9452-BD70-EF4AA6330D96}"/>
              </a:ext>
            </a:extLst>
          </p:cNvPr>
          <p:cNvSpPr/>
          <p:nvPr/>
        </p:nvSpPr>
        <p:spPr>
          <a:xfrm>
            <a:off x="4499812" y="725903"/>
            <a:ext cx="3465094" cy="463215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6" name="Rectángulo 5">
            <a:extLst>
              <a:ext uri="{FF2B5EF4-FFF2-40B4-BE49-F238E27FC236}">
                <a16:creationId xmlns:a16="http://schemas.microsoft.com/office/drawing/2014/main" id="{A2A41077-031B-F310-2DFF-312E1FE8B70C}"/>
              </a:ext>
            </a:extLst>
          </p:cNvPr>
          <p:cNvSpPr/>
          <p:nvPr/>
        </p:nvSpPr>
        <p:spPr>
          <a:xfrm>
            <a:off x="8534402" y="725904"/>
            <a:ext cx="3465094" cy="463215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perspectiveLeft"/>
            <a:lightRig rig="threePt" dir="t"/>
          </a:scene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7" name="CuadroTexto 6">
            <a:extLst>
              <a:ext uri="{FF2B5EF4-FFF2-40B4-BE49-F238E27FC236}">
                <a16:creationId xmlns:a16="http://schemas.microsoft.com/office/drawing/2014/main" id="{2A40DBC5-60F2-89BB-F624-9DAE1B8091C9}"/>
              </a:ext>
            </a:extLst>
          </p:cNvPr>
          <p:cNvSpPr txBox="1"/>
          <p:nvPr/>
        </p:nvSpPr>
        <p:spPr>
          <a:xfrm>
            <a:off x="3146961" y="5716597"/>
            <a:ext cx="5593278" cy="830997"/>
          </a:xfrm>
          <a:prstGeom prst="rect">
            <a:avLst/>
          </a:prstGeom>
          <a:noFill/>
        </p:spPr>
        <p:txBody>
          <a:bodyPr wrap="square" rtlCol="0">
            <a:spAutoFit/>
          </a:bodyPr>
          <a:lstStyle/>
          <a:p>
            <a:pPr algn="ctr" defTabSz="914286"/>
            <a:r>
              <a:rPr lang="es-MX" sz="2400" b="1" dirty="0">
                <a:solidFill>
                  <a:srgbClr val="549E39">
                    <a:lumMod val="50000"/>
                  </a:srgbClr>
                </a:solidFill>
                <a:latin typeface="Arial"/>
              </a:rPr>
              <a:t>Fabricación de las Piezas de Prueba Tubulares con Uniones T, K, Y.</a:t>
            </a:r>
          </a:p>
        </p:txBody>
      </p:sp>
    </p:spTree>
    <p:extLst>
      <p:ext uri="{BB962C8B-B14F-4D97-AF65-F5344CB8AC3E}">
        <p14:creationId xmlns:p14="http://schemas.microsoft.com/office/powerpoint/2010/main" val="198807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20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5C695CA-EF9A-81F4-0895-3EFED964A1D3}"/>
              </a:ext>
            </a:extLst>
          </p:cNvPr>
          <p:cNvSpPr/>
          <p:nvPr/>
        </p:nvSpPr>
        <p:spPr>
          <a:xfrm>
            <a:off x="465222" y="725904"/>
            <a:ext cx="3465094" cy="4632159"/>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perspectiveRight"/>
            <a:lightRig rig="threePt" dir="t"/>
          </a:scene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5" name="Rectángulo 4">
            <a:extLst>
              <a:ext uri="{FF2B5EF4-FFF2-40B4-BE49-F238E27FC236}">
                <a16:creationId xmlns:a16="http://schemas.microsoft.com/office/drawing/2014/main" id="{5C9707B9-0365-E36A-296C-AA57E0B69665}"/>
              </a:ext>
            </a:extLst>
          </p:cNvPr>
          <p:cNvSpPr/>
          <p:nvPr/>
        </p:nvSpPr>
        <p:spPr>
          <a:xfrm>
            <a:off x="4499812" y="725903"/>
            <a:ext cx="3465094" cy="463215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6" name="Rectángulo 5">
            <a:extLst>
              <a:ext uri="{FF2B5EF4-FFF2-40B4-BE49-F238E27FC236}">
                <a16:creationId xmlns:a16="http://schemas.microsoft.com/office/drawing/2014/main" id="{934DEBA8-ECD2-60B6-20BF-D1CABBC97E4F}"/>
              </a:ext>
            </a:extLst>
          </p:cNvPr>
          <p:cNvSpPr/>
          <p:nvPr/>
        </p:nvSpPr>
        <p:spPr>
          <a:xfrm>
            <a:off x="8534402" y="725904"/>
            <a:ext cx="3465094" cy="463215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perspectiveLeft"/>
            <a:lightRig rig="threePt" dir="t"/>
          </a:scene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7" name="CuadroTexto 6">
            <a:extLst>
              <a:ext uri="{FF2B5EF4-FFF2-40B4-BE49-F238E27FC236}">
                <a16:creationId xmlns:a16="http://schemas.microsoft.com/office/drawing/2014/main" id="{6BE7C715-957A-8790-C4A9-138184660755}"/>
              </a:ext>
            </a:extLst>
          </p:cNvPr>
          <p:cNvSpPr txBox="1"/>
          <p:nvPr/>
        </p:nvSpPr>
        <p:spPr>
          <a:xfrm>
            <a:off x="2779387" y="5901263"/>
            <a:ext cx="6905943" cy="461665"/>
          </a:xfrm>
          <a:prstGeom prst="rect">
            <a:avLst/>
          </a:prstGeom>
          <a:noFill/>
        </p:spPr>
        <p:txBody>
          <a:bodyPr wrap="square" rtlCol="0">
            <a:spAutoFit/>
          </a:bodyPr>
          <a:lstStyle/>
          <a:p>
            <a:pPr algn="ctr" defTabSz="914286">
              <a:defRPr/>
            </a:pPr>
            <a:r>
              <a:rPr lang="es-MX" sz="2400" b="1" dirty="0">
                <a:solidFill>
                  <a:srgbClr val="549E39">
                    <a:lumMod val="50000"/>
                  </a:srgbClr>
                </a:solidFill>
                <a:latin typeface="Arial"/>
              </a:rPr>
              <a:t>Inicio de la Caracterización Aplicando RT</a:t>
            </a:r>
          </a:p>
        </p:txBody>
      </p:sp>
    </p:spTree>
    <p:extLst>
      <p:ext uri="{BB962C8B-B14F-4D97-AF65-F5344CB8AC3E}">
        <p14:creationId xmlns:p14="http://schemas.microsoft.com/office/powerpoint/2010/main" val="353940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645028DB-75DE-CD3A-DDE3-7A3E85026270}"/>
              </a:ext>
            </a:extLst>
          </p:cNvPr>
          <p:cNvSpPr txBox="1">
            <a:spLocks/>
          </p:cNvSpPr>
          <p:nvPr/>
        </p:nvSpPr>
        <p:spPr>
          <a:xfrm rot="10800000" flipV="1">
            <a:off x="1080654" y="247498"/>
            <a:ext cx="5634623" cy="687362"/>
          </a:xfrm>
          <a:prstGeom prst="rect">
            <a:avLst/>
          </a:prstGeom>
        </p:spPr>
        <p:txBody>
          <a:bodyPr anchor="ctr"/>
          <a:lstStyle>
            <a:lvl1pPr marL="0" indent="0" algn="l"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400" b="1" i="0" u="none" strike="noStrike" kern="1200" cap="none" spc="0" normalizeH="0" baseline="0" noProof="0">
                <a:ln>
                  <a:noFill/>
                </a:ln>
                <a:solidFill>
                  <a:srgbClr val="549E39">
                    <a:lumMod val="50000"/>
                  </a:srgbClr>
                </a:solidFill>
                <a:effectLst/>
                <a:uLnTx/>
                <a:uFillTx/>
                <a:latin typeface="Arial"/>
                <a:cs typeface="Arial" pitchFamily="34" charset="0"/>
              </a:rPr>
              <a:t>Caracterización Aplicando UT</a:t>
            </a:r>
            <a:endParaRPr kumimoji="0" lang="es-MX" sz="2400" b="1" i="0" u="none" strike="noStrike" kern="1200" cap="none" spc="0" normalizeH="0" baseline="0" noProof="0" dirty="0">
              <a:ln>
                <a:noFill/>
              </a:ln>
              <a:solidFill>
                <a:srgbClr val="549E39">
                  <a:lumMod val="50000"/>
                </a:srgbClr>
              </a:solidFill>
              <a:effectLst/>
              <a:uLnTx/>
              <a:uFillTx/>
              <a:latin typeface="Arial"/>
              <a:cs typeface="Arial" pitchFamily="34" charset="0"/>
            </a:endParaRPr>
          </a:p>
        </p:txBody>
      </p:sp>
      <p:sp>
        <p:nvSpPr>
          <p:cNvPr id="5" name="Oval 419">
            <a:extLst>
              <a:ext uri="{FF2B5EF4-FFF2-40B4-BE49-F238E27FC236}">
                <a16:creationId xmlns:a16="http://schemas.microsoft.com/office/drawing/2014/main" id="{4671E60F-ABE8-E464-20C7-27D893EF2111}"/>
              </a:ext>
            </a:extLst>
          </p:cNvPr>
          <p:cNvSpPr/>
          <p:nvPr/>
        </p:nvSpPr>
        <p:spPr>
          <a:xfrm>
            <a:off x="8211992" y="1981920"/>
            <a:ext cx="773271" cy="773271"/>
          </a:xfrm>
          <a:prstGeom prst="ellipse">
            <a:avLst/>
          </a:prstGeom>
          <a:solidFill>
            <a:srgbClr val="C0CF3A">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grpSp>
        <p:nvGrpSpPr>
          <p:cNvPr id="6" name="Group 390">
            <a:extLst>
              <a:ext uri="{FF2B5EF4-FFF2-40B4-BE49-F238E27FC236}">
                <a16:creationId xmlns:a16="http://schemas.microsoft.com/office/drawing/2014/main" id="{B9E4FB1A-94DC-8CAD-A4E8-87D485BB8D72}"/>
              </a:ext>
            </a:extLst>
          </p:cNvPr>
          <p:cNvGrpSpPr/>
          <p:nvPr/>
        </p:nvGrpSpPr>
        <p:grpSpPr>
          <a:xfrm>
            <a:off x="-3146" y="4066485"/>
            <a:ext cx="12196901" cy="2778472"/>
            <a:chOff x="-3146" y="3803889"/>
            <a:chExt cx="12196901" cy="3041068"/>
          </a:xfrm>
        </p:grpSpPr>
        <p:grpSp>
          <p:nvGrpSpPr>
            <p:cNvPr id="7" name="Graphic 349">
              <a:extLst>
                <a:ext uri="{FF2B5EF4-FFF2-40B4-BE49-F238E27FC236}">
                  <a16:creationId xmlns:a16="http://schemas.microsoft.com/office/drawing/2014/main" id="{D3ACC8AC-9E84-6BB9-CC30-7CBE39D71968}"/>
                </a:ext>
              </a:extLst>
            </p:cNvPr>
            <p:cNvGrpSpPr/>
            <p:nvPr/>
          </p:nvGrpSpPr>
          <p:grpSpPr>
            <a:xfrm>
              <a:off x="802" y="3803889"/>
              <a:ext cx="12192953" cy="3041068"/>
              <a:chOff x="-953" y="1514475"/>
              <a:chExt cx="12192953" cy="3829050"/>
            </a:xfrm>
          </p:grpSpPr>
          <p:sp>
            <p:nvSpPr>
              <p:cNvPr id="10" name="Freeform: Shape 128">
                <a:extLst>
                  <a:ext uri="{FF2B5EF4-FFF2-40B4-BE49-F238E27FC236}">
                    <a16:creationId xmlns:a16="http://schemas.microsoft.com/office/drawing/2014/main" id="{3E58EEF2-CD7C-F7C7-B00C-515DBEDBF5AB}"/>
                  </a:ext>
                </a:extLst>
              </p:cNvPr>
              <p:cNvSpPr/>
              <p:nvPr/>
            </p:nvSpPr>
            <p:spPr>
              <a:xfrm>
                <a:off x="0" y="4151037"/>
                <a:ext cx="4867275" cy="904875"/>
              </a:xfrm>
              <a:custGeom>
                <a:avLst/>
                <a:gdLst>
                  <a:gd name="connsiteX0" fmla="*/ 3367088 w 4867275"/>
                  <a:gd name="connsiteY0" fmla="*/ 86082 h 904875"/>
                  <a:gd name="connsiteX1" fmla="*/ 2744153 w 4867275"/>
                  <a:gd name="connsiteY1" fmla="*/ 68937 h 904875"/>
                  <a:gd name="connsiteX2" fmla="*/ 2684145 w 4867275"/>
                  <a:gd name="connsiteY2" fmla="*/ 80367 h 904875"/>
                  <a:gd name="connsiteX3" fmla="*/ 4870133 w 4867275"/>
                  <a:gd name="connsiteY3" fmla="*/ 529947 h 904875"/>
                  <a:gd name="connsiteX4" fmla="*/ 4868228 w 4867275"/>
                  <a:gd name="connsiteY4" fmla="*/ 542330 h 904875"/>
                  <a:gd name="connsiteX5" fmla="*/ 4690110 w 4867275"/>
                  <a:gd name="connsiteY5" fmla="*/ 508992 h 904875"/>
                  <a:gd name="connsiteX6" fmla="*/ 3483293 w 4867275"/>
                  <a:gd name="connsiteY6" fmla="*/ 348020 h 904875"/>
                  <a:gd name="connsiteX7" fmla="*/ 2422208 w 4867275"/>
                  <a:gd name="connsiteY7" fmla="*/ 342305 h 904875"/>
                  <a:gd name="connsiteX8" fmla="*/ 31433 w 4867275"/>
                  <a:gd name="connsiteY8" fmla="*/ 902374 h 904875"/>
                  <a:gd name="connsiteX9" fmla="*/ 0 w 4867275"/>
                  <a:gd name="connsiteY9" fmla="*/ 911899 h 904875"/>
                  <a:gd name="connsiteX10" fmla="*/ 0 w 4867275"/>
                  <a:gd name="connsiteY10" fmla="*/ 321349 h 904875"/>
                  <a:gd name="connsiteX11" fmla="*/ 27623 w 4867275"/>
                  <a:gd name="connsiteY11" fmla="*/ 316587 h 904875"/>
                  <a:gd name="connsiteX12" fmla="*/ 1003935 w 4867275"/>
                  <a:gd name="connsiteY12" fmla="*/ 71795 h 904875"/>
                  <a:gd name="connsiteX13" fmla="*/ 2651760 w 4867275"/>
                  <a:gd name="connsiteY13" fmla="*/ 5120 h 904875"/>
                  <a:gd name="connsiteX14" fmla="*/ 3345180 w 4867275"/>
                  <a:gd name="connsiteY14" fmla="*/ 81320 h 904875"/>
                  <a:gd name="connsiteX15" fmla="*/ 3367088 w 4867275"/>
                  <a:gd name="connsiteY15" fmla="*/ 86082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7275" h="9048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549E39">
                  <a:lumMod val="40000"/>
                  <a:lumOff val="6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11" name="Freeform: Shape 129">
                <a:extLst>
                  <a:ext uri="{FF2B5EF4-FFF2-40B4-BE49-F238E27FC236}">
                    <a16:creationId xmlns:a16="http://schemas.microsoft.com/office/drawing/2014/main" id="{E3FD7CD9-7670-0B8A-0669-BE9915F0311B}"/>
                  </a:ext>
                </a:extLst>
              </p:cNvPr>
              <p:cNvSpPr/>
              <p:nvPr/>
            </p:nvSpPr>
            <p:spPr>
              <a:xfrm>
                <a:off x="7269480" y="3256597"/>
                <a:ext cx="4914900" cy="1352550"/>
              </a:xfrm>
              <a:custGeom>
                <a:avLst/>
                <a:gdLst>
                  <a:gd name="connsiteX0" fmla="*/ 4913947 w 4914900"/>
                  <a:gd name="connsiteY0" fmla="*/ 0 h 1352550"/>
                  <a:gd name="connsiteX1" fmla="*/ 4640580 w 4914900"/>
                  <a:gd name="connsiteY1" fmla="*/ 204788 h 1352550"/>
                  <a:gd name="connsiteX2" fmla="*/ 4413885 w 4914900"/>
                  <a:gd name="connsiteY2" fmla="*/ 350520 h 1352550"/>
                  <a:gd name="connsiteX3" fmla="*/ 3948112 w 4914900"/>
                  <a:gd name="connsiteY3" fmla="*/ 570548 h 1352550"/>
                  <a:gd name="connsiteX4" fmla="*/ 3041333 w 4914900"/>
                  <a:gd name="connsiteY4" fmla="*/ 811530 h 1352550"/>
                  <a:gd name="connsiteX5" fmla="*/ 2436495 w 4914900"/>
                  <a:gd name="connsiteY5" fmla="*/ 864870 h 1352550"/>
                  <a:gd name="connsiteX6" fmla="*/ 1454468 w 4914900"/>
                  <a:gd name="connsiteY6" fmla="*/ 805815 h 1352550"/>
                  <a:gd name="connsiteX7" fmla="*/ 44768 w 4914900"/>
                  <a:gd name="connsiteY7" fmla="*/ 455295 h 1352550"/>
                  <a:gd name="connsiteX8" fmla="*/ 0 w 4914900"/>
                  <a:gd name="connsiteY8" fmla="*/ 450533 h 1352550"/>
                  <a:gd name="connsiteX9" fmla="*/ 10477 w 4914900"/>
                  <a:gd name="connsiteY9" fmla="*/ 459105 h 1352550"/>
                  <a:gd name="connsiteX10" fmla="*/ 549593 w 4914900"/>
                  <a:gd name="connsiteY10" fmla="*/ 739140 h 1352550"/>
                  <a:gd name="connsiteX11" fmla="*/ 1250632 w 4914900"/>
                  <a:gd name="connsiteY11" fmla="*/ 1040130 h 1352550"/>
                  <a:gd name="connsiteX12" fmla="*/ 1898332 w 4914900"/>
                  <a:gd name="connsiteY12" fmla="*/ 1231583 h 1352550"/>
                  <a:gd name="connsiteX13" fmla="*/ 2636520 w 4914900"/>
                  <a:gd name="connsiteY13" fmla="*/ 1341120 h 1352550"/>
                  <a:gd name="connsiteX14" fmla="*/ 3229928 w 4914900"/>
                  <a:gd name="connsiteY14" fmla="*/ 1342073 h 1352550"/>
                  <a:gd name="connsiteX15" fmla="*/ 3962400 w 4914900"/>
                  <a:gd name="connsiteY15" fmla="*/ 1213485 h 1352550"/>
                  <a:gd name="connsiteX16" fmla="*/ 4923472 w 4914900"/>
                  <a:gd name="connsiteY16" fmla="*/ 731520 h 1352550"/>
                  <a:gd name="connsiteX17" fmla="*/ 4913947 w 4914900"/>
                  <a:gd name="connsiteY17"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4900" h="135255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549E39">
                  <a:lumMod val="60000"/>
                  <a:lumOff val="4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12" name="Freeform: Shape 351">
                <a:extLst>
                  <a:ext uri="{FF2B5EF4-FFF2-40B4-BE49-F238E27FC236}">
                    <a16:creationId xmlns:a16="http://schemas.microsoft.com/office/drawing/2014/main" id="{63973E25-6AE6-FD47-8DAA-2D412060AFCC}"/>
                  </a:ext>
                </a:extLst>
              </p:cNvPr>
              <p:cNvSpPr/>
              <p:nvPr/>
            </p:nvSpPr>
            <p:spPr>
              <a:xfrm>
                <a:off x="0" y="1514475"/>
                <a:ext cx="12192000" cy="3829050"/>
              </a:xfrm>
              <a:custGeom>
                <a:avLst/>
                <a:gdLst>
                  <a:gd name="connsiteX0" fmla="*/ 12189142 w 12192000"/>
                  <a:gd name="connsiteY0" fmla="*/ 2646998 h 3829050"/>
                  <a:gd name="connsiteX1" fmla="*/ 12141517 w 12192000"/>
                  <a:gd name="connsiteY1" fmla="*/ 2670810 h 3829050"/>
                  <a:gd name="connsiteX2" fmla="*/ 11187112 w 12192000"/>
                  <a:gd name="connsiteY2" fmla="*/ 3076575 h 3829050"/>
                  <a:gd name="connsiteX3" fmla="*/ 10240327 w 12192000"/>
                  <a:gd name="connsiteY3" fmla="*/ 3248978 h 3829050"/>
                  <a:gd name="connsiteX4" fmla="*/ 9317355 w 12192000"/>
                  <a:gd name="connsiteY4" fmla="*/ 3191828 h 3829050"/>
                  <a:gd name="connsiteX5" fmla="*/ 8830627 w 12192000"/>
                  <a:gd name="connsiteY5" fmla="*/ 3085148 h 3829050"/>
                  <a:gd name="connsiteX6" fmla="*/ 8441055 w 12192000"/>
                  <a:gd name="connsiteY6" fmla="*/ 2957513 h 3829050"/>
                  <a:gd name="connsiteX7" fmla="*/ 7615238 w 12192000"/>
                  <a:gd name="connsiteY7" fmla="*/ 2605088 h 3829050"/>
                  <a:gd name="connsiteX8" fmla="*/ 5779770 w 12192000"/>
                  <a:gd name="connsiteY8" fmla="*/ 1497330 h 3829050"/>
                  <a:gd name="connsiteX9" fmla="*/ 3469005 w 12192000"/>
                  <a:gd name="connsiteY9" fmla="*/ 353378 h 3829050"/>
                  <a:gd name="connsiteX10" fmla="*/ 2181225 w 12192000"/>
                  <a:gd name="connsiteY10" fmla="*/ 64770 h 3829050"/>
                  <a:gd name="connsiteX11" fmla="*/ 1381125 w 12192000"/>
                  <a:gd name="connsiteY11" fmla="*/ 0 h 3829050"/>
                  <a:gd name="connsiteX12" fmla="*/ 466725 w 12192000"/>
                  <a:gd name="connsiteY12" fmla="*/ 26670 h 3829050"/>
                  <a:gd name="connsiteX13" fmla="*/ 0 w 12192000"/>
                  <a:gd name="connsiteY13" fmla="*/ 83820 h 3829050"/>
                  <a:gd name="connsiteX14" fmla="*/ 0 w 12192000"/>
                  <a:gd name="connsiteY14" fmla="*/ 2274570 h 3829050"/>
                  <a:gd name="connsiteX15" fmla="*/ 647700 w 12192000"/>
                  <a:gd name="connsiteY15" fmla="*/ 2130743 h 3829050"/>
                  <a:gd name="connsiteX16" fmla="*/ 647700 w 12192000"/>
                  <a:gd name="connsiteY16" fmla="*/ 2130743 h 3829050"/>
                  <a:gd name="connsiteX17" fmla="*/ 1829753 w 12192000"/>
                  <a:gd name="connsiteY17" fmla="*/ 2048828 h 3829050"/>
                  <a:gd name="connsiteX18" fmla="*/ 3505200 w 12192000"/>
                  <a:gd name="connsiteY18" fmla="*/ 2263140 h 3829050"/>
                  <a:gd name="connsiteX19" fmla="*/ 3523298 w 12192000"/>
                  <a:gd name="connsiteY19" fmla="*/ 2266950 h 3829050"/>
                  <a:gd name="connsiteX20" fmla="*/ 3525203 w 12192000"/>
                  <a:gd name="connsiteY20" fmla="*/ 2273618 h 3829050"/>
                  <a:gd name="connsiteX21" fmla="*/ 3963353 w 12192000"/>
                  <a:gd name="connsiteY21" fmla="*/ 2388870 h 3829050"/>
                  <a:gd name="connsiteX22" fmla="*/ 5601653 w 12192000"/>
                  <a:gd name="connsiteY22" fmla="*/ 3054668 h 3829050"/>
                  <a:gd name="connsiteX23" fmla="*/ 6131243 w 12192000"/>
                  <a:gd name="connsiteY23" fmla="*/ 3321368 h 3829050"/>
                  <a:gd name="connsiteX24" fmla="*/ 6838950 w 12192000"/>
                  <a:gd name="connsiteY24" fmla="*/ 3539490 h 3829050"/>
                  <a:gd name="connsiteX25" fmla="*/ 6838950 w 12192000"/>
                  <a:gd name="connsiteY25" fmla="*/ 3539490 h 3829050"/>
                  <a:gd name="connsiteX26" fmla="*/ 7459028 w 12192000"/>
                  <a:gd name="connsiteY26" fmla="*/ 3684270 h 3829050"/>
                  <a:gd name="connsiteX27" fmla="*/ 8358188 w 12192000"/>
                  <a:gd name="connsiteY27" fmla="*/ 3806190 h 3829050"/>
                  <a:gd name="connsiteX28" fmla="*/ 9299257 w 12192000"/>
                  <a:gd name="connsiteY28" fmla="*/ 3832860 h 3829050"/>
                  <a:gd name="connsiteX29" fmla="*/ 11129962 w 12192000"/>
                  <a:gd name="connsiteY29" fmla="*/ 3469005 h 3829050"/>
                  <a:gd name="connsiteX30" fmla="*/ 11737658 w 12192000"/>
                  <a:gd name="connsiteY30" fmla="*/ 3139440 h 3829050"/>
                  <a:gd name="connsiteX31" fmla="*/ 12151042 w 12192000"/>
                  <a:gd name="connsiteY31" fmla="*/ 2790825 h 3829050"/>
                  <a:gd name="connsiteX32" fmla="*/ 12189142 w 12192000"/>
                  <a:gd name="connsiteY32" fmla="*/ 2646998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192000" h="382905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AB833">
                  <a:lumMod val="60000"/>
                  <a:lumOff val="4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13" name="Freeform: Shape 130">
                <a:extLst>
                  <a:ext uri="{FF2B5EF4-FFF2-40B4-BE49-F238E27FC236}">
                    <a16:creationId xmlns:a16="http://schemas.microsoft.com/office/drawing/2014/main" id="{C091E763-7B84-471D-8421-5D885EAD9989}"/>
                  </a:ext>
                </a:extLst>
              </p:cNvPr>
              <p:cNvSpPr/>
              <p:nvPr/>
            </p:nvSpPr>
            <p:spPr>
              <a:xfrm>
                <a:off x="-953" y="3549998"/>
                <a:ext cx="5915025" cy="1371600"/>
              </a:xfrm>
              <a:custGeom>
                <a:avLst/>
                <a:gdLst>
                  <a:gd name="connsiteX0" fmla="*/ 5905500 w 5915025"/>
                  <a:gd name="connsiteY0" fmla="*/ 1174801 h 1371600"/>
                  <a:gd name="connsiteX1" fmla="*/ 5602605 w 5915025"/>
                  <a:gd name="connsiteY1" fmla="*/ 1006209 h 1371600"/>
                  <a:gd name="connsiteX2" fmla="*/ 3964305 w 5915025"/>
                  <a:gd name="connsiteY2" fmla="*/ 340411 h 1371600"/>
                  <a:gd name="connsiteX3" fmla="*/ 3505200 w 5915025"/>
                  <a:gd name="connsiteY3" fmla="*/ 214681 h 1371600"/>
                  <a:gd name="connsiteX4" fmla="*/ 3086100 w 5915025"/>
                  <a:gd name="connsiteY4" fmla="*/ 128956 h 1371600"/>
                  <a:gd name="connsiteX5" fmla="*/ 1829753 w 5915025"/>
                  <a:gd name="connsiteY5" fmla="*/ 369 h 1371600"/>
                  <a:gd name="connsiteX6" fmla="*/ 951548 w 5915025"/>
                  <a:gd name="connsiteY6" fmla="*/ 44183 h 1371600"/>
                  <a:gd name="connsiteX7" fmla="*/ 647700 w 5915025"/>
                  <a:gd name="connsiteY7" fmla="*/ 82283 h 1371600"/>
                  <a:gd name="connsiteX8" fmla="*/ 0 w 5915025"/>
                  <a:gd name="connsiteY8" fmla="*/ 226111 h 1371600"/>
                  <a:gd name="connsiteX9" fmla="*/ 0 w 5915025"/>
                  <a:gd name="connsiteY9" fmla="*/ 921436 h 1371600"/>
                  <a:gd name="connsiteX10" fmla="*/ 27623 w 5915025"/>
                  <a:gd name="connsiteY10" fmla="*/ 916673 h 1371600"/>
                  <a:gd name="connsiteX11" fmla="*/ 1003935 w 5915025"/>
                  <a:gd name="connsiteY11" fmla="*/ 671881 h 1371600"/>
                  <a:gd name="connsiteX12" fmla="*/ 2651760 w 5915025"/>
                  <a:gd name="connsiteY12" fmla="*/ 605206 h 1371600"/>
                  <a:gd name="connsiteX13" fmla="*/ 3636645 w 5915025"/>
                  <a:gd name="connsiteY13" fmla="*/ 733794 h 1371600"/>
                  <a:gd name="connsiteX14" fmla="*/ 5668328 w 5915025"/>
                  <a:gd name="connsiteY14" fmla="*/ 1356729 h 1371600"/>
                  <a:gd name="connsiteX15" fmla="*/ 5753100 w 5915025"/>
                  <a:gd name="connsiteY15" fmla="*/ 1371969 h 1371600"/>
                  <a:gd name="connsiteX16" fmla="*/ 4879658 w 5915025"/>
                  <a:gd name="connsiteY16" fmla="*/ 926198 h 1371600"/>
                  <a:gd name="connsiteX17" fmla="*/ 3968115 w 5915025"/>
                  <a:gd name="connsiteY17" fmla="*/ 569963 h 1371600"/>
                  <a:gd name="connsiteX18" fmla="*/ 5295900 w 5915025"/>
                  <a:gd name="connsiteY18" fmla="*/ 950011 h 1371600"/>
                  <a:gd name="connsiteX19" fmla="*/ 5700713 w 5915025"/>
                  <a:gd name="connsiteY19" fmla="*/ 1102411 h 1371600"/>
                  <a:gd name="connsiteX20" fmla="*/ 5920740 w 5915025"/>
                  <a:gd name="connsiteY20" fmla="*/ 1190041 h 1371600"/>
                  <a:gd name="connsiteX21" fmla="*/ 5905500 w 5915025"/>
                  <a:gd name="connsiteY21" fmla="*/ 1174801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5025" h="137160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549E39">
                  <a:lumMod val="60000"/>
                  <a:lumOff val="4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sp>
          <p:nvSpPr>
            <p:cNvPr id="8" name="Freeform: Shape 362">
              <a:extLst>
                <a:ext uri="{FF2B5EF4-FFF2-40B4-BE49-F238E27FC236}">
                  <a16:creationId xmlns:a16="http://schemas.microsoft.com/office/drawing/2014/main" id="{4D6989B9-58E2-177A-3A6F-C55411B3D53C}"/>
                </a:ext>
              </a:extLst>
            </p:cNvPr>
            <p:cNvSpPr/>
            <p:nvPr/>
          </p:nvSpPr>
          <p:spPr>
            <a:xfrm>
              <a:off x="-3146" y="3925479"/>
              <a:ext cx="8373665" cy="2439302"/>
            </a:xfrm>
            <a:custGeom>
              <a:avLst/>
              <a:gdLst>
                <a:gd name="connsiteX0" fmla="*/ 1384936 w 8373665"/>
                <a:gd name="connsiteY0" fmla="*/ 0 h 2439302"/>
                <a:gd name="connsiteX1" fmla="*/ 2187243 w 8373665"/>
                <a:gd name="connsiteY1" fmla="*/ 54074 h 2439302"/>
                <a:gd name="connsiteX2" fmla="*/ 3478575 w 8373665"/>
                <a:gd name="connsiteY2" fmla="*/ 295021 h 2439302"/>
                <a:gd name="connsiteX3" fmla="*/ 5795715 w 8373665"/>
                <a:gd name="connsiteY3" fmla="*/ 1250062 h 2439302"/>
                <a:gd name="connsiteX4" fmla="*/ 7636247 w 8373665"/>
                <a:gd name="connsiteY4" fmla="*/ 2174885 h 2439302"/>
                <a:gd name="connsiteX5" fmla="*/ 8273705 w 8373665"/>
                <a:gd name="connsiteY5" fmla="*/ 2404910 h 2439302"/>
                <a:gd name="connsiteX6" fmla="*/ 8373665 w 8373665"/>
                <a:gd name="connsiteY6" fmla="*/ 2439302 h 2439302"/>
                <a:gd name="connsiteX7" fmla="*/ 8364039 w 8373665"/>
                <a:gd name="connsiteY7" fmla="*/ 2436304 h 2439302"/>
                <a:gd name="connsiteX8" fmla="*/ 7616993 w 8373665"/>
                <a:gd name="connsiteY8" fmla="*/ 2180936 h 2439302"/>
                <a:gd name="connsiteX9" fmla="*/ 5781525 w 8373665"/>
                <a:gd name="connsiteY9" fmla="*/ 1301144 h 2439302"/>
                <a:gd name="connsiteX10" fmla="*/ 3470760 w 8373665"/>
                <a:gd name="connsiteY10" fmla="*/ 392606 h 2439302"/>
                <a:gd name="connsiteX11" fmla="*/ 2182980 w 8373665"/>
                <a:gd name="connsiteY11" fmla="*/ 163391 h 2439302"/>
                <a:gd name="connsiteX12" fmla="*/ 1382880 w 8373665"/>
                <a:gd name="connsiteY12" fmla="*/ 111950 h 2439302"/>
                <a:gd name="connsiteX13" fmla="*/ 468480 w 8373665"/>
                <a:gd name="connsiteY13" fmla="*/ 133132 h 2439302"/>
                <a:gd name="connsiteX14" fmla="*/ 1755 w 8373665"/>
                <a:gd name="connsiteY14" fmla="*/ 178521 h 2439302"/>
                <a:gd name="connsiteX15" fmla="*/ 1755 w 8373665"/>
                <a:gd name="connsiteY15" fmla="*/ 1898588 h 2439302"/>
                <a:gd name="connsiteX16" fmla="*/ 0 w 8373665"/>
                <a:gd name="connsiteY16" fmla="*/ 1898948 h 2439302"/>
                <a:gd name="connsiteX17" fmla="*/ 0 w 8373665"/>
                <a:gd name="connsiteY17" fmla="*/ 69978 h 2439302"/>
                <a:gd name="connsiteX18" fmla="*/ 468013 w 8373665"/>
                <a:gd name="connsiteY18" fmla="*/ 22266 h 2439302"/>
                <a:gd name="connsiteX19" fmla="*/ 1384936 w 8373665"/>
                <a:gd name="connsiteY19" fmla="*/ 0 h 243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73665" h="2439302">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8AB833"/>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9" name="Freeform: Shape 364">
              <a:extLst>
                <a:ext uri="{FF2B5EF4-FFF2-40B4-BE49-F238E27FC236}">
                  <a16:creationId xmlns:a16="http://schemas.microsoft.com/office/drawing/2014/main" id="{6BB7F08E-E9F7-9224-231D-04C450374084}"/>
                </a:ext>
              </a:extLst>
            </p:cNvPr>
            <p:cNvSpPr/>
            <p:nvPr/>
          </p:nvSpPr>
          <p:spPr>
            <a:xfrm>
              <a:off x="5400296" y="5939303"/>
              <a:ext cx="6785839" cy="798186"/>
            </a:xfrm>
            <a:custGeom>
              <a:avLst/>
              <a:gdLst>
                <a:gd name="connsiteX0" fmla="*/ 0 w 6785839"/>
                <a:gd name="connsiteY0" fmla="*/ 0 h 798186"/>
                <a:gd name="connsiteX1" fmla="*/ 346779 w 6785839"/>
                <a:gd name="connsiteY1" fmla="*/ 136280 h 798186"/>
                <a:gd name="connsiteX2" fmla="*/ 876369 w 6785839"/>
                <a:gd name="connsiteY2" fmla="*/ 348095 h 798186"/>
                <a:gd name="connsiteX3" fmla="*/ 1584076 w 6785839"/>
                <a:gd name="connsiteY3" fmla="*/ 521330 h 798186"/>
                <a:gd name="connsiteX4" fmla="*/ 2204154 w 6785839"/>
                <a:gd name="connsiteY4" fmla="*/ 636315 h 798186"/>
                <a:gd name="connsiteX5" fmla="*/ 3103314 w 6785839"/>
                <a:gd name="connsiteY5" fmla="*/ 733145 h 798186"/>
                <a:gd name="connsiteX6" fmla="*/ 4044383 w 6785839"/>
                <a:gd name="connsiteY6" fmla="*/ 754327 h 798186"/>
                <a:gd name="connsiteX7" fmla="*/ 5875088 w 6785839"/>
                <a:gd name="connsiteY7" fmla="*/ 465350 h 798186"/>
                <a:gd name="connsiteX8" fmla="*/ 6482784 w 6785839"/>
                <a:gd name="connsiteY8" fmla="*/ 203606 h 798186"/>
                <a:gd name="connsiteX9" fmla="*/ 6699834 w 6785839"/>
                <a:gd name="connsiteY9" fmla="*/ 74815 h 798186"/>
                <a:gd name="connsiteX10" fmla="*/ 6785839 w 6785839"/>
                <a:gd name="connsiteY10" fmla="*/ 15755 h 798186"/>
                <a:gd name="connsiteX11" fmla="*/ 6785839 w 6785839"/>
                <a:gd name="connsiteY11" fmla="*/ 44461 h 798186"/>
                <a:gd name="connsiteX12" fmla="*/ 6731061 w 6785839"/>
                <a:gd name="connsiteY12" fmla="*/ 83894 h 798186"/>
                <a:gd name="connsiteX13" fmla="*/ 6513412 w 6785839"/>
                <a:gd name="connsiteY13" fmla="*/ 219277 h 798186"/>
                <a:gd name="connsiteX14" fmla="*/ 5904039 w 6785839"/>
                <a:gd name="connsiteY14" fmla="*/ 494418 h 798186"/>
                <a:gd name="connsiteX15" fmla="*/ 4068283 w 6785839"/>
                <a:gd name="connsiteY15" fmla="*/ 798186 h 798186"/>
                <a:gd name="connsiteX16" fmla="*/ 3124618 w 6785839"/>
                <a:gd name="connsiteY16" fmla="*/ 775920 h 798186"/>
                <a:gd name="connsiteX17" fmla="*/ 2222978 w 6785839"/>
                <a:gd name="connsiteY17" fmla="*/ 674134 h 798186"/>
                <a:gd name="connsiteX18" fmla="*/ 1601188 w 6785839"/>
                <a:gd name="connsiteY18" fmla="*/ 553263 h 798186"/>
                <a:gd name="connsiteX19" fmla="*/ 891529 w 6785839"/>
                <a:gd name="connsiteY19" fmla="*/ 371162 h 798186"/>
                <a:gd name="connsiteX20" fmla="*/ 360478 w 6785839"/>
                <a:gd name="connsiteY20" fmla="*/ 148504 h 79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85839" h="798186">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8AB833"/>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sp>
        <p:nvSpPr>
          <p:cNvPr id="14" name="Oval 396">
            <a:extLst>
              <a:ext uri="{FF2B5EF4-FFF2-40B4-BE49-F238E27FC236}">
                <a16:creationId xmlns:a16="http://schemas.microsoft.com/office/drawing/2014/main" id="{893BE317-D933-2890-A061-150426EEA7EF}"/>
              </a:ext>
            </a:extLst>
          </p:cNvPr>
          <p:cNvSpPr/>
          <p:nvPr/>
        </p:nvSpPr>
        <p:spPr>
          <a:xfrm>
            <a:off x="481123" y="4188755"/>
            <a:ext cx="762187" cy="762187"/>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 name="Oval 397">
            <a:extLst>
              <a:ext uri="{FF2B5EF4-FFF2-40B4-BE49-F238E27FC236}">
                <a16:creationId xmlns:a16="http://schemas.microsoft.com/office/drawing/2014/main" id="{A6598AF0-6EC5-50B2-4DB6-65CCA69A49C3}"/>
              </a:ext>
            </a:extLst>
          </p:cNvPr>
          <p:cNvSpPr/>
          <p:nvPr/>
        </p:nvSpPr>
        <p:spPr>
          <a:xfrm>
            <a:off x="9769449" y="5077562"/>
            <a:ext cx="464131" cy="464131"/>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6" name="Oval 399">
            <a:extLst>
              <a:ext uri="{FF2B5EF4-FFF2-40B4-BE49-F238E27FC236}">
                <a16:creationId xmlns:a16="http://schemas.microsoft.com/office/drawing/2014/main" id="{DBA74489-B037-F5F4-8051-648D91F806FF}"/>
              </a:ext>
            </a:extLst>
          </p:cNvPr>
          <p:cNvSpPr/>
          <p:nvPr/>
        </p:nvSpPr>
        <p:spPr>
          <a:xfrm>
            <a:off x="8506385" y="6134221"/>
            <a:ext cx="516853" cy="516853"/>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7" name="Oval 400">
            <a:extLst>
              <a:ext uri="{FF2B5EF4-FFF2-40B4-BE49-F238E27FC236}">
                <a16:creationId xmlns:a16="http://schemas.microsoft.com/office/drawing/2014/main" id="{E499749F-3F30-08D8-FCE7-78820B16DE56}"/>
              </a:ext>
            </a:extLst>
          </p:cNvPr>
          <p:cNvSpPr/>
          <p:nvPr/>
        </p:nvSpPr>
        <p:spPr>
          <a:xfrm>
            <a:off x="10108158" y="5093488"/>
            <a:ext cx="826317" cy="826317"/>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8" name="Oval 402">
            <a:extLst>
              <a:ext uri="{FF2B5EF4-FFF2-40B4-BE49-F238E27FC236}">
                <a16:creationId xmlns:a16="http://schemas.microsoft.com/office/drawing/2014/main" id="{BA4A86D7-8E7E-1F23-1A77-86AF9F74257A}"/>
              </a:ext>
            </a:extLst>
          </p:cNvPr>
          <p:cNvSpPr/>
          <p:nvPr/>
        </p:nvSpPr>
        <p:spPr>
          <a:xfrm>
            <a:off x="3742364" y="4590701"/>
            <a:ext cx="962308" cy="962308"/>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9" name="Oval 403">
            <a:extLst>
              <a:ext uri="{FF2B5EF4-FFF2-40B4-BE49-F238E27FC236}">
                <a16:creationId xmlns:a16="http://schemas.microsoft.com/office/drawing/2014/main" id="{F38DD370-373D-6D37-C6D8-58EBF8512A83}"/>
              </a:ext>
            </a:extLst>
          </p:cNvPr>
          <p:cNvSpPr/>
          <p:nvPr/>
        </p:nvSpPr>
        <p:spPr>
          <a:xfrm>
            <a:off x="3227515" y="5120586"/>
            <a:ext cx="286720" cy="286720"/>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0" name="Oval 404">
            <a:extLst>
              <a:ext uri="{FF2B5EF4-FFF2-40B4-BE49-F238E27FC236}">
                <a16:creationId xmlns:a16="http://schemas.microsoft.com/office/drawing/2014/main" id="{DB489E58-4137-3604-6154-674BB278B3A0}"/>
              </a:ext>
            </a:extLst>
          </p:cNvPr>
          <p:cNvSpPr/>
          <p:nvPr/>
        </p:nvSpPr>
        <p:spPr>
          <a:xfrm>
            <a:off x="2712665" y="5353742"/>
            <a:ext cx="656604" cy="656604"/>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 name="Oval 405">
            <a:extLst>
              <a:ext uri="{FF2B5EF4-FFF2-40B4-BE49-F238E27FC236}">
                <a16:creationId xmlns:a16="http://schemas.microsoft.com/office/drawing/2014/main" id="{5629BA26-CEA9-E6FA-61E8-05D89C258563}"/>
              </a:ext>
            </a:extLst>
          </p:cNvPr>
          <p:cNvSpPr/>
          <p:nvPr/>
        </p:nvSpPr>
        <p:spPr>
          <a:xfrm>
            <a:off x="1751580" y="4565570"/>
            <a:ext cx="682849" cy="682849"/>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 name="Oval 407">
            <a:extLst>
              <a:ext uri="{FF2B5EF4-FFF2-40B4-BE49-F238E27FC236}">
                <a16:creationId xmlns:a16="http://schemas.microsoft.com/office/drawing/2014/main" id="{6B7E9DEF-59FE-D857-49AE-920F50D78295}"/>
              </a:ext>
            </a:extLst>
          </p:cNvPr>
          <p:cNvSpPr/>
          <p:nvPr/>
        </p:nvSpPr>
        <p:spPr>
          <a:xfrm>
            <a:off x="6101920" y="5353135"/>
            <a:ext cx="242979" cy="242979"/>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3" name="Oval 408">
            <a:extLst>
              <a:ext uri="{FF2B5EF4-FFF2-40B4-BE49-F238E27FC236}">
                <a16:creationId xmlns:a16="http://schemas.microsoft.com/office/drawing/2014/main" id="{ADA21552-DDA6-0673-E5F5-F5578FB5CC53}"/>
              </a:ext>
            </a:extLst>
          </p:cNvPr>
          <p:cNvSpPr/>
          <p:nvPr/>
        </p:nvSpPr>
        <p:spPr>
          <a:xfrm>
            <a:off x="5928058" y="5604043"/>
            <a:ext cx="242979" cy="242979"/>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4" name="Oval 409">
            <a:extLst>
              <a:ext uri="{FF2B5EF4-FFF2-40B4-BE49-F238E27FC236}">
                <a16:creationId xmlns:a16="http://schemas.microsoft.com/office/drawing/2014/main" id="{A2DDE514-C5C5-5AB7-859B-2F69A44686E1}"/>
              </a:ext>
            </a:extLst>
          </p:cNvPr>
          <p:cNvSpPr/>
          <p:nvPr/>
        </p:nvSpPr>
        <p:spPr>
          <a:xfrm>
            <a:off x="1171043" y="6561831"/>
            <a:ext cx="219607" cy="219607"/>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5" name="Oval 410">
            <a:extLst>
              <a:ext uri="{FF2B5EF4-FFF2-40B4-BE49-F238E27FC236}">
                <a16:creationId xmlns:a16="http://schemas.microsoft.com/office/drawing/2014/main" id="{97568211-12F0-2142-BBB8-C4958522E6E6}"/>
              </a:ext>
            </a:extLst>
          </p:cNvPr>
          <p:cNvSpPr/>
          <p:nvPr/>
        </p:nvSpPr>
        <p:spPr>
          <a:xfrm>
            <a:off x="10896490" y="2784997"/>
            <a:ext cx="506393" cy="506393"/>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6" name="Chord 411">
            <a:extLst>
              <a:ext uri="{FF2B5EF4-FFF2-40B4-BE49-F238E27FC236}">
                <a16:creationId xmlns:a16="http://schemas.microsoft.com/office/drawing/2014/main" id="{648195EF-678B-AA9D-BF04-A61679011760}"/>
              </a:ext>
            </a:extLst>
          </p:cNvPr>
          <p:cNvSpPr/>
          <p:nvPr/>
        </p:nvSpPr>
        <p:spPr>
          <a:xfrm rot="10800000">
            <a:off x="9259339" y="-1101711"/>
            <a:ext cx="2121738" cy="2121738"/>
          </a:xfrm>
          <a:prstGeom prst="chord">
            <a:avLst>
              <a:gd name="adj1" fmla="val 10803306"/>
              <a:gd name="adj2" fmla="val 21583073"/>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Oval 412">
            <a:extLst>
              <a:ext uri="{FF2B5EF4-FFF2-40B4-BE49-F238E27FC236}">
                <a16:creationId xmlns:a16="http://schemas.microsoft.com/office/drawing/2014/main" id="{605975B7-FBE9-8AED-825D-632CA4E0C167}"/>
              </a:ext>
            </a:extLst>
          </p:cNvPr>
          <p:cNvSpPr/>
          <p:nvPr/>
        </p:nvSpPr>
        <p:spPr>
          <a:xfrm>
            <a:off x="9761427" y="781194"/>
            <a:ext cx="516853" cy="516853"/>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Oval 413">
            <a:extLst>
              <a:ext uri="{FF2B5EF4-FFF2-40B4-BE49-F238E27FC236}">
                <a16:creationId xmlns:a16="http://schemas.microsoft.com/office/drawing/2014/main" id="{699ECBD8-AB09-1ADD-4B50-3FB6D6702A19}"/>
              </a:ext>
            </a:extLst>
          </p:cNvPr>
          <p:cNvSpPr/>
          <p:nvPr/>
        </p:nvSpPr>
        <p:spPr>
          <a:xfrm>
            <a:off x="10197311" y="2698654"/>
            <a:ext cx="901558" cy="901558"/>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9" name="Oval 415">
            <a:extLst>
              <a:ext uri="{FF2B5EF4-FFF2-40B4-BE49-F238E27FC236}">
                <a16:creationId xmlns:a16="http://schemas.microsoft.com/office/drawing/2014/main" id="{993A6542-97FE-F748-A821-378819E71504}"/>
              </a:ext>
            </a:extLst>
          </p:cNvPr>
          <p:cNvSpPr/>
          <p:nvPr/>
        </p:nvSpPr>
        <p:spPr>
          <a:xfrm>
            <a:off x="2668257" y="844212"/>
            <a:ext cx="656604" cy="656604"/>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0" name="Oval 416">
            <a:extLst>
              <a:ext uri="{FF2B5EF4-FFF2-40B4-BE49-F238E27FC236}">
                <a16:creationId xmlns:a16="http://schemas.microsoft.com/office/drawing/2014/main" id="{E490E986-4A3D-A0F1-3B3E-C2FEA20C67A7}"/>
              </a:ext>
            </a:extLst>
          </p:cNvPr>
          <p:cNvSpPr/>
          <p:nvPr/>
        </p:nvSpPr>
        <p:spPr>
          <a:xfrm>
            <a:off x="6808066" y="619083"/>
            <a:ext cx="242979" cy="242979"/>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1" name="Oval 417">
            <a:extLst>
              <a:ext uri="{FF2B5EF4-FFF2-40B4-BE49-F238E27FC236}">
                <a16:creationId xmlns:a16="http://schemas.microsoft.com/office/drawing/2014/main" id="{58ABBD52-C360-5772-09AC-C34A9B9E5C6D}"/>
              </a:ext>
            </a:extLst>
          </p:cNvPr>
          <p:cNvSpPr/>
          <p:nvPr/>
        </p:nvSpPr>
        <p:spPr>
          <a:xfrm>
            <a:off x="5103454" y="1046165"/>
            <a:ext cx="404592" cy="404592"/>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2" name="Oval 422">
            <a:extLst>
              <a:ext uri="{FF2B5EF4-FFF2-40B4-BE49-F238E27FC236}">
                <a16:creationId xmlns:a16="http://schemas.microsoft.com/office/drawing/2014/main" id="{6AEFCA9F-5E87-992A-2881-0962C58902AE}"/>
              </a:ext>
            </a:extLst>
          </p:cNvPr>
          <p:cNvSpPr/>
          <p:nvPr/>
        </p:nvSpPr>
        <p:spPr>
          <a:xfrm>
            <a:off x="10938453" y="708766"/>
            <a:ext cx="1106829" cy="1106829"/>
          </a:xfrm>
          <a:prstGeom prst="ellipse">
            <a:avLst/>
          </a:prstGeom>
          <a:solidFill>
            <a:srgbClr val="C0CF3A">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Oval 423">
            <a:extLst>
              <a:ext uri="{FF2B5EF4-FFF2-40B4-BE49-F238E27FC236}">
                <a16:creationId xmlns:a16="http://schemas.microsoft.com/office/drawing/2014/main" id="{4603FB99-B995-D9E4-B284-547926CE36E9}"/>
              </a:ext>
            </a:extLst>
          </p:cNvPr>
          <p:cNvSpPr/>
          <p:nvPr/>
        </p:nvSpPr>
        <p:spPr>
          <a:xfrm>
            <a:off x="2454804" y="880520"/>
            <a:ext cx="331383" cy="331383"/>
          </a:xfrm>
          <a:prstGeom prst="ellipse">
            <a:avLst/>
          </a:prstGeom>
          <a:solidFill>
            <a:srgbClr val="C0CF3A">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Oval 424">
            <a:extLst>
              <a:ext uri="{FF2B5EF4-FFF2-40B4-BE49-F238E27FC236}">
                <a16:creationId xmlns:a16="http://schemas.microsoft.com/office/drawing/2014/main" id="{3FCC8B7A-CBF9-31B7-2604-FBB82DD8E0A8}"/>
              </a:ext>
            </a:extLst>
          </p:cNvPr>
          <p:cNvSpPr/>
          <p:nvPr/>
        </p:nvSpPr>
        <p:spPr>
          <a:xfrm>
            <a:off x="145136" y="277276"/>
            <a:ext cx="820878" cy="820878"/>
          </a:xfrm>
          <a:prstGeom prst="ellipse">
            <a:avLst/>
          </a:prstGeom>
          <a:solidFill>
            <a:srgbClr val="C0CF3A">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Diagrama de flujo: proceso 34">
            <a:extLst>
              <a:ext uri="{FF2B5EF4-FFF2-40B4-BE49-F238E27FC236}">
                <a16:creationId xmlns:a16="http://schemas.microsoft.com/office/drawing/2014/main" id="{C761E46D-1916-8622-925B-4D43C1107257}"/>
              </a:ext>
            </a:extLst>
          </p:cNvPr>
          <p:cNvSpPr/>
          <p:nvPr/>
        </p:nvSpPr>
        <p:spPr>
          <a:xfrm>
            <a:off x="-41274" y="2081856"/>
            <a:ext cx="2895664" cy="4157197"/>
          </a:xfrm>
          <a:prstGeom prst="flowChartProcess">
            <a:avLst/>
          </a:prstGeom>
          <a:solidFill>
            <a:srgbClr val="8AB833">
              <a:lumMod val="75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36" name="Diagrama de flujo: proceso 35">
            <a:extLst>
              <a:ext uri="{FF2B5EF4-FFF2-40B4-BE49-F238E27FC236}">
                <a16:creationId xmlns:a16="http://schemas.microsoft.com/office/drawing/2014/main" id="{5995D75F-6ACE-A19A-3A32-0DA2EB64A9B3}"/>
              </a:ext>
            </a:extLst>
          </p:cNvPr>
          <p:cNvSpPr/>
          <p:nvPr/>
        </p:nvSpPr>
        <p:spPr>
          <a:xfrm>
            <a:off x="6249911" y="4068131"/>
            <a:ext cx="4870270" cy="2716243"/>
          </a:xfrm>
          <a:prstGeom prst="flowChartProcess">
            <a:avLst/>
          </a:prstGeom>
          <a:solidFill>
            <a:srgbClr val="8AB833">
              <a:lumMod val="75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7" name="Diagrama de flujo: proceso 36">
            <a:extLst>
              <a:ext uri="{FF2B5EF4-FFF2-40B4-BE49-F238E27FC236}">
                <a16:creationId xmlns:a16="http://schemas.microsoft.com/office/drawing/2014/main" id="{EB8CAB38-3D08-9F9B-A435-9A55A685E7CA}"/>
              </a:ext>
            </a:extLst>
          </p:cNvPr>
          <p:cNvSpPr/>
          <p:nvPr/>
        </p:nvSpPr>
        <p:spPr>
          <a:xfrm>
            <a:off x="7338657" y="-42631"/>
            <a:ext cx="4870270" cy="2716243"/>
          </a:xfrm>
          <a:prstGeom prst="flowChartProcess">
            <a:avLst/>
          </a:prstGeom>
          <a:solidFill>
            <a:srgbClr val="8AB833">
              <a:lumMod val="75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38" name="Rectángulo 37">
            <a:extLst>
              <a:ext uri="{FF2B5EF4-FFF2-40B4-BE49-F238E27FC236}">
                <a16:creationId xmlns:a16="http://schemas.microsoft.com/office/drawing/2014/main" id="{5CEFABCF-A5EF-2187-3BB4-B5F19ED06195}"/>
              </a:ext>
            </a:extLst>
          </p:cNvPr>
          <p:cNvSpPr/>
          <p:nvPr/>
        </p:nvSpPr>
        <p:spPr>
          <a:xfrm>
            <a:off x="966014" y="1142060"/>
            <a:ext cx="3499130" cy="480189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39" name="Rectángulo 38">
            <a:extLst>
              <a:ext uri="{FF2B5EF4-FFF2-40B4-BE49-F238E27FC236}">
                <a16:creationId xmlns:a16="http://schemas.microsoft.com/office/drawing/2014/main" id="{39637E74-5F5F-857A-A81E-CC8F4835F124}"/>
              </a:ext>
            </a:extLst>
          </p:cNvPr>
          <p:cNvSpPr/>
          <p:nvPr/>
        </p:nvSpPr>
        <p:spPr>
          <a:xfrm>
            <a:off x="7051045" y="73627"/>
            <a:ext cx="4829644" cy="2778472"/>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40" name="Rectángulo 39">
            <a:extLst>
              <a:ext uri="{FF2B5EF4-FFF2-40B4-BE49-F238E27FC236}">
                <a16:creationId xmlns:a16="http://schemas.microsoft.com/office/drawing/2014/main" id="{1D93F9AD-08C9-A70A-B6A9-5281CA5F92FE}"/>
              </a:ext>
            </a:extLst>
          </p:cNvPr>
          <p:cNvSpPr/>
          <p:nvPr/>
        </p:nvSpPr>
        <p:spPr>
          <a:xfrm>
            <a:off x="5886315" y="3448707"/>
            <a:ext cx="4720390" cy="3043779"/>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2606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2000"/>
                                        <p:tgtEl>
                                          <p:spTgt spid="23"/>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2000"/>
                                        <p:tgtEl>
                                          <p:spTgt spid="24"/>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circle(in)">
                                      <p:cBhvr>
                                        <p:cTn id="49" dur="2000"/>
                                        <p:tgtEl>
                                          <p:spTgt spid="25"/>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circle(in)">
                                      <p:cBhvr>
                                        <p:cTn id="55" dur="2000"/>
                                        <p:tgtEl>
                                          <p:spTgt spid="2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circle(in)">
                                      <p:cBhvr>
                                        <p:cTn id="58" dur="2000"/>
                                        <p:tgtEl>
                                          <p:spTgt spid="29"/>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circle(in)">
                                      <p:cBhvr>
                                        <p:cTn id="61" dur="2000"/>
                                        <p:tgtEl>
                                          <p:spTgt spid="30"/>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circle(in)">
                                      <p:cBhvr>
                                        <p:cTn id="64" dur="2000"/>
                                        <p:tgtEl>
                                          <p:spTgt spid="31"/>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circle(in)">
                                      <p:cBhvr>
                                        <p:cTn id="67" dur="2000"/>
                                        <p:tgtEl>
                                          <p:spTgt spid="32"/>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circle(in)">
                                      <p:cBhvr>
                                        <p:cTn id="70" dur="2000"/>
                                        <p:tgtEl>
                                          <p:spTgt spid="33"/>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circle(in)">
                                      <p:cBhvr>
                                        <p:cTn id="73" dur="2000"/>
                                        <p:tgtEl>
                                          <p:spTgt spid="34"/>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circle(in)">
                                      <p:cBhvr>
                                        <p:cTn id="76" dur="2000"/>
                                        <p:tgtEl>
                                          <p:spTgt spid="35"/>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circle(in)">
                                      <p:cBhvr>
                                        <p:cTn id="79" dur="2000"/>
                                        <p:tgtEl>
                                          <p:spTgt spid="36"/>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circle(in)">
                                      <p:cBhvr>
                                        <p:cTn id="82" dur="2000"/>
                                        <p:tgtEl>
                                          <p:spTgt spid="37"/>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circle(in)">
                                      <p:cBhvr>
                                        <p:cTn id="85" dur="2000"/>
                                        <p:tgtEl>
                                          <p:spTgt spid="38"/>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circle(in)">
                                      <p:cBhvr>
                                        <p:cTn id="88" dur="2000"/>
                                        <p:tgtEl>
                                          <p:spTgt spid="39"/>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circle(in)">
                                      <p:cBhvr>
                                        <p:cTn id="9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3B75683-2E0D-6A82-CF0E-C6F68B18393E}"/>
              </a:ext>
            </a:extLst>
          </p:cNvPr>
          <p:cNvSpPr/>
          <p:nvPr/>
        </p:nvSpPr>
        <p:spPr>
          <a:xfrm>
            <a:off x="2973806" y="5192628"/>
            <a:ext cx="320842" cy="673769"/>
          </a:xfrm>
          <a:prstGeom prst="rect">
            <a:avLst/>
          </a:prstGeom>
          <a:gradFill flip="none" rotWithShape="1">
            <a:gsLst>
              <a:gs pos="0">
                <a:srgbClr val="A5AAAE">
                  <a:shade val="30000"/>
                  <a:satMod val="115000"/>
                </a:srgbClr>
              </a:gs>
              <a:gs pos="50000">
                <a:srgbClr val="A5AAAE">
                  <a:shade val="67500"/>
                  <a:satMod val="115000"/>
                </a:srgbClr>
              </a:gs>
              <a:gs pos="100000">
                <a:srgbClr val="A5AAAE">
                  <a:shade val="100000"/>
                  <a:satMod val="115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5" name="Rectángulo 4">
            <a:extLst>
              <a:ext uri="{FF2B5EF4-FFF2-40B4-BE49-F238E27FC236}">
                <a16:creationId xmlns:a16="http://schemas.microsoft.com/office/drawing/2014/main" id="{833A5A3D-8729-821B-BB35-A094AC6C59F8}"/>
              </a:ext>
            </a:extLst>
          </p:cNvPr>
          <p:cNvSpPr/>
          <p:nvPr/>
        </p:nvSpPr>
        <p:spPr>
          <a:xfrm>
            <a:off x="7834566" y="5192628"/>
            <a:ext cx="320842" cy="673769"/>
          </a:xfrm>
          <a:prstGeom prst="rect">
            <a:avLst/>
          </a:prstGeom>
          <a:gradFill flip="none" rotWithShape="1">
            <a:gsLst>
              <a:gs pos="0">
                <a:srgbClr val="A5AAAE">
                  <a:shade val="30000"/>
                  <a:satMod val="115000"/>
                </a:srgbClr>
              </a:gs>
              <a:gs pos="50000">
                <a:srgbClr val="A5AAAE">
                  <a:shade val="67500"/>
                  <a:satMod val="115000"/>
                </a:srgbClr>
              </a:gs>
              <a:gs pos="100000">
                <a:srgbClr val="A5AAAE">
                  <a:shade val="100000"/>
                  <a:satMod val="115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6" name="Rectángulo 5">
            <a:extLst>
              <a:ext uri="{FF2B5EF4-FFF2-40B4-BE49-F238E27FC236}">
                <a16:creationId xmlns:a16="http://schemas.microsoft.com/office/drawing/2014/main" id="{29CFCBB7-46D8-CC50-1E3C-57BB98E7D211}"/>
              </a:ext>
            </a:extLst>
          </p:cNvPr>
          <p:cNvSpPr/>
          <p:nvPr/>
        </p:nvSpPr>
        <p:spPr>
          <a:xfrm>
            <a:off x="1273342" y="302079"/>
            <a:ext cx="4395538" cy="5303634"/>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57150" cap="flat" cmpd="sng" algn="ctr">
            <a:solidFill>
              <a:srgbClr val="008000"/>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7" name="Rectángulo 6">
            <a:extLst>
              <a:ext uri="{FF2B5EF4-FFF2-40B4-BE49-F238E27FC236}">
                <a16:creationId xmlns:a16="http://schemas.microsoft.com/office/drawing/2014/main" id="{7EB6B48E-E003-FB5C-A5E1-0AA0E3A16ECE}"/>
              </a:ext>
            </a:extLst>
          </p:cNvPr>
          <p:cNvSpPr/>
          <p:nvPr/>
        </p:nvSpPr>
        <p:spPr>
          <a:xfrm>
            <a:off x="1289383" y="5866397"/>
            <a:ext cx="8967538" cy="673769"/>
          </a:xfrm>
          <a:prstGeom prst="rect">
            <a:avLst/>
          </a:prstGeom>
          <a:solidFill>
            <a:srgbClr val="549E39"/>
          </a:solid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8" name="CuadroTexto 7">
            <a:extLst>
              <a:ext uri="{FF2B5EF4-FFF2-40B4-BE49-F238E27FC236}">
                <a16:creationId xmlns:a16="http://schemas.microsoft.com/office/drawing/2014/main" id="{BA811C16-3F17-52C3-A932-920A2DCBD2A6}"/>
              </a:ext>
            </a:extLst>
          </p:cNvPr>
          <p:cNvSpPr txBox="1"/>
          <p:nvPr/>
        </p:nvSpPr>
        <p:spPr>
          <a:xfrm>
            <a:off x="1322511" y="5972448"/>
            <a:ext cx="8692737" cy="461665"/>
          </a:xfrm>
          <a:prstGeom prst="rect">
            <a:avLst/>
          </a:prstGeom>
          <a:noFill/>
        </p:spPr>
        <p:txBody>
          <a:bodyPr wrap="square" rtlCol="0">
            <a:spAutoFit/>
          </a:bodyPr>
          <a:lstStyle/>
          <a:p>
            <a:pPr algn="ctr" defTabSz="914286"/>
            <a:r>
              <a:rPr lang="es-MX" sz="2400" b="1" dirty="0">
                <a:solidFill>
                  <a:prstClr val="white"/>
                </a:solidFill>
                <a:latin typeface="Arial"/>
              </a:rPr>
              <a:t>Ejemplo de Registro de la Caracterización con UT </a:t>
            </a:r>
          </a:p>
        </p:txBody>
      </p:sp>
      <p:sp>
        <p:nvSpPr>
          <p:cNvPr id="9" name="Rectángulo 8">
            <a:extLst>
              <a:ext uri="{FF2B5EF4-FFF2-40B4-BE49-F238E27FC236}">
                <a16:creationId xmlns:a16="http://schemas.microsoft.com/office/drawing/2014/main" id="{447FB777-E8CE-1A4C-94F3-51BF509CBD10}"/>
              </a:ext>
            </a:extLst>
          </p:cNvPr>
          <p:cNvSpPr/>
          <p:nvPr/>
        </p:nvSpPr>
        <p:spPr>
          <a:xfrm>
            <a:off x="5924303" y="302079"/>
            <a:ext cx="4089385" cy="5303634"/>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57150" cap="flat" cmpd="sng" algn="ctr">
            <a:solidFill>
              <a:srgbClr val="008000"/>
            </a:solidFill>
            <a:prstDash val="solid"/>
            <a:miter lim="800000"/>
          </a:ln>
          <a:effectLst/>
          <a:scene3d>
            <a:camera prst="orthographicFront"/>
            <a:lightRig rig="threePt" dir="t"/>
          </a:scene3d>
          <a:sp3d>
            <a:bevelT prst="angle"/>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15586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09B9C1A9-14B2-8BCC-A155-E802A0B3B625}"/>
              </a:ext>
            </a:extLst>
          </p:cNvPr>
          <p:cNvSpPr txBox="1">
            <a:spLocks/>
          </p:cNvSpPr>
          <p:nvPr/>
        </p:nvSpPr>
        <p:spPr>
          <a:xfrm>
            <a:off x="728048" y="306046"/>
            <a:ext cx="4709895" cy="1148948"/>
          </a:xfrm>
          <a:prstGeom prst="rect">
            <a:avLst/>
          </a:prstGeom>
        </p:spPr>
        <p:txBody>
          <a:bodyPr anchor="ctr"/>
          <a:lstStyle>
            <a:lvl1pPr marL="0" indent="0" algn="l"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400" b="1" i="0" u="none" strike="noStrike" kern="1200" cap="none" spc="0" normalizeH="0" baseline="0" noProof="0" dirty="0">
                <a:ln>
                  <a:noFill/>
                </a:ln>
                <a:solidFill>
                  <a:srgbClr val="008000"/>
                </a:solidFill>
                <a:effectLst/>
                <a:uLnTx/>
                <a:uFillTx/>
                <a:latin typeface="Arial"/>
                <a:cs typeface="Arial" pitchFamily="34" charset="0"/>
              </a:rPr>
              <a:t>Uso de las Piezas de Prueba para Ejercicios Prácticos</a:t>
            </a:r>
          </a:p>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2400" b="0" i="0" u="none" strike="noStrike" kern="1200" cap="none" spc="0" normalizeH="0" baseline="0" noProof="0" dirty="0">
              <a:ln>
                <a:noFill/>
              </a:ln>
              <a:solidFill>
                <a:sysClr val="windowText" lastClr="000000">
                  <a:lumMod val="85000"/>
                  <a:lumOff val="15000"/>
                </a:sysClr>
              </a:solidFill>
              <a:effectLst/>
              <a:uLnTx/>
              <a:uFillTx/>
              <a:latin typeface="Arial"/>
              <a:cs typeface="Arial" pitchFamily="34" charset="0"/>
            </a:endParaRPr>
          </a:p>
        </p:txBody>
      </p:sp>
      <p:sp>
        <p:nvSpPr>
          <p:cNvPr id="5" name="Oval 419">
            <a:extLst>
              <a:ext uri="{FF2B5EF4-FFF2-40B4-BE49-F238E27FC236}">
                <a16:creationId xmlns:a16="http://schemas.microsoft.com/office/drawing/2014/main" id="{69CACB75-8299-9729-138C-A9F9CAAD0CB9}"/>
              </a:ext>
            </a:extLst>
          </p:cNvPr>
          <p:cNvSpPr/>
          <p:nvPr/>
        </p:nvSpPr>
        <p:spPr>
          <a:xfrm>
            <a:off x="7190834" y="2044981"/>
            <a:ext cx="773271" cy="773271"/>
          </a:xfrm>
          <a:prstGeom prst="ellipse">
            <a:avLst/>
          </a:prstGeom>
          <a:solidFill>
            <a:srgbClr val="C0CF3A">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grpSp>
        <p:nvGrpSpPr>
          <p:cNvPr id="6" name="Group 390">
            <a:extLst>
              <a:ext uri="{FF2B5EF4-FFF2-40B4-BE49-F238E27FC236}">
                <a16:creationId xmlns:a16="http://schemas.microsoft.com/office/drawing/2014/main" id="{F5784111-6947-E8E0-E979-D3E9950BA5E8}"/>
              </a:ext>
            </a:extLst>
          </p:cNvPr>
          <p:cNvGrpSpPr/>
          <p:nvPr/>
        </p:nvGrpSpPr>
        <p:grpSpPr>
          <a:xfrm>
            <a:off x="-3146" y="4066485"/>
            <a:ext cx="12196901" cy="2778472"/>
            <a:chOff x="-3146" y="3803889"/>
            <a:chExt cx="12196901" cy="3041068"/>
          </a:xfrm>
        </p:grpSpPr>
        <p:grpSp>
          <p:nvGrpSpPr>
            <p:cNvPr id="7" name="Graphic 349">
              <a:extLst>
                <a:ext uri="{FF2B5EF4-FFF2-40B4-BE49-F238E27FC236}">
                  <a16:creationId xmlns:a16="http://schemas.microsoft.com/office/drawing/2014/main" id="{483CEE02-7039-E0B5-1B16-040AA2F7898C}"/>
                </a:ext>
              </a:extLst>
            </p:cNvPr>
            <p:cNvGrpSpPr/>
            <p:nvPr/>
          </p:nvGrpSpPr>
          <p:grpSpPr>
            <a:xfrm>
              <a:off x="802" y="3803889"/>
              <a:ext cx="12192953" cy="3041068"/>
              <a:chOff x="-953" y="1514475"/>
              <a:chExt cx="12192953" cy="3829050"/>
            </a:xfrm>
          </p:grpSpPr>
          <p:sp>
            <p:nvSpPr>
              <p:cNvPr id="10" name="Freeform: Shape 128">
                <a:extLst>
                  <a:ext uri="{FF2B5EF4-FFF2-40B4-BE49-F238E27FC236}">
                    <a16:creationId xmlns:a16="http://schemas.microsoft.com/office/drawing/2014/main" id="{80D32D57-E62F-28DA-141D-13C5AB2DCDCA}"/>
                  </a:ext>
                </a:extLst>
              </p:cNvPr>
              <p:cNvSpPr/>
              <p:nvPr/>
            </p:nvSpPr>
            <p:spPr>
              <a:xfrm>
                <a:off x="0" y="4151037"/>
                <a:ext cx="4867275" cy="904875"/>
              </a:xfrm>
              <a:custGeom>
                <a:avLst/>
                <a:gdLst>
                  <a:gd name="connsiteX0" fmla="*/ 3367088 w 4867275"/>
                  <a:gd name="connsiteY0" fmla="*/ 86082 h 904875"/>
                  <a:gd name="connsiteX1" fmla="*/ 2744153 w 4867275"/>
                  <a:gd name="connsiteY1" fmla="*/ 68937 h 904875"/>
                  <a:gd name="connsiteX2" fmla="*/ 2684145 w 4867275"/>
                  <a:gd name="connsiteY2" fmla="*/ 80367 h 904875"/>
                  <a:gd name="connsiteX3" fmla="*/ 4870133 w 4867275"/>
                  <a:gd name="connsiteY3" fmla="*/ 529947 h 904875"/>
                  <a:gd name="connsiteX4" fmla="*/ 4868228 w 4867275"/>
                  <a:gd name="connsiteY4" fmla="*/ 542330 h 904875"/>
                  <a:gd name="connsiteX5" fmla="*/ 4690110 w 4867275"/>
                  <a:gd name="connsiteY5" fmla="*/ 508992 h 904875"/>
                  <a:gd name="connsiteX6" fmla="*/ 3483293 w 4867275"/>
                  <a:gd name="connsiteY6" fmla="*/ 348020 h 904875"/>
                  <a:gd name="connsiteX7" fmla="*/ 2422208 w 4867275"/>
                  <a:gd name="connsiteY7" fmla="*/ 342305 h 904875"/>
                  <a:gd name="connsiteX8" fmla="*/ 31433 w 4867275"/>
                  <a:gd name="connsiteY8" fmla="*/ 902374 h 904875"/>
                  <a:gd name="connsiteX9" fmla="*/ 0 w 4867275"/>
                  <a:gd name="connsiteY9" fmla="*/ 911899 h 904875"/>
                  <a:gd name="connsiteX10" fmla="*/ 0 w 4867275"/>
                  <a:gd name="connsiteY10" fmla="*/ 321349 h 904875"/>
                  <a:gd name="connsiteX11" fmla="*/ 27623 w 4867275"/>
                  <a:gd name="connsiteY11" fmla="*/ 316587 h 904875"/>
                  <a:gd name="connsiteX12" fmla="*/ 1003935 w 4867275"/>
                  <a:gd name="connsiteY12" fmla="*/ 71795 h 904875"/>
                  <a:gd name="connsiteX13" fmla="*/ 2651760 w 4867275"/>
                  <a:gd name="connsiteY13" fmla="*/ 5120 h 904875"/>
                  <a:gd name="connsiteX14" fmla="*/ 3345180 w 4867275"/>
                  <a:gd name="connsiteY14" fmla="*/ 81320 h 904875"/>
                  <a:gd name="connsiteX15" fmla="*/ 3367088 w 4867275"/>
                  <a:gd name="connsiteY15" fmla="*/ 86082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7275" h="9048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549E39">
                  <a:lumMod val="40000"/>
                  <a:lumOff val="6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11" name="Freeform: Shape 129">
                <a:extLst>
                  <a:ext uri="{FF2B5EF4-FFF2-40B4-BE49-F238E27FC236}">
                    <a16:creationId xmlns:a16="http://schemas.microsoft.com/office/drawing/2014/main" id="{664CE871-1A93-5752-4B8C-77B311665622}"/>
                  </a:ext>
                </a:extLst>
              </p:cNvPr>
              <p:cNvSpPr/>
              <p:nvPr/>
            </p:nvSpPr>
            <p:spPr>
              <a:xfrm>
                <a:off x="7269480" y="3256597"/>
                <a:ext cx="4914900" cy="1352550"/>
              </a:xfrm>
              <a:custGeom>
                <a:avLst/>
                <a:gdLst>
                  <a:gd name="connsiteX0" fmla="*/ 4913947 w 4914900"/>
                  <a:gd name="connsiteY0" fmla="*/ 0 h 1352550"/>
                  <a:gd name="connsiteX1" fmla="*/ 4640580 w 4914900"/>
                  <a:gd name="connsiteY1" fmla="*/ 204788 h 1352550"/>
                  <a:gd name="connsiteX2" fmla="*/ 4413885 w 4914900"/>
                  <a:gd name="connsiteY2" fmla="*/ 350520 h 1352550"/>
                  <a:gd name="connsiteX3" fmla="*/ 3948112 w 4914900"/>
                  <a:gd name="connsiteY3" fmla="*/ 570548 h 1352550"/>
                  <a:gd name="connsiteX4" fmla="*/ 3041333 w 4914900"/>
                  <a:gd name="connsiteY4" fmla="*/ 811530 h 1352550"/>
                  <a:gd name="connsiteX5" fmla="*/ 2436495 w 4914900"/>
                  <a:gd name="connsiteY5" fmla="*/ 864870 h 1352550"/>
                  <a:gd name="connsiteX6" fmla="*/ 1454468 w 4914900"/>
                  <a:gd name="connsiteY6" fmla="*/ 805815 h 1352550"/>
                  <a:gd name="connsiteX7" fmla="*/ 44768 w 4914900"/>
                  <a:gd name="connsiteY7" fmla="*/ 455295 h 1352550"/>
                  <a:gd name="connsiteX8" fmla="*/ 0 w 4914900"/>
                  <a:gd name="connsiteY8" fmla="*/ 450533 h 1352550"/>
                  <a:gd name="connsiteX9" fmla="*/ 10477 w 4914900"/>
                  <a:gd name="connsiteY9" fmla="*/ 459105 h 1352550"/>
                  <a:gd name="connsiteX10" fmla="*/ 549593 w 4914900"/>
                  <a:gd name="connsiteY10" fmla="*/ 739140 h 1352550"/>
                  <a:gd name="connsiteX11" fmla="*/ 1250632 w 4914900"/>
                  <a:gd name="connsiteY11" fmla="*/ 1040130 h 1352550"/>
                  <a:gd name="connsiteX12" fmla="*/ 1898332 w 4914900"/>
                  <a:gd name="connsiteY12" fmla="*/ 1231583 h 1352550"/>
                  <a:gd name="connsiteX13" fmla="*/ 2636520 w 4914900"/>
                  <a:gd name="connsiteY13" fmla="*/ 1341120 h 1352550"/>
                  <a:gd name="connsiteX14" fmla="*/ 3229928 w 4914900"/>
                  <a:gd name="connsiteY14" fmla="*/ 1342073 h 1352550"/>
                  <a:gd name="connsiteX15" fmla="*/ 3962400 w 4914900"/>
                  <a:gd name="connsiteY15" fmla="*/ 1213485 h 1352550"/>
                  <a:gd name="connsiteX16" fmla="*/ 4923472 w 4914900"/>
                  <a:gd name="connsiteY16" fmla="*/ 731520 h 1352550"/>
                  <a:gd name="connsiteX17" fmla="*/ 4913947 w 4914900"/>
                  <a:gd name="connsiteY17"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4900" h="135255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549E39">
                  <a:lumMod val="60000"/>
                  <a:lumOff val="4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12" name="Freeform: Shape 351">
                <a:extLst>
                  <a:ext uri="{FF2B5EF4-FFF2-40B4-BE49-F238E27FC236}">
                    <a16:creationId xmlns:a16="http://schemas.microsoft.com/office/drawing/2014/main" id="{85453C31-3938-067E-F43E-481AE5776A15}"/>
                  </a:ext>
                </a:extLst>
              </p:cNvPr>
              <p:cNvSpPr/>
              <p:nvPr/>
            </p:nvSpPr>
            <p:spPr>
              <a:xfrm>
                <a:off x="0" y="1514475"/>
                <a:ext cx="12192000" cy="3829050"/>
              </a:xfrm>
              <a:custGeom>
                <a:avLst/>
                <a:gdLst>
                  <a:gd name="connsiteX0" fmla="*/ 12189142 w 12192000"/>
                  <a:gd name="connsiteY0" fmla="*/ 2646998 h 3829050"/>
                  <a:gd name="connsiteX1" fmla="*/ 12141517 w 12192000"/>
                  <a:gd name="connsiteY1" fmla="*/ 2670810 h 3829050"/>
                  <a:gd name="connsiteX2" fmla="*/ 11187112 w 12192000"/>
                  <a:gd name="connsiteY2" fmla="*/ 3076575 h 3829050"/>
                  <a:gd name="connsiteX3" fmla="*/ 10240327 w 12192000"/>
                  <a:gd name="connsiteY3" fmla="*/ 3248978 h 3829050"/>
                  <a:gd name="connsiteX4" fmla="*/ 9317355 w 12192000"/>
                  <a:gd name="connsiteY4" fmla="*/ 3191828 h 3829050"/>
                  <a:gd name="connsiteX5" fmla="*/ 8830627 w 12192000"/>
                  <a:gd name="connsiteY5" fmla="*/ 3085148 h 3829050"/>
                  <a:gd name="connsiteX6" fmla="*/ 8441055 w 12192000"/>
                  <a:gd name="connsiteY6" fmla="*/ 2957513 h 3829050"/>
                  <a:gd name="connsiteX7" fmla="*/ 7615238 w 12192000"/>
                  <a:gd name="connsiteY7" fmla="*/ 2605088 h 3829050"/>
                  <a:gd name="connsiteX8" fmla="*/ 5779770 w 12192000"/>
                  <a:gd name="connsiteY8" fmla="*/ 1497330 h 3829050"/>
                  <a:gd name="connsiteX9" fmla="*/ 3469005 w 12192000"/>
                  <a:gd name="connsiteY9" fmla="*/ 353378 h 3829050"/>
                  <a:gd name="connsiteX10" fmla="*/ 2181225 w 12192000"/>
                  <a:gd name="connsiteY10" fmla="*/ 64770 h 3829050"/>
                  <a:gd name="connsiteX11" fmla="*/ 1381125 w 12192000"/>
                  <a:gd name="connsiteY11" fmla="*/ 0 h 3829050"/>
                  <a:gd name="connsiteX12" fmla="*/ 466725 w 12192000"/>
                  <a:gd name="connsiteY12" fmla="*/ 26670 h 3829050"/>
                  <a:gd name="connsiteX13" fmla="*/ 0 w 12192000"/>
                  <a:gd name="connsiteY13" fmla="*/ 83820 h 3829050"/>
                  <a:gd name="connsiteX14" fmla="*/ 0 w 12192000"/>
                  <a:gd name="connsiteY14" fmla="*/ 2274570 h 3829050"/>
                  <a:gd name="connsiteX15" fmla="*/ 647700 w 12192000"/>
                  <a:gd name="connsiteY15" fmla="*/ 2130743 h 3829050"/>
                  <a:gd name="connsiteX16" fmla="*/ 647700 w 12192000"/>
                  <a:gd name="connsiteY16" fmla="*/ 2130743 h 3829050"/>
                  <a:gd name="connsiteX17" fmla="*/ 1829753 w 12192000"/>
                  <a:gd name="connsiteY17" fmla="*/ 2048828 h 3829050"/>
                  <a:gd name="connsiteX18" fmla="*/ 3505200 w 12192000"/>
                  <a:gd name="connsiteY18" fmla="*/ 2263140 h 3829050"/>
                  <a:gd name="connsiteX19" fmla="*/ 3523298 w 12192000"/>
                  <a:gd name="connsiteY19" fmla="*/ 2266950 h 3829050"/>
                  <a:gd name="connsiteX20" fmla="*/ 3525203 w 12192000"/>
                  <a:gd name="connsiteY20" fmla="*/ 2273618 h 3829050"/>
                  <a:gd name="connsiteX21" fmla="*/ 3963353 w 12192000"/>
                  <a:gd name="connsiteY21" fmla="*/ 2388870 h 3829050"/>
                  <a:gd name="connsiteX22" fmla="*/ 5601653 w 12192000"/>
                  <a:gd name="connsiteY22" fmla="*/ 3054668 h 3829050"/>
                  <a:gd name="connsiteX23" fmla="*/ 6131243 w 12192000"/>
                  <a:gd name="connsiteY23" fmla="*/ 3321368 h 3829050"/>
                  <a:gd name="connsiteX24" fmla="*/ 6838950 w 12192000"/>
                  <a:gd name="connsiteY24" fmla="*/ 3539490 h 3829050"/>
                  <a:gd name="connsiteX25" fmla="*/ 6838950 w 12192000"/>
                  <a:gd name="connsiteY25" fmla="*/ 3539490 h 3829050"/>
                  <a:gd name="connsiteX26" fmla="*/ 7459028 w 12192000"/>
                  <a:gd name="connsiteY26" fmla="*/ 3684270 h 3829050"/>
                  <a:gd name="connsiteX27" fmla="*/ 8358188 w 12192000"/>
                  <a:gd name="connsiteY27" fmla="*/ 3806190 h 3829050"/>
                  <a:gd name="connsiteX28" fmla="*/ 9299257 w 12192000"/>
                  <a:gd name="connsiteY28" fmla="*/ 3832860 h 3829050"/>
                  <a:gd name="connsiteX29" fmla="*/ 11129962 w 12192000"/>
                  <a:gd name="connsiteY29" fmla="*/ 3469005 h 3829050"/>
                  <a:gd name="connsiteX30" fmla="*/ 11737658 w 12192000"/>
                  <a:gd name="connsiteY30" fmla="*/ 3139440 h 3829050"/>
                  <a:gd name="connsiteX31" fmla="*/ 12151042 w 12192000"/>
                  <a:gd name="connsiteY31" fmla="*/ 2790825 h 3829050"/>
                  <a:gd name="connsiteX32" fmla="*/ 12189142 w 12192000"/>
                  <a:gd name="connsiteY32" fmla="*/ 2646998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192000" h="382905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AB833">
                  <a:lumMod val="60000"/>
                  <a:lumOff val="4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13" name="Freeform: Shape 130">
                <a:extLst>
                  <a:ext uri="{FF2B5EF4-FFF2-40B4-BE49-F238E27FC236}">
                    <a16:creationId xmlns:a16="http://schemas.microsoft.com/office/drawing/2014/main" id="{BEF85AF2-87F0-F94A-5C40-E54910CD2F17}"/>
                  </a:ext>
                </a:extLst>
              </p:cNvPr>
              <p:cNvSpPr/>
              <p:nvPr/>
            </p:nvSpPr>
            <p:spPr>
              <a:xfrm>
                <a:off x="-953" y="3549998"/>
                <a:ext cx="5915025" cy="1371600"/>
              </a:xfrm>
              <a:custGeom>
                <a:avLst/>
                <a:gdLst>
                  <a:gd name="connsiteX0" fmla="*/ 5905500 w 5915025"/>
                  <a:gd name="connsiteY0" fmla="*/ 1174801 h 1371600"/>
                  <a:gd name="connsiteX1" fmla="*/ 5602605 w 5915025"/>
                  <a:gd name="connsiteY1" fmla="*/ 1006209 h 1371600"/>
                  <a:gd name="connsiteX2" fmla="*/ 3964305 w 5915025"/>
                  <a:gd name="connsiteY2" fmla="*/ 340411 h 1371600"/>
                  <a:gd name="connsiteX3" fmla="*/ 3505200 w 5915025"/>
                  <a:gd name="connsiteY3" fmla="*/ 214681 h 1371600"/>
                  <a:gd name="connsiteX4" fmla="*/ 3086100 w 5915025"/>
                  <a:gd name="connsiteY4" fmla="*/ 128956 h 1371600"/>
                  <a:gd name="connsiteX5" fmla="*/ 1829753 w 5915025"/>
                  <a:gd name="connsiteY5" fmla="*/ 369 h 1371600"/>
                  <a:gd name="connsiteX6" fmla="*/ 951548 w 5915025"/>
                  <a:gd name="connsiteY6" fmla="*/ 44183 h 1371600"/>
                  <a:gd name="connsiteX7" fmla="*/ 647700 w 5915025"/>
                  <a:gd name="connsiteY7" fmla="*/ 82283 h 1371600"/>
                  <a:gd name="connsiteX8" fmla="*/ 0 w 5915025"/>
                  <a:gd name="connsiteY8" fmla="*/ 226111 h 1371600"/>
                  <a:gd name="connsiteX9" fmla="*/ 0 w 5915025"/>
                  <a:gd name="connsiteY9" fmla="*/ 921436 h 1371600"/>
                  <a:gd name="connsiteX10" fmla="*/ 27623 w 5915025"/>
                  <a:gd name="connsiteY10" fmla="*/ 916673 h 1371600"/>
                  <a:gd name="connsiteX11" fmla="*/ 1003935 w 5915025"/>
                  <a:gd name="connsiteY11" fmla="*/ 671881 h 1371600"/>
                  <a:gd name="connsiteX12" fmla="*/ 2651760 w 5915025"/>
                  <a:gd name="connsiteY12" fmla="*/ 605206 h 1371600"/>
                  <a:gd name="connsiteX13" fmla="*/ 3636645 w 5915025"/>
                  <a:gd name="connsiteY13" fmla="*/ 733794 h 1371600"/>
                  <a:gd name="connsiteX14" fmla="*/ 5668328 w 5915025"/>
                  <a:gd name="connsiteY14" fmla="*/ 1356729 h 1371600"/>
                  <a:gd name="connsiteX15" fmla="*/ 5753100 w 5915025"/>
                  <a:gd name="connsiteY15" fmla="*/ 1371969 h 1371600"/>
                  <a:gd name="connsiteX16" fmla="*/ 4879658 w 5915025"/>
                  <a:gd name="connsiteY16" fmla="*/ 926198 h 1371600"/>
                  <a:gd name="connsiteX17" fmla="*/ 3968115 w 5915025"/>
                  <a:gd name="connsiteY17" fmla="*/ 569963 h 1371600"/>
                  <a:gd name="connsiteX18" fmla="*/ 5295900 w 5915025"/>
                  <a:gd name="connsiteY18" fmla="*/ 950011 h 1371600"/>
                  <a:gd name="connsiteX19" fmla="*/ 5700713 w 5915025"/>
                  <a:gd name="connsiteY19" fmla="*/ 1102411 h 1371600"/>
                  <a:gd name="connsiteX20" fmla="*/ 5920740 w 5915025"/>
                  <a:gd name="connsiteY20" fmla="*/ 1190041 h 1371600"/>
                  <a:gd name="connsiteX21" fmla="*/ 5905500 w 5915025"/>
                  <a:gd name="connsiteY21" fmla="*/ 1174801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5025" h="137160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549E39">
                  <a:lumMod val="60000"/>
                  <a:lumOff val="4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sp>
          <p:nvSpPr>
            <p:cNvPr id="8" name="Freeform: Shape 362">
              <a:extLst>
                <a:ext uri="{FF2B5EF4-FFF2-40B4-BE49-F238E27FC236}">
                  <a16:creationId xmlns:a16="http://schemas.microsoft.com/office/drawing/2014/main" id="{01B6F1DB-26B9-54EB-56A5-263853B96327}"/>
                </a:ext>
              </a:extLst>
            </p:cNvPr>
            <p:cNvSpPr/>
            <p:nvPr/>
          </p:nvSpPr>
          <p:spPr>
            <a:xfrm>
              <a:off x="-3146" y="3925479"/>
              <a:ext cx="8373665" cy="2439302"/>
            </a:xfrm>
            <a:custGeom>
              <a:avLst/>
              <a:gdLst>
                <a:gd name="connsiteX0" fmla="*/ 1384936 w 8373665"/>
                <a:gd name="connsiteY0" fmla="*/ 0 h 2439302"/>
                <a:gd name="connsiteX1" fmla="*/ 2187243 w 8373665"/>
                <a:gd name="connsiteY1" fmla="*/ 54074 h 2439302"/>
                <a:gd name="connsiteX2" fmla="*/ 3478575 w 8373665"/>
                <a:gd name="connsiteY2" fmla="*/ 295021 h 2439302"/>
                <a:gd name="connsiteX3" fmla="*/ 5795715 w 8373665"/>
                <a:gd name="connsiteY3" fmla="*/ 1250062 h 2439302"/>
                <a:gd name="connsiteX4" fmla="*/ 7636247 w 8373665"/>
                <a:gd name="connsiteY4" fmla="*/ 2174885 h 2439302"/>
                <a:gd name="connsiteX5" fmla="*/ 8273705 w 8373665"/>
                <a:gd name="connsiteY5" fmla="*/ 2404910 h 2439302"/>
                <a:gd name="connsiteX6" fmla="*/ 8373665 w 8373665"/>
                <a:gd name="connsiteY6" fmla="*/ 2439302 h 2439302"/>
                <a:gd name="connsiteX7" fmla="*/ 8364039 w 8373665"/>
                <a:gd name="connsiteY7" fmla="*/ 2436304 h 2439302"/>
                <a:gd name="connsiteX8" fmla="*/ 7616993 w 8373665"/>
                <a:gd name="connsiteY8" fmla="*/ 2180936 h 2439302"/>
                <a:gd name="connsiteX9" fmla="*/ 5781525 w 8373665"/>
                <a:gd name="connsiteY9" fmla="*/ 1301144 h 2439302"/>
                <a:gd name="connsiteX10" fmla="*/ 3470760 w 8373665"/>
                <a:gd name="connsiteY10" fmla="*/ 392606 h 2439302"/>
                <a:gd name="connsiteX11" fmla="*/ 2182980 w 8373665"/>
                <a:gd name="connsiteY11" fmla="*/ 163391 h 2439302"/>
                <a:gd name="connsiteX12" fmla="*/ 1382880 w 8373665"/>
                <a:gd name="connsiteY12" fmla="*/ 111950 h 2439302"/>
                <a:gd name="connsiteX13" fmla="*/ 468480 w 8373665"/>
                <a:gd name="connsiteY13" fmla="*/ 133132 h 2439302"/>
                <a:gd name="connsiteX14" fmla="*/ 1755 w 8373665"/>
                <a:gd name="connsiteY14" fmla="*/ 178521 h 2439302"/>
                <a:gd name="connsiteX15" fmla="*/ 1755 w 8373665"/>
                <a:gd name="connsiteY15" fmla="*/ 1898588 h 2439302"/>
                <a:gd name="connsiteX16" fmla="*/ 0 w 8373665"/>
                <a:gd name="connsiteY16" fmla="*/ 1898948 h 2439302"/>
                <a:gd name="connsiteX17" fmla="*/ 0 w 8373665"/>
                <a:gd name="connsiteY17" fmla="*/ 69978 h 2439302"/>
                <a:gd name="connsiteX18" fmla="*/ 468013 w 8373665"/>
                <a:gd name="connsiteY18" fmla="*/ 22266 h 2439302"/>
                <a:gd name="connsiteX19" fmla="*/ 1384936 w 8373665"/>
                <a:gd name="connsiteY19" fmla="*/ 0 h 243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73665" h="2439302">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8AB833"/>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9" name="Freeform: Shape 364">
              <a:extLst>
                <a:ext uri="{FF2B5EF4-FFF2-40B4-BE49-F238E27FC236}">
                  <a16:creationId xmlns:a16="http://schemas.microsoft.com/office/drawing/2014/main" id="{E42B8758-D398-0864-062E-CDD37D356DFF}"/>
                </a:ext>
              </a:extLst>
            </p:cNvPr>
            <p:cNvSpPr/>
            <p:nvPr/>
          </p:nvSpPr>
          <p:spPr>
            <a:xfrm>
              <a:off x="5400296" y="5939303"/>
              <a:ext cx="6785839" cy="798186"/>
            </a:xfrm>
            <a:custGeom>
              <a:avLst/>
              <a:gdLst>
                <a:gd name="connsiteX0" fmla="*/ 0 w 6785839"/>
                <a:gd name="connsiteY0" fmla="*/ 0 h 798186"/>
                <a:gd name="connsiteX1" fmla="*/ 346779 w 6785839"/>
                <a:gd name="connsiteY1" fmla="*/ 136280 h 798186"/>
                <a:gd name="connsiteX2" fmla="*/ 876369 w 6785839"/>
                <a:gd name="connsiteY2" fmla="*/ 348095 h 798186"/>
                <a:gd name="connsiteX3" fmla="*/ 1584076 w 6785839"/>
                <a:gd name="connsiteY3" fmla="*/ 521330 h 798186"/>
                <a:gd name="connsiteX4" fmla="*/ 2204154 w 6785839"/>
                <a:gd name="connsiteY4" fmla="*/ 636315 h 798186"/>
                <a:gd name="connsiteX5" fmla="*/ 3103314 w 6785839"/>
                <a:gd name="connsiteY5" fmla="*/ 733145 h 798186"/>
                <a:gd name="connsiteX6" fmla="*/ 4044383 w 6785839"/>
                <a:gd name="connsiteY6" fmla="*/ 754327 h 798186"/>
                <a:gd name="connsiteX7" fmla="*/ 5875088 w 6785839"/>
                <a:gd name="connsiteY7" fmla="*/ 465350 h 798186"/>
                <a:gd name="connsiteX8" fmla="*/ 6482784 w 6785839"/>
                <a:gd name="connsiteY8" fmla="*/ 203606 h 798186"/>
                <a:gd name="connsiteX9" fmla="*/ 6699834 w 6785839"/>
                <a:gd name="connsiteY9" fmla="*/ 74815 h 798186"/>
                <a:gd name="connsiteX10" fmla="*/ 6785839 w 6785839"/>
                <a:gd name="connsiteY10" fmla="*/ 15755 h 798186"/>
                <a:gd name="connsiteX11" fmla="*/ 6785839 w 6785839"/>
                <a:gd name="connsiteY11" fmla="*/ 44461 h 798186"/>
                <a:gd name="connsiteX12" fmla="*/ 6731061 w 6785839"/>
                <a:gd name="connsiteY12" fmla="*/ 83894 h 798186"/>
                <a:gd name="connsiteX13" fmla="*/ 6513412 w 6785839"/>
                <a:gd name="connsiteY13" fmla="*/ 219277 h 798186"/>
                <a:gd name="connsiteX14" fmla="*/ 5904039 w 6785839"/>
                <a:gd name="connsiteY14" fmla="*/ 494418 h 798186"/>
                <a:gd name="connsiteX15" fmla="*/ 4068283 w 6785839"/>
                <a:gd name="connsiteY15" fmla="*/ 798186 h 798186"/>
                <a:gd name="connsiteX16" fmla="*/ 3124618 w 6785839"/>
                <a:gd name="connsiteY16" fmla="*/ 775920 h 798186"/>
                <a:gd name="connsiteX17" fmla="*/ 2222978 w 6785839"/>
                <a:gd name="connsiteY17" fmla="*/ 674134 h 798186"/>
                <a:gd name="connsiteX18" fmla="*/ 1601188 w 6785839"/>
                <a:gd name="connsiteY18" fmla="*/ 553263 h 798186"/>
                <a:gd name="connsiteX19" fmla="*/ 891529 w 6785839"/>
                <a:gd name="connsiteY19" fmla="*/ 371162 h 798186"/>
                <a:gd name="connsiteX20" fmla="*/ 360478 w 6785839"/>
                <a:gd name="connsiteY20" fmla="*/ 148504 h 79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85839" h="798186">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8AB833"/>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sp>
        <p:nvSpPr>
          <p:cNvPr id="14" name="Oval 396">
            <a:extLst>
              <a:ext uri="{FF2B5EF4-FFF2-40B4-BE49-F238E27FC236}">
                <a16:creationId xmlns:a16="http://schemas.microsoft.com/office/drawing/2014/main" id="{5E0EE268-D14E-53EB-5B5E-94F622CDE4D3}"/>
              </a:ext>
            </a:extLst>
          </p:cNvPr>
          <p:cNvSpPr/>
          <p:nvPr/>
        </p:nvSpPr>
        <p:spPr>
          <a:xfrm>
            <a:off x="482841" y="4704359"/>
            <a:ext cx="762187" cy="762187"/>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 name="Oval 397">
            <a:extLst>
              <a:ext uri="{FF2B5EF4-FFF2-40B4-BE49-F238E27FC236}">
                <a16:creationId xmlns:a16="http://schemas.microsoft.com/office/drawing/2014/main" id="{AC81F0D4-93A0-7C2E-65BE-C2BF72F04307}"/>
              </a:ext>
            </a:extLst>
          </p:cNvPr>
          <p:cNvSpPr/>
          <p:nvPr/>
        </p:nvSpPr>
        <p:spPr>
          <a:xfrm>
            <a:off x="9769449" y="5077562"/>
            <a:ext cx="464131" cy="464131"/>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6" name="Oval 399">
            <a:extLst>
              <a:ext uri="{FF2B5EF4-FFF2-40B4-BE49-F238E27FC236}">
                <a16:creationId xmlns:a16="http://schemas.microsoft.com/office/drawing/2014/main" id="{CB341B82-3AF8-978D-AED8-E7261AB1D96F}"/>
              </a:ext>
            </a:extLst>
          </p:cNvPr>
          <p:cNvSpPr/>
          <p:nvPr/>
        </p:nvSpPr>
        <p:spPr>
          <a:xfrm>
            <a:off x="8506385" y="6134221"/>
            <a:ext cx="516853" cy="516853"/>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7" name="Oval 400">
            <a:extLst>
              <a:ext uri="{FF2B5EF4-FFF2-40B4-BE49-F238E27FC236}">
                <a16:creationId xmlns:a16="http://schemas.microsoft.com/office/drawing/2014/main" id="{98827A18-369B-0339-CE46-64E86172FA9F}"/>
              </a:ext>
            </a:extLst>
          </p:cNvPr>
          <p:cNvSpPr/>
          <p:nvPr/>
        </p:nvSpPr>
        <p:spPr>
          <a:xfrm>
            <a:off x="10108158" y="5093488"/>
            <a:ext cx="826317" cy="826317"/>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8" name="Oval 402">
            <a:extLst>
              <a:ext uri="{FF2B5EF4-FFF2-40B4-BE49-F238E27FC236}">
                <a16:creationId xmlns:a16="http://schemas.microsoft.com/office/drawing/2014/main" id="{63774A6E-376C-B65F-7EBB-3871E1706BBB}"/>
              </a:ext>
            </a:extLst>
          </p:cNvPr>
          <p:cNvSpPr/>
          <p:nvPr/>
        </p:nvSpPr>
        <p:spPr>
          <a:xfrm>
            <a:off x="3744082" y="5106305"/>
            <a:ext cx="962308" cy="962308"/>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9" name="Oval 403">
            <a:extLst>
              <a:ext uri="{FF2B5EF4-FFF2-40B4-BE49-F238E27FC236}">
                <a16:creationId xmlns:a16="http://schemas.microsoft.com/office/drawing/2014/main" id="{B173FD31-22E5-98EF-D8FC-0E71A37A22A4}"/>
              </a:ext>
            </a:extLst>
          </p:cNvPr>
          <p:cNvSpPr/>
          <p:nvPr/>
        </p:nvSpPr>
        <p:spPr>
          <a:xfrm>
            <a:off x="3229233" y="5636190"/>
            <a:ext cx="286720" cy="286720"/>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0" name="Oval 404">
            <a:extLst>
              <a:ext uri="{FF2B5EF4-FFF2-40B4-BE49-F238E27FC236}">
                <a16:creationId xmlns:a16="http://schemas.microsoft.com/office/drawing/2014/main" id="{F095E53D-01C5-6C08-DFF6-F9770FA404D3}"/>
              </a:ext>
            </a:extLst>
          </p:cNvPr>
          <p:cNvSpPr/>
          <p:nvPr/>
        </p:nvSpPr>
        <p:spPr>
          <a:xfrm>
            <a:off x="2712665" y="5353742"/>
            <a:ext cx="656604" cy="656604"/>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 name="Oval 405">
            <a:extLst>
              <a:ext uri="{FF2B5EF4-FFF2-40B4-BE49-F238E27FC236}">
                <a16:creationId xmlns:a16="http://schemas.microsoft.com/office/drawing/2014/main" id="{20756D9B-7929-97FC-5F1D-005906AEC640}"/>
              </a:ext>
            </a:extLst>
          </p:cNvPr>
          <p:cNvSpPr/>
          <p:nvPr/>
        </p:nvSpPr>
        <p:spPr>
          <a:xfrm>
            <a:off x="1753298" y="5081174"/>
            <a:ext cx="682849" cy="682849"/>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 name="Oval 406">
            <a:extLst>
              <a:ext uri="{FF2B5EF4-FFF2-40B4-BE49-F238E27FC236}">
                <a16:creationId xmlns:a16="http://schemas.microsoft.com/office/drawing/2014/main" id="{24038443-6F4E-4344-9137-8F2A0437F61D}"/>
              </a:ext>
            </a:extLst>
          </p:cNvPr>
          <p:cNvSpPr/>
          <p:nvPr/>
        </p:nvSpPr>
        <p:spPr>
          <a:xfrm>
            <a:off x="4783042" y="6104314"/>
            <a:ext cx="776344" cy="776344"/>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3" name="Oval 407">
            <a:extLst>
              <a:ext uri="{FF2B5EF4-FFF2-40B4-BE49-F238E27FC236}">
                <a16:creationId xmlns:a16="http://schemas.microsoft.com/office/drawing/2014/main" id="{69D83455-4A81-4B8A-6948-007A4420E785}"/>
              </a:ext>
            </a:extLst>
          </p:cNvPr>
          <p:cNvSpPr/>
          <p:nvPr/>
        </p:nvSpPr>
        <p:spPr>
          <a:xfrm>
            <a:off x="6101920" y="5353135"/>
            <a:ext cx="242979" cy="242979"/>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4" name="Oval 408">
            <a:extLst>
              <a:ext uri="{FF2B5EF4-FFF2-40B4-BE49-F238E27FC236}">
                <a16:creationId xmlns:a16="http://schemas.microsoft.com/office/drawing/2014/main" id="{A7E39094-DF90-C032-F2C0-B82863A5BC91}"/>
              </a:ext>
            </a:extLst>
          </p:cNvPr>
          <p:cNvSpPr/>
          <p:nvPr/>
        </p:nvSpPr>
        <p:spPr>
          <a:xfrm>
            <a:off x="5928058" y="5604043"/>
            <a:ext cx="242979" cy="242979"/>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5" name="Oval 409">
            <a:extLst>
              <a:ext uri="{FF2B5EF4-FFF2-40B4-BE49-F238E27FC236}">
                <a16:creationId xmlns:a16="http://schemas.microsoft.com/office/drawing/2014/main" id="{45D73B3E-E6A9-9E2D-0AA9-B1344D6BB3B0}"/>
              </a:ext>
            </a:extLst>
          </p:cNvPr>
          <p:cNvSpPr/>
          <p:nvPr/>
        </p:nvSpPr>
        <p:spPr>
          <a:xfrm>
            <a:off x="1171043" y="6561831"/>
            <a:ext cx="219607" cy="219607"/>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6" name="Oval 410">
            <a:extLst>
              <a:ext uri="{FF2B5EF4-FFF2-40B4-BE49-F238E27FC236}">
                <a16:creationId xmlns:a16="http://schemas.microsoft.com/office/drawing/2014/main" id="{6B39E845-4B97-9C6D-AF8E-B873BC6961D5}"/>
              </a:ext>
            </a:extLst>
          </p:cNvPr>
          <p:cNvSpPr/>
          <p:nvPr/>
        </p:nvSpPr>
        <p:spPr>
          <a:xfrm>
            <a:off x="9875332" y="2848058"/>
            <a:ext cx="506393" cy="506393"/>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Oval 412">
            <a:extLst>
              <a:ext uri="{FF2B5EF4-FFF2-40B4-BE49-F238E27FC236}">
                <a16:creationId xmlns:a16="http://schemas.microsoft.com/office/drawing/2014/main" id="{8E8012D5-4C0C-2A98-852B-786B265181D8}"/>
              </a:ext>
            </a:extLst>
          </p:cNvPr>
          <p:cNvSpPr/>
          <p:nvPr/>
        </p:nvSpPr>
        <p:spPr>
          <a:xfrm>
            <a:off x="8740269" y="844255"/>
            <a:ext cx="516853" cy="516853"/>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Oval 413">
            <a:extLst>
              <a:ext uri="{FF2B5EF4-FFF2-40B4-BE49-F238E27FC236}">
                <a16:creationId xmlns:a16="http://schemas.microsoft.com/office/drawing/2014/main" id="{078186C6-B28F-2A8E-1C0A-6C7B45341F57}"/>
              </a:ext>
            </a:extLst>
          </p:cNvPr>
          <p:cNvSpPr/>
          <p:nvPr/>
        </p:nvSpPr>
        <p:spPr>
          <a:xfrm>
            <a:off x="10004002" y="2698697"/>
            <a:ext cx="901558" cy="901558"/>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9" name="Oval 415">
            <a:extLst>
              <a:ext uri="{FF2B5EF4-FFF2-40B4-BE49-F238E27FC236}">
                <a16:creationId xmlns:a16="http://schemas.microsoft.com/office/drawing/2014/main" id="{2903B450-51CF-C4B8-C09D-F9B1821DF18C}"/>
              </a:ext>
            </a:extLst>
          </p:cNvPr>
          <p:cNvSpPr/>
          <p:nvPr/>
        </p:nvSpPr>
        <p:spPr>
          <a:xfrm>
            <a:off x="2668257" y="844212"/>
            <a:ext cx="656604" cy="656604"/>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0" name="Oval 416">
            <a:extLst>
              <a:ext uri="{FF2B5EF4-FFF2-40B4-BE49-F238E27FC236}">
                <a16:creationId xmlns:a16="http://schemas.microsoft.com/office/drawing/2014/main" id="{6BE037D0-E186-55C2-A2A2-A15E3CE0C5B4}"/>
              </a:ext>
            </a:extLst>
          </p:cNvPr>
          <p:cNvSpPr/>
          <p:nvPr/>
        </p:nvSpPr>
        <p:spPr>
          <a:xfrm>
            <a:off x="5786908" y="682144"/>
            <a:ext cx="242979" cy="242979"/>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1" name="Oval 417">
            <a:extLst>
              <a:ext uri="{FF2B5EF4-FFF2-40B4-BE49-F238E27FC236}">
                <a16:creationId xmlns:a16="http://schemas.microsoft.com/office/drawing/2014/main" id="{F0B63756-43D2-33CF-80CC-1F7C4A9BD4D8}"/>
              </a:ext>
            </a:extLst>
          </p:cNvPr>
          <p:cNvSpPr/>
          <p:nvPr/>
        </p:nvSpPr>
        <p:spPr>
          <a:xfrm>
            <a:off x="5103454" y="1046165"/>
            <a:ext cx="404592" cy="404592"/>
          </a:xfrm>
          <a:prstGeom prst="ellipse">
            <a:avLst/>
          </a:prstGeom>
          <a:solidFill>
            <a:srgbClr val="549E39">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2" name="Oval 422">
            <a:extLst>
              <a:ext uri="{FF2B5EF4-FFF2-40B4-BE49-F238E27FC236}">
                <a16:creationId xmlns:a16="http://schemas.microsoft.com/office/drawing/2014/main" id="{668FEF07-7098-48BE-E3E5-35BDF3B22D71}"/>
              </a:ext>
            </a:extLst>
          </p:cNvPr>
          <p:cNvSpPr/>
          <p:nvPr/>
        </p:nvSpPr>
        <p:spPr>
          <a:xfrm>
            <a:off x="9917295" y="771827"/>
            <a:ext cx="1106829" cy="1106829"/>
          </a:xfrm>
          <a:prstGeom prst="ellipse">
            <a:avLst/>
          </a:prstGeom>
          <a:solidFill>
            <a:srgbClr val="C0CF3A">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Oval 423">
            <a:extLst>
              <a:ext uri="{FF2B5EF4-FFF2-40B4-BE49-F238E27FC236}">
                <a16:creationId xmlns:a16="http://schemas.microsoft.com/office/drawing/2014/main" id="{CAAFBC9E-23D6-C1A0-BBE1-DB304B853796}"/>
              </a:ext>
            </a:extLst>
          </p:cNvPr>
          <p:cNvSpPr/>
          <p:nvPr/>
        </p:nvSpPr>
        <p:spPr>
          <a:xfrm>
            <a:off x="2454804" y="880520"/>
            <a:ext cx="331383" cy="331383"/>
          </a:xfrm>
          <a:prstGeom prst="ellipse">
            <a:avLst/>
          </a:prstGeom>
          <a:solidFill>
            <a:srgbClr val="C0CF3A">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Oval 424">
            <a:extLst>
              <a:ext uri="{FF2B5EF4-FFF2-40B4-BE49-F238E27FC236}">
                <a16:creationId xmlns:a16="http://schemas.microsoft.com/office/drawing/2014/main" id="{1EFE5777-64AA-7281-00DE-7372C4ADE7F4}"/>
              </a:ext>
            </a:extLst>
          </p:cNvPr>
          <p:cNvSpPr/>
          <p:nvPr/>
        </p:nvSpPr>
        <p:spPr>
          <a:xfrm>
            <a:off x="145136" y="277276"/>
            <a:ext cx="820878" cy="820878"/>
          </a:xfrm>
          <a:prstGeom prst="ellipse">
            <a:avLst/>
          </a:prstGeom>
          <a:solidFill>
            <a:srgbClr val="C0CF3A">
              <a:alpha val="20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Diagrama de flujo: proceso 34">
            <a:extLst>
              <a:ext uri="{FF2B5EF4-FFF2-40B4-BE49-F238E27FC236}">
                <a16:creationId xmlns:a16="http://schemas.microsoft.com/office/drawing/2014/main" id="{162A3E5B-D460-BBB0-033C-F8F27402BF90}"/>
              </a:ext>
            </a:extLst>
          </p:cNvPr>
          <p:cNvSpPr/>
          <p:nvPr/>
        </p:nvSpPr>
        <p:spPr>
          <a:xfrm>
            <a:off x="-14090" y="2230692"/>
            <a:ext cx="4647220" cy="2716243"/>
          </a:xfrm>
          <a:prstGeom prst="flowChartProcess">
            <a:avLst/>
          </a:prstGeom>
          <a:solidFill>
            <a:srgbClr val="8AB833">
              <a:lumMod val="75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36" name="Diagrama de flujo: proceso 35">
            <a:extLst>
              <a:ext uri="{FF2B5EF4-FFF2-40B4-BE49-F238E27FC236}">
                <a16:creationId xmlns:a16="http://schemas.microsoft.com/office/drawing/2014/main" id="{A3560BD0-1911-FA2E-650D-459E39FA0394}"/>
              </a:ext>
            </a:extLst>
          </p:cNvPr>
          <p:cNvSpPr/>
          <p:nvPr/>
        </p:nvSpPr>
        <p:spPr>
          <a:xfrm>
            <a:off x="7309624" y="4074806"/>
            <a:ext cx="4870270" cy="2716243"/>
          </a:xfrm>
          <a:prstGeom prst="flowChartProcess">
            <a:avLst/>
          </a:prstGeom>
          <a:solidFill>
            <a:srgbClr val="8AB833">
              <a:lumMod val="75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37" name="Diagrama de flujo: proceso 36">
            <a:extLst>
              <a:ext uri="{FF2B5EF4-FFF2-40B4-BE49-F238E27FC236}">
                <a16:creationId xmlns:a16="http://schemas.microsoft.com/office/drawing/2014/main" id="{F8EACE40-255A-FB72-48EA-1673A46A83BC}"/>
              </a:ext>
            </a:extLst>
          </p:cNvPr>
          <p:cNvSpPr/>
          <p:nvPr/>
        </p:nvSpPr>
        <p:spPr>
          <a:xfrm>
            <a:off x="6866901" y="20430"/>
            <a:ext cx="4320867" cy="2716243"/>
          </a:xfrm>
          <a:prstGeom prst="flowChartProcess">
            <a:avLst/>
          </a:prstGeom>
          <a:solidFill>
            <a:srgbClr val="8AB833">
              <a:lumMod val="75000"/>
            </a:srgb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38" name="Rectángulo 37">
            <a:extLst>
              <a:ext uri="{FF2B5EF4-FFF2-40B4-BE49-F238E27FC236}">
                <a16:creationId xmlns:a16="http://schemas.microsoft.com/office/drawing/2014/main" id="{3292E5D9-D2DD-3C7F-7C6E-50350281EBD8}"/>
              </a:ext>
            </a:extLst>
          </p:cNvPr>
          <p:cNvSpPr/>
          <p:nvPr/>
        </p:nvSpPr>
        <p:spPr>
          <a:xfrm>
            <a:off x="343439" y="2593995"/>
            <a:ext cx="4559768" cy="302546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
        <p:nvSpPr>
          <p:cNvPr id="39" name="Rectángulo 38">
            <a:extLst>
              <a:ext uri="{FF2B5EF4-FFF2-40B4-BE49-F238E27FC236}">
                <a16:creationId xmlns:a16="http://schemas.microsoft.com/office/drawing/2014/main" id="{CD8BE4DA-6598-3EEA-9E55-DB00DD2927C8}"/>
              </a:ext>
            </a:extLst>
          </p:cNvPr>
          <p:cNvSpPr/>
          <p:nvPr/>
        </p:nvSpPr>
        <p:spPr>
          <a:xfrm>
            <a:off x="6027939" y="278651"/>
            <a:ext cx="4647220" cy="2879413"/>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40" name="Rectángulo 39">
            <a:extLst>
              <a:ext uri="{FF2B5EF4-FFF2-40B4-BE49-F238E27FC236}">
                <a16:creationId xmlns:a16="http://schemas.microsoft.com/office/drawing/2014/main" id="{DCF229E6-6726-2575-6E49-1B9FFDFE986E}"/>
              </a:ext>
            </a:extLst>
          </p:cNvPr>
          <p:cNvSpPr/>
          <p:nvPr/>
        </p:nvSpPr>
        <p:spPr>
          <a:xfrm>
            <a:off x="7087780" y="3482516"/>
            <a:ext cx="4675131" cy="3079315"/>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8965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inVertical)">
                                      <p:cBhvr>
                                        <p:cTn id="67" dur="500"/>
                                        <p:tgtEl>
                                          <p:spTgt spid="31"/>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arn(inVertical)">
                                      <p:cBhvr>
                                        <p:cTn id="70" dur="500"/>
                                        <p:tgtEl>
                                          <p:spTgt spid="32"/>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barn(inVertical)">
                                      <p:cBhvr>
                                        <p:cTn id="73" dur="500"/>
                                        <p:tgtEl>
                                          <p:spTgt spid="33"/>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barn(inVertical)">
                                      <p:cBhvr>
                                        <p:cTn id="76" dur="500"/>
                                        <p:tgtEl>
                                          <p:spTgt spid="34"/>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barn(inVertical)">
                                      <p:cBhvr>
                                        <p:cTn id="79" dur="500"/>
                                        <p:tgtEl>
                                          <p:spTgt spid="3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arn(inVertical)">
                                      <p:cBhvr>
                                        <p:cTn id="82" dur="500"/>
                                        <p:tgtEl>
                                          <p:spTgt spid="36"/>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barn(inVertical)">
                                      <p:cBhvr>
                                        <p:cTn id="85" dur="500"/>
                                        <p:tgtEl>
                                          <p:spTgt spid="3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barn(inVertical)">
                                      <p:cBhvr>
                                        <p:cTn id="88" dur="500"/>
                                        <p:tgtEl>
                                          <p:spTgt spid="38"/>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barn(inVertical)">
                                      <p:cBhvr>
                                        <p:cTn id="91" dur="500"/>
                                        <p:tgtEl>
                                          <p:spTgt spid="39"/>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barn(inVertical)">
                                      <p:cBhvr>
                                        <p:cTn id="9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72">
            <a:extLst>
              <a:ext uri="{FF2B5EF4-FFF2-40B4-BE49-F238E27FC236}">
                <a16:creationId xmlns:a16="http://schemas.microsoft.com/office/drawing/2014/main" id="{E96B8CCB-3F02-43CB-1B53-0A3A1E3E23F9}"/>
              </a:ext>
            </a:extLst>
          </p:cNvPr>
          <p:cNvSpPr/>
          <p:nvPr/>
        </p:nvSpPr>
        <p:spPr>
          <a:xfrm>
            <a:off x="7073080" y="1161719"/>
            <a:ext cx="3564870" cy="4933512"/>
          </a:xfrm>
          <a:prstGeom prst="rect">
            <a:avLst/>
          </a:prstGeom>
          <a:solidFill>
            <a:srgbClr val="90C221">
              <a:lumMod val="20000"/>
              <a:lumOff val="80000"/>
            </a:srgb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ko-KR" altLang="en-US" sz="2700" kern="0">
              <a:solidFill>
                <a:prstClr val="white"/>
              </a:solidFill>
              <a:latin typeface="Arial"/>
            </a:endParaRPr>
          </a:p>
        </p:txBody>
      </p:sp>
      <p:sp>
        <p:nvSpPr>
          <p:cNvPr id="4" name="10 Rectángulo">
            <a:extLst>
              <a:ext uri="{FF2B5EF4-FFF2-40B4-BE49-F238E27FC236}">
                <a16:creationId xmlns:a16="http://schemas.microsoft.com/office/drawing/2014/main" id="{1B60F3D4-6A7B-3956-7315-D5FFA2F754F1}"/>
              </a:ext>
            </a:extLst>
          </p:cNvPr>
          <p:cNvSpPr/>
          <p:nvPr/>
        </p:nvSpPr>
        <p:spPr>
          <a:xfrm>
            <a:off x="1996640" y="170100"/>
            <a:ext cx="9360889" cy="523220"/>
          </a:xfrm>
          <a:prstGeom prst="rect">
            <a:avLst/>
          </a:prstGeom>
        </p:spPr>
        <p:txBody>
          <a:bodyPr wrap="square">
            <a:spAutoFit/>
          </a:bodyPr>
          <a:lstStyle/>
          <a:p>
            <a:pPr algn="ctr">
              <a:tabLst>
                <a:tab pos="581025" algn="l"/>
              </a:tabLst>
              <a:defRPr/>
            </a:pPr>
            <a:r>
              <a:rPr lang="es-ES_tradnl" sz="28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T-1424 : Niveles de Rigor o Severidad de Calificación</a:t>
            </a:r>
          </a:p>
        </p:txBody>
      </p:sp>
      <p:sp>
        <p:nvSpPr>
          <p:cNvPr id="5" name="CuadroTexto 4">
            <a:extLst>
              <a:ext uri="{FF2B5EF4-FFF2-40B4-BE49-F238E27FC236}">
                <a16:creationId xmlns:a16="http://schemas.microsoft.com/office/drawing/2014/main" id="{349B3D62-FD06-2AB5-5111-8C7BAEA1F143}"/>
              </a:ext>
            </a:extLst>
          </p:cNvPr>
          <p:cNvSpPr txBox="1"/>
          <p:nvPr/>
        </p:nvSpPr>
        <p:spPr>
          <a:xfrm>
            <a:off x="2531750" y="663475"/>
            <a:ext cx="9250138" cy="400110"/>
          </a:xfrm>
          <a:prstGeom prst="rect">
            <a:avLst/>
          </a:prstGeom>
          <a:noFill/>
        </p:spPr>
        <p:txBody>
          <a:bodyPr wrap="square">
            <a:spAutoFit/>
          </a:bodyPr>
          <a:lstStyle/>
          <a:p>
            <a:pPr algn="just">
              <a:defRPr/>
            </a:pPr>
            <a:r>
              <a:rPr lang="es-MX" sz="2000" dirty="0">
                <a:solidFill>
                  <a:srgbClr val="455F51">
                    <a:lumMod val="75000"/>
                  </a:srgbClr>
                </a:solidFill>
                <a:latin typeface="Arial"/>
                <a:ea typeface="Arial Unicode MS"/>
                <a:cs typeface="Arial" pitchFamily="34" charset="0"/>
              </a:rPr>
              <a:t>La calificación es realizada en uno de los tres niveles de rigor o severidad:</a:t>
            </a:r>
          </a:p>
        </p:txBody>
      </p:sp>
      <p:sp>
        <p:nvSpPr>
          <p:cNvPr id="6" name="Rectangle 671">
            <a:extLst>
              <a:ext uri="{FF2B5EF4-FFF2-40B4-BE49-F238E27FC236}">
                <a16:creationId xmlns:a16="http://schemas.microsoft.com/office/drawing/2014/main" id="{7607EB19-CE3C-4060-5912-C45887001E8C}"/>
              </a:ext>
            </a:extLst>
          </p:cNvPr>
          <p:cNvSpPr/>
          <p:nvPr/>
        </p:nvSpPr>
        <p:spPr>
          <a:xfrm>
            <a:off x="3616277" y="1350492"/>
            <a:ext cx="3195212" cy="4724834"/>
          </a:xfrm>
          <a:prstGeom prst="rect">
            <a:avLst/>
          </a:prstGeom>
          <a:solidFill>
            <a:srgbClr val="549E39">
              <a:lumMod val="40000"/>
              <a:lumOff val="60000"/>
            </a:srgb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ndParaRPr>
          </a:p>
        </p:txBody>
      </p:sp>
      <p:grpSp>
        <p:nvGrpSpPr>
          <p:cNvPr id="8" name="Group 674">
            <a:extLst>
              <a:ext uri="{FF2B5EF4-FFF2-40B4-BE49-F238E27FC236}">
                <a16:creationId xmlns:a16="http://schemas.microsoft.com/office/drawing/2014/main" id="{B07FE14C-BCA3-D313-ED36-7B6F31939107}"/>
              </a:ext>
            </a:extLst>
          </p:cNvPr>
          <p:cNvGrpSpPr/>
          <p:nvPr/>
        </p:nvGrpSpPr>
        <p:grpSpPr>
          <a:xfrm>
            <a:off x="3414356" y="1541323"/>
            <a:ext cx="2436995" cy="684872"/>
            <a:chOff x="590530" y="2152783"/>
            <a:chExt cx="2473307" cy="695077"/>
          </a:xfrm>
        </p:grpSpPr>
        <p:sp>
          <p:nvSpPr>
            <p:cNvPr id="9" name="Right Triangle 675">
              <a:extLst>
                <a:ext uri="{FF2B5EF4-FFF2-40B4-BE49-F238E27FC236}">
                  <a16:creationId xmlns:a16="http://schemas.microsoft.com/office/drawing/2014/main" id="{81FFCD3A-A928-A958-A206-3C760653BFC9}"/>
                </a:ext>
              </a:extLst>
            </p:cNvPr>
            <p:cNvSpPr/>
            <p:nvPr/>
          </p:nvSpPr>
          <p:spPr>
            <a:xfrm rot="10800000">
              <a:off x="590530" y="2642931"/>
              <a:ext cx="204929" cy="204929"/>
            </a:xfrm>
            <a:prstGeom prst="rtTriangle">
              <a:avLst/>
            </a:prstGeom>
            <a:solidFill>
              <a:srgbClr val="07A398">
                <a:lumMod val="75000"/>
              </a:srgbClr>
            </a:solidFill>
            <a:ln w="12700" cap="flat" cmpd="sng" algn="ctr">
              <a:noFill/>
              <a:prstDash val="solid"/>
              <a:miter lim="800000"/>
            </a:ln>
            <a:effectLst/>
          </p:spPr>
          <p:txBody>
            <a:bodyPr rtlCol="0" anchor="ctr"/>
            <a:lstStyle/>
            <a:p>
              <a:pPr algn="ctr">
                <a:defRPr/>
              </a:pPr>
              <a:endParaRPr lang="ko-KR" altLang="en-US" sz="2700" kern="0">
                <a:solidFill>
                  <a:prstClr val="white"/>
                </a:solidFill>
                <a:latin typeface="Arial"/>
              </a:endParaRPr>
            </a:p>
          </p:txBody>
        </p:sp>
        <p:sp>
          <p:nvSpPr>
            <p:cNvPr id="10" name="Pentagon 10">
              <a:extLst>
                <a:ext uri="{FF2B5EF4-FFF2-40B4-BE49-F238E27FC236}">
                  <a16:creationId xmlns:a16="http://schemas.microsoft.com/office/drawing/2014/main" id="{F8842EF7-F36C-F7B8-14C1-8138F1586A78}"/>
                </a:ext>
              </a:extLst>
            </p:cNvPr>
            <p:cNvSpPr/>
            <p:nvPr/>
          </p:nvSpPr>
          <p:spPr>
            <a:xfrm>
              <a:off x="611560" y="2158299"/>
              <a:ext cx="1944216" cy="484632"/>
            </a:xfrm>
            <a:prstGeom prst="homePlate">
              <a:avLst/>
            </a:prstGeom>
            <a:solidFill>
              <a:srgbClr val="07A39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prstClr val="white"/>
                </a:solidFill>
                <a:latin typeface="Arial"/>
              </a:endParaRPr>
            </a:p>
          </p:txBody>
        </p:sp>
        <p:sp>
          <p:nvSpPr>
            <p:cNvPr id="11" name="Chevron 11">
              <a:extLst>
                <a:ext uri="{FF2B5EF4-FFF2-40B4-BE49-F238E27FC236}">
                  <a16:creationId xmlns:a16="http://schemas.microsoft.com/office/drawing/2014/main" id="{2A7C35FF-A818-2AA7-A774-88E62061A0C7}"/>
                </a:ext>
              </a:extLst>
            </p:cNvPr>
            <p:cNvSpPr/>
            <p:nvPr/>
          </p:nvSpPr>
          <p:spPr>
            <a:xfrm>
              <a:off x="2418617" y="2158299"/>
              <a:ext cx="385189" cy="484632"/>
            </a:xfrm>
            <a:prstGeom prst="chevron">
              <a:avLst>
                <a:gd name="adj" fmla="val 52447"/>
              </a:avLst>
            </a:prstGeom>
            <a:solidFill>
              <a:srgbClr val="07A39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srgbClr val="000000"/>
                </a:solidFill>
                <a:latin typeface="Arial"/>
              </a:endParaRPr>
            </a:p>
          </p:txBody>
        </p:sp>
        <p:sp>
          <p:nvSpPr>
            <p:cNvPr id="12" name="Chevron 12">
              <a:extLst>
                <a:ext uri="{FF2B5EF4-FFF2-40B4-BE49-F238E27FC236}">
                  <a16:creationId xmlns:a16="http://schemas.microsoft.com/office/drawing/2014/main" id="{D1AA1143-7F20-3476-0C14-B24759E1E97C}"/>
                </a:ext>
              </a:extLst>
            </p:cNvPr>
            <p:cNvSpPr/>
            <p:nvPr/>
          </p:nvSpPr>
          <p:spPr>
            <a:xfrm>
              <a:off x="2678648" y="2152783"/>
              <a:ext cx="385189" cy="484632"/>
            </a:xfrm>
            <a:prstGeom prst="chevron">
              <a:avLst>
                <a:gd name="adj" fmla="val 52447"/>
              </a:avLst>
            </a:prstGeom>
            <a:solidFill>
              <a:srgbClr val="07A39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srgbClr val="000000"/>
                </a:solidFill>
                <a:latin typeface="Arial"/>
              </a:endParaRPr>
            </a:p>
          </p:txBody>
        </p:sp>
      </p:grpSp>
      <p:grpSp>
        <p:nvGrpSpPr>
          <p:cNvPr id="13" name="Group 679">
            <a:extLst>
              <a:ext uri="{FF2B5EF4-FFF2-40B4-BE49-F238E27FC236}">
                <a16:creationId xmlns:a16="http://schemas.microsoft.com/office/drawing/2014/main" id="{25E0E9CE-8034-BBAB-BC84-CA56A8002B3A}"/>
              </a:ext>
            </a:extLst>
          </p:cNvPr>
          <p:cNvGrpSpPr/>
          <p:nvPr/>
        </p:nvGrpSpPr>
        <p:grpSpPr>
          <a:xfrm>
            <a:off x="6877625" y="1310664"/>
            <a:ext cx="2436995" cy="684872"/>
            <a:chOff x="590530" y="2152783"/>
            <a:chExt cx="2473307" cy="695077"/>
          </a:xfrm>
        </p:grpSpPr>
        <p:sp>
          <p:nvSpPr>
            <p:cNvPr id="14" name="Right Triangle 680">
              <a:extLst>
                <a:ext uri="{FF2B5EF4-FFF2-40B4-BE49-F238E27FC236}">
                  <a16:creationId xmlns:a16="http://schemas.microsoft.com/office/drawing/2014/main" id="{0000E1BD-6F61-95D1-9B2E-A9DF6943208A}"/>
                </a:ext>
              </a:extLst>
            </p:cNvPr>
            <p:cNvSpPr/>
            <p:nvPr/>
          </p:nvSpPr>
          <p:spPr>
            <a:xfrm rot="10800000">
              <a:off x="590530" y="2642931"/>
              <a:ext cx="204929" cy="204929"/>
            </a:xfrm>
            <a:prstGeom prst="rtTriangle">
              <a:avLst/>
            </a:prstGeom>
            <a:solidFill>
              <a:srgbClr val="90C221">
                <a:lumMod val="75000"/>
              </a:srgbClr>
            </a:solidFill>
            <a:ln w="12700" cap="flat" cmpd="sng" algn="ctr">
              <a:noFill/>
              <a:prstDash val="solid"/>
              <a:miter lim="800000"/>
            </a:ln>
            <a:effectLst/>
          </p:spPr>
          <p:txBody>
            <a:bodyPr rtlCol="0" anchor="ctr"/>
            <a:lstStyle/>
            <a:p>
              <a:pPr algn="ctr">
                <a:defRPr/>
              </a:pPr>
              <a:endParaRPr lang="ko-KR" altLang="en-US" sz="2700" kern="0">
                <a:solidFill>
                  <a:prstClr val="white"/>
                </a:solidFill>
                <a:latin typeface="Arial"/>
              </a:endParaRPr>
            </a:p>
          </p:txBody>
        </p:sp>
        <p:sp>
          <p:nvSpPr>
            <p:cNvPr id="15" name="Pentagon 15">
              <a:extLst>
                <a:ext uri="{FF2B5EF4-FFF2-40B4-BE49-F238E27FC236}">
                  <a16:creationId xmlns:a16="http://schemas.microsoft.com/office/drawing/2014/main" id="{94173158-984C-071D-740C-815FCCA60FA9}"/>
                </a:ext>
              </a:extLst>
            </p:cNvPr>
            <p:cNvSpPr/>
            <p:nvPr/>
          </p:nvSpPr>
          <p:spPr>
            <a:xfrm>
              <a:off x="611560" y="2158299"/>
              <a:ext cx="1944216" cy="484632"/>
            </a:xfrm>
            <a:prstGeom prst="homePlate">
              <a:avLst/>
            </a:prstGeom>
            <a:solidFill>
              <a:srgbClr val="90C22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prstClr val="white"/>
                </a:solidFill>
                <a:latin typeface="Arial"/>
              </a:endParaRPr>
            </a:p>
          </p:txBody>
        </p:sp>
        <p:sp>
          <p:nvSpPr>
            <p:cNvPr id="16" name="Chevron 16">
              <a:extLst>
                <a:ext uri="{FF2B5EF4-FFF2-40B4-BE49-F238E27FC236}">
                  <a16:creationId xmlns:a16="http://schemas.microsoft.com/office/drawing/2014/main" id="{DDA09FF8-81B1-B5F7-49CC-ABB1BCC66E1B}"/>
                </a:ext>
              </a:extLst>
            </p:cNvPr>
            <p:cNvSpPr/>
            <p:nvPr/>
          </p:nvSpPr>
          <p:spPr>
            <a:xfrm>
              <a:off x="2418617" y="2158299"/>
              <a:ext cx="385189" cy="484632"/>
            </a:xfrm>
            <a:prstGeom prst="chevron">
              <a:avLst>
                <a:gd name="adj" fmla="val 52447"/>
              </a:avLst>
            </a:prstGeom>
            <a:solidFill>
              <a:srgbClr val="90C22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srgbClr val="000000"/>
                </a:solidFill>
                <a:latin typeface="Arial"/>
              </a:endParaRPr>
            </a:p>
          </p:txBody>
        </p:sp>
        <p:sp>
          <p:nvSpPr>
            <p:cNvPr id="17" name="Chevron 17">
              <a:extLst>
                <a:ext uri="{FF2B5EF4-FFF2-40B4-BE49-F238E27FC236}">
                  <a16:creationId xmlns:a16="http://schemas.microsoft.com/office/drawing/2014/main" id="{A10D6E67-BF91-D27F-08A1-2263106050D3}"/>
                </a:ext>
              </a:extLst>
            </p:cNvPr>
            <p:cNvSpPr/>
            <p:nvPr/>
          </p:nvSpPr>
          <p:spPr>
            <a:xfrm>
              <a:off x="2678648" y="2152783"/>
              <a:ext cx="385189" cy="484632"/>
            </a:xfrm>
            <a:prstGeom prst="chevron">
              <a:avLst>
                <a:gd name="adj" fmla="val 52447"/>
              </a:avLst>
            </a:prstGeom>
            <a:solidFill>
              <a:srgbClr val="90C22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srgbClr val="000000"/>
                </a:solidFill>
                <a:latin typeface="Arial"/>
              </a:endParaRPr>
            </a:p>
          </p:txBody>
        </p:sp>
      </p:grpSp>
      <p:sp>
        <p:nvSpPr>
          <p:cNvPr id="18" name="TextBox 698">
            <a:extLst>
              <a:ext uri="{FF2B5EF4-FFF2-40B4-BE49-F238E27FC236}">
                <a16:creationId xmlns:a16="http://schemas.microsoft.com/office/drawing/2014/main" id="{72EB25DD-2974-89DC-0201-C8E680718771}"/>
              </a:ext>
            </a:extLst>
          </p:cNvPr>
          <p:cNvSpPr txBox="1"/>
          <p:nvPr/>
        </p:nvSpPr>
        <p:spPr>
          <a:xfrm>
            <a:off x="3560033" y="1591281"/>
            <a:ext cx="1573212" cy="400110"/>
          </a:xfrm>
          <a:prstGeom prst="rect">
            <a:avLst/>
          </a:prstGeom>
          <a:noFill/>
        </p:spPr>
        <p:txBody>
          <a:bodyPr wrap="square" rtlCol="0">
            <a:spAutoFit/>
          </a:bodyPr>
          <a:lstStyle/>
          <a:p>
            <a:pPr algn="ctr"/>
            <a:r>
              <a:rPr lang="en-US" altLang="ko-KR" sz="2000" b="1" dirty="0">
                <a:solidFill>
                  <a:prstClr val="white"/>
                </a:solidFill>
                <a:latin typeface="Arial"/>
                <a:cs typeface="Arial" pitchFamily="34" charset="0"/>
              </a:rPr>
              <a:t>B)</a:t>
            </a:r>
            <a:endParaRPr lang="ko-KR" altLang="en-US" sz="2000" b="1" dirty="0">
              <a:solidFill>
                <a:prstClr val="white"/>
              </a:solidFill>
              <a:latin typeface="Arial"/>
              <a:cs typeface="Arial" pitchFamily="34" charset="0"/>
            </a:endParaRPr>
          </a:p>
        </p:txBody>
      </p:sp>
      <p:sp>
        <p:nvSpPr>
          <p:cNvPr id="19" name="TextBox 699">
            <a:extLst>
              <a:ext uri="{FF2B5EF4-FFF2-40B4-BE49-F238E27FC236}">
                <a16:creationId xmlns:a16="http://schemas.microsoft.com/office/drawing/2014/main" id="{90D23882-0B8B-AA8B-E7EA-1B0DDB08C797}"/>
              </a:ext>
            </a:extLst>
          </p:cNvPr>
          <p:cNvSpPr txBox="1"/>
          <p:nvPr/>
        </p:nvSpPr>
        <p:spPr>
          <a:xfrm>
            <a:off x="7035132" y="1350492"/>
            <a:ext cx="1573212" cy="400110"/>
          </a:xfrm>
          <a:prstGeom prst="rect">
            <a:avLst/>
          </a:prstGeom>
          <a:noFill/>
        </p:spPr>
        <p:txBody>
          <a:bodyPr wrap="square" rtlCol="0">
            <a:spAutoFit/>
          </a:bodyPr>
          <a:lstStyle/>
          <a:p>
            <a:pPr algn="ctr"/>
            <a:r>
              <a:rPr lang="en-US" altLang="ko-KR" sz="2000" b="1" dirty="0">
                <a:solidFill>
                  <a:prstClr val="white"/>
                </a:solidFill>
                <a:latin typeface="Arial"/>
                <a:cs typeface="Arial" pitchFamily="34" charset="0"/>
              </a:rPr>
              <a:t>C)</a:t>
            </a:r>
            <a:endParaRPr lang="ko-KR" altLang="en-US" sz="2000" b="1" dirty="0">
              <a:solidFill>
                <a:prstClr val="white"/>
              </a:solidFill>
              <a:latin typeface="Arial"/>
              <a:cs typeface="Arial" pitchFamily="34" charset="0"/>
            </a:endParaRPr>
          </a:p>
        </p:txBody>
      </p:sp>
      <p:sp>
        <p:nvSpPr>
          <p:cNvPr id="20" name="Rectangle 5">
            <a:extLst>
              <a:ext uri="{FF2B5EF4-FFF2-40B4-BE49-F238E27FC236}">
                <a16:creationId xmlns:a16="http://schemas.microsoft.com/office/drawing/2014/main" id="{0075A914-674A-2F44-4684-A7B57502B1C8}"/>
              </a:ext>
            </a:extLst>
          </p:cNvPr>
          <p:cNvSpPr/>
          <p:nvPr/>
        </p:nvSpPr>
        <p:spPr>
          <a:xfrm>
            <a:off x="206288" y="1828009"/>
            <a:ext cx="3138855" cy="4267222"/>
          </a:xfrm>
          <a:prstGeom prst="rect">
            <a:avLst/>
          </a:prstGeom>
          <a:solidFill>
            <a:srgbClr val="FFFFCC"/>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ko-KR" altLang="en-US" sz="2700" kern="0" dirty="0">
              <a:solidFill>
                <a:prstClr val="white"/>
              </a:solidFill>
              <a:latin typeface="Arial"/>
            </a:endParaRPr>
          </a:p>
        </p:txBody>
      </p:sp>
      <p:grpSp>
        <p:nvGrpSpPr>
          <p:cNvPr id="21" name="Group 8">
            <a:extLst>
              <a:ext uri="{FF2B5EF4-FFF2-40B4-BE49-F238E27FC236}">
                <a16:creationId xmlns:a16="http://schemas.microsoft.com/office/drawing/2014/main" id="{D857428D-EA3B-5781-3C0E-1E66B3C78D5E}"/>
              </a:ext>
            </a:extLst>
          </p:cNvPr>
          <p:cNvGrpSpPr/>
          <p:nvPr/>
        </p:nvGrpSpPr>
        <p:grpSpPr>
          <a:xfrm>
            <a:off x="-5891" y="2027877"/>
            <a:ext cx="2436995" cy="684872"/>
            <a:chOff x="590530" y="2152783"/>
            <a:chExt cx="2473307" cy="695077"/>
          </a:xfrm>
          <a:solidFill>
            <a:srgbClr val="FFFF66"/>
          </a:solidFill>
        </p:grpSpPr>
        <p:sp>
          <p:nvSpPr>
            <p:cNvPr id="22" name="Right Triangle 9">
              <a:extLst>
                <a:ext uri="{FF2B5EF4-FFF2-40B4-BE49-F238E27FC236}">
                  <a16:creationId xmlns:a16="http://schemas.microsoft.com/office/drawing/2014/main" id="{FBD9436D-4FDE-21B4-C6D9-84AB0818A87B}"/>
                </a:ext>
              </a:extLst>
            </p:cNvPr>
            <p:cNvSpPr/>
            <p:nvPr/>
          </p:nvSpPr>
          <p:spPr>
            <a:xfrm rot="10800000">
              <a:off x="590530" y="2642931"/>
              <a:ext cx="204929" cy="204929"/>
            </a:xfrm>
            <a:prstGeom prst="rtTriangle">
              <a:avLst/>
            </a:prstGeom>
            <a:grpFill/>
            <a:ln w="12700" cap="flat" cmpd="sng" algn="ctr">
              <a:noFill/>
              <a:prstDash val="solid"/>
              <a:miter lim="800000"/>
            </a:ln>
            <a:effectLst/>
          </p:spPr>
          <p:txBody>
            <a:bodyPr rtlCol="0" anchor="ctr"/>
            <a:lstStyle/>
            <a:p>
              <a:pPr algn="ctr">
                <a:defRPr/>
              </a:pPr>
              <a:endParaRPr lang="ko-KR" altLang="en-US" sz="2700" kern="0">
                <a:solidFill>
                  <a:prstClr val="white"/>
                </a:solidFill>
                <a:latin typeface="Arial"/>
              </a:endParaRPr>
            </a:p>
          </p:txBody>
        </p:sp>
        <p:sp>
          <p:nvSpPr>
            <p:cNvPr id="23" name="Pentagon 10">
              <a:extLst>
                <a:ext uri="{FF2B5EF4-FFF2-40B4-BE49-F238E27FC236}">
                  <a16:creationId xmlns:a16="http://schemas.microsoft.com/office/drawing/2014/main" id="{C3D197EF-9C0C-8D8E-FF98-C85040F067DB}"/>
                </a:ext>
              </a:extLst>
            </p:cNvPr>
            <p:cNvSpPr/>
            <p:nvPr/>
          </p:nvSpPr>
          <p:spPr>
            <a:xfrm>
              <a:off x="611560" y="2158299"/>
              <a:ext cx="1944216" cy="484632"/>
            </a:xfrm>
            <a:prstGeom prst="homePlate">
              <a:avLst/>
            </a:prstGeom>
            <a:grp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prstClr val="white"/>
                </a:solidFill>
                <a:latin typeface="Arial"/>
              </a:endParaRPr>
            </a:p>
          </p:txBody>
        </p:sp>
        <p:sp>
          <p:nvSpPr>
            <p:cNvPr id="24" name="Chevron 11">
              <a:extLst>
                <a:ext uri="{FF2B5EF4-FFF2-40B4-BE49-F238E27FC236}">
                  <a16:creationId xmlns:a16="http://schemas.microsoft.com/office/drawing/2014/main" id="{DCDFBAC9-1B41-664C-CF15-70D8A09E5D92}"/>
                </a:ext>
              </a:extLst>
            </p:cNvPr>
            <p:cNvSpPr/>
            <p:nvPr/>
          </p:nvSpPr>
          <p:spPr>
            <a:xfrm>
              <a:off x="2418617" y="2158299"/>
              <a:ext cx="385189" cy="484632"/>
            </a:xfrm>
            <a:prstGeom prst="chevron">
              <a:avLst>
                <a:gd name="adj" fmla="val 52447"/>
              </a:avLst>
            </a:prstGeom>
            <a:grp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srgbClr val="000000"/>
                </a:solidFill>
                <a:latin typeface="Arial"/>
              </a:endParaRPr>
            </a:p>
          </p:txBody>
        </p:sp>
        <p:sp>
          <p:nvSpPr>
            <p:cNvPr id="25" name="Chevron 12">
              <a:extLst>
                <a:ext uri="{FF2B5EF4-FFF2-40B4-BE49-F238E27FC236}">
                  <a16:creationId xmlns:a16="http://schemas.microsoft.com/office/drawing/2014/main" id="{134E227A-1ADE-B171-F644-040E58227DC3}"/>
                </a:ext>
              </a:extLst>
            </p:cNvPr>
            <p:cNvSpPr/>
            <p:nvPr/>
          </p:nvSpPr>
          <p:spPr>
            <a:xfrm>
              <a:off x="2678648" y="2152783"/>
              <a:ext cx="385189" cy="484632"/>
            </a:xfrm>
            <a:prstGeom prst="chevron">
              <a:avLst>
                <a:gd name="adj" fmla="val 52447"/>
              </a:avLst>
            </a:prstGeom>
            <a:grp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ko-KR" altLang="en-US" sz="2700" kern="0">
                <a:solidFill>
                  <a:srgbClr val="000000"/>
                </a:solidFill>
                <a:latin typeface="Arial"/>
              </a:endParaRPr>
            </a:p>
          </p:txBody>
        </p:sp>
      </p:grpSp>
      <p:sp>
        <p:nvSpPr>
          <p:cNvPr id="26" name="TextBox 710">
            <a:extLst>
              <a:ext uri="{FF2B5EF4-FFF2-40B4-BE49-F238E27FC236}">
                <a16:creationId xmlns:a16="http://schemas.microsoft.com/office/drawing/2014/main" id="{55F20EE8-03C5-0631-8C74-7DC07E6AB643}"/>
              </a:ext>
            </a:extLst>
          </p:cNvPr>
          <p:cNvSpPr txBox="1"/>
          <p:nvPr/>
        </p:nvSpPr>
        <p:spPr>
          <a:xfrm>
            <a:off x="180756" y="2067705"/>
            <a:ext cx="1573212" cy="400110"/>
          </a:xfrm>
          <a:prstGeom prst="rect">
            <a:avLst/>
          </a:prstGeom>
          <a:noFill/>
        </p:spPr>
        <p:txBody>
          <a:bodyPr wrap="square" rtlCol="0">
            <a:spAutoFit/>
          </a:bodyPr>
          <a:lstStyle/>
          <a:p>
            <a:pPr algn="ctr"/>
            <a:r>
              <a:rPr lang="en-US" altLang="ko-KR" sz="2000" b="1" dirty="0">
                <a:solidFill>
                  <a:schemeClr val="tx1">
                    <a:lumMod val="95000"/>
                    <a:lumOff val="5000"/>
                  </a:schemeClr>
                </a:solidFill>
                <a:latin typeface="Arial"/>
                <a:cs typeface="Arial" pitchFamily="34" charset="0"/>
              </a:rPr>
              <a:t>A)</a:t>
            </a:r>
            <a:endParaRPr lang="ko-KR" altLang="en-US" sz="2000" b="1" dirty="0">
              <a:solidFill>
                <a:schemeClr val="tx1">
                  <a:lumMod val="95000"/>
                  <a:lumOff val="5000"/>
                </a:schemeClr>
              </a:solidFill>
              <a:latin typeface="Arial"/>
              <a:cs typeface="Arial" pitchFamily="34" charset="0"/>
            </a:endParaRPr>
          </a:p>
        </p:txBody>
      </p:sp>
      <p:sp>
        <p:nvSpPr>
          <p:cNvPr id="27" name="CuadroTexto 26">
            <a:extLst>
              <a:ext uri="{FF2B5EF4-FFF2-40B4-BE49-F238E27FC236}">
                <a16:creationId xmlns:a16="http://schemas.microsoft.com/office/drawing/2014/main" id="{75B46CDD-9CBB-7756-E85B-4DC04924C2C5}"/>
              </a:ext>
            </a:extLst>
          </p:cNvPr>
          <p:cNvSpPr txBox="1"/>
          <p:nvPr/>
        </p:nvSpPr>
        <p:spPr>
          <a:xfrm>
            <a:off x="7159336" y="2067705"/>
            <a:ext cx="3380090" cy="2853458"/>
          </a:xfrm>
          <a:prstGeom prst="rect">
            <a:avLst/>
          </a:prstGeom>
          <a:noFill/>
        </p:spPr>
        <p:txBody>
          <a:bodyPr wrap="square">
            <a:spAutoFit/>
          </a:bodyPr>
          <a:lstStyle/>
          <a:p>
            <a:pPr algn="just">
              <a:defRPr/>
            </a:pPr>
            <a:r>
              <a:rPr lang="es-MX" sz="1500" b="1" u="sng" dirty="0">
                <a:solidFill>
                  <a:srgbClr val="455F51">
                    <a:lumMod val="75000"/>
                  </a:srgbClr>
                </a:solidFill>
                <a:latin typeface="Arial"/>
                <a:ea typeface="Arial Unicode MS"/>
                <a:cs typeface="Arial" pitchFamily="34" charset="0"/>
              </a:rPr>
              <a:t>Nivel de Rigor Alto</a:t>
            </a:r>
            <a:r>
              <a:rPr lang="es-MX" sz="1500" dirty="0">
                <a:solidFill>
                  <a:srgbClr val="455F51">
                    <a:lumMod val="75000"/>
                  </a:srgbClr>
                </a:solidFill>
                <a:latin typeface="Arial"/>
                <a:ea typeface="Arial Unicode MS"/>
                <a:cs typeface="Arial" pitchFamily="34" charset="0"/>
              </a:rPr>
              <a:t> (Demostración de Desempeño Completa). Los requisitos para este nivel de rigor son: un informe de justificación técnica satisfactorio y el desempeño </a:t>
            </a:r>
            <a:r>
              <a:rPr lang="es-MX" sz="1500" dirty="0">
                <a:solidFill>
                  <a:schemeClr val="tx1">
                    <a:lumMod val="95000"/>
                    <a:lumOff val="5000"/>
                  </a:schemeClr>
                </a:solidFill>
                <a:latin typeface="Arial"/>
                <a:ea typeface="Arial Unicode MS"/>
                <a:cs typeface="Arial" pitchFamily="34" charset="0"/>
              </a:rPr>
              <a:t>exitoso de pruebas de </a:t>
            </a:r>
            <a:r>
              <a:rPr lang="es-MX" sz="1500" i="1" u="sng" dirty="0">
                <a:solidFill>
                  <a:schemeClr val="tx1">
                    <a:lumMod val="95000"/>
                    <a:lumOff val="5000"/>
                  </a:schemeClr>
                </a:solidFill>
                <a:latin typeface="Arial"/>
                <a:ea typeface="Arial Unicode MS"/>
                <a:cs typeface="Arial" pitchFamily="34" charset="0"/>
              </a:rPr>
              <a:t>demostración de forma oculta</a:t>
            </a:r>
            <a:r>
              <a:rPr lang="es-MX" sz="1500" dirty="0">
                <a:solidFill>
                  <a:schemeClr val="tx1">
                    <a:lumMod val="95000"/>
                    <a:lumOff val="5000"/>
                  </a:schemeClr>
                </a:solidFill>
                <a:latin typeface="Arial"/>
                <a:ea typeface="Arial Unicode MS"/>
                <a:cs typeface="Arial" pitchFamily="34" charset="0"/>
              </a:rPr>
              <a:t>. La sección del código de referencia debe establecer las puntuaciones de POD y FCP aceptables para la calificación. Se debe evaluar un número suficiente </a:t>
            </a:r>
            <a:r>
              <a:rPr lang="es-MX" sz="1500" dirty="0">
                <a:solidFill>
                  <a:srgbClr val="455F51">
                    <a:lumMod val="75000"/>
                  </a:srgbClr>
                </a:solidFill>
                <a:latin typeface="Arial"/>
                <a:ea typeface="Arial Unicode MS"/>
                <a:cs typeface="Arial" pitchFamily="34" charset="0"/>
              </a:rPr>
              <a:t>de piezas de prueba. </a:t>
            </a:r>
          </a:p>
        </p:txBody>
      </p:sp>
      <p:sp>
        <p:nvSpPr>
          <p:cNvPr id="28" name="CuadroTexto 27">
            <a:extLst>
              <a:ext uri="{FF2B5EF4-FFF2-40B4-BE49-F238E27FC236}">
                <a16:creationId xmlns:a16="http://schemas.microsoft.com/office/drawing/2014/main" id="{7A67281E-9A42-546D-33F7-AB2161115DED}"/>
              </a:ext>
            </a:extLst>
          </p:cNvPr>
          <p:cNvSpPr txBox="1"/>
          <p:nvPr/>
        </p:nvSpPr>
        <p:spPr>
          <a:xfrm>
            <a:off x="3735285" y="2392914"/>
            <a:ext cx="2935679" cy="3093154"/>
          </a:xfrm>
          <a:prstGeom prst="rect">
            <a:avLst/>
          </a:prstGeom>
          <a:noFill/>
        </p:spPr>
        <p:txBody>
          <a:bodyPr wrap="square">
            <a:spAutoFit/>
          </a:bodyPr>
          <a:lstStyle/>
          <a:p>
            <a:pPr algn="just">
              <a:defRPr/>
            </a:pPr>
            <a:r>
              <a:rPr lang="es-MX" sz="1500" b="1" u="sng" dirty="0">
                <a:solidFill>
                  <a:schemeClr val="tx1">
                    <a:lumMod val="95000"/>
                    <a:lumOff val="5000"/>
                  </a:schemeClr>
                </a:solidFill>
                <a:latin typeface="Arial"/>
                <a:ea typeface="Arial Unicode MS"/>
                <a:cs typeface="Arial" pitchFamily="34" charset="0"/>
              </a:rPr>
              <a:t>Nivel de Rigor Intermedio </a:t>
            </a:r>
          </a:p>
          <a:p>
            <a:pPr algn="just">
              <a:defRPr/>
            </a:pPr>
            <a:r>
              <a:rPr lang="es-MX" sz="1500" dirty="0">
                <a:solidFill>
                  <a:schemeClr val="tx1">
                    <a:lumMod val="95000"/>
                    <a:lumOff val="5000"/>
                  </a:schemeClr>
                </a:solidFill>
                <a:latin typeface="Arial"/>
                <a:ea typeface="Arial Unicode MS"/>
                <a:cs typeface="Arial" pitchFamily="34" charset="0"/>
              </a:rPr>
              <a:t>(una demostración de Desempeño Limitado). Los requisitos son: un reporte de justificación técnica satisfactoria y la realización exitosa de una prueba de demostración (</a:t>
            </a:r>
            <a:r>
              <a:rPr lang="es-MX" sz="1500" i="1" u="sng" dirty="0">
                <a:solidFill>
                  <a:schemeClr val="tx1">
                    <a:lumMod val="95000"/>
                    <a:lumOff val="5000"/>
                  </a:schemeClr>
                </a:solidFill>
                <a:latin typeface="Arial"/>
                <a:ea typeface="Arial Unicode MS"/>
                <a:cs typeface="Arial" pitchFamily="34" charset="0"/>
              </a:rPr>
              <a:t>de forma oculta o no oculta) </a:t>
            </a:r>
            <a:r>
              <a:rPr lang="es-MX" sz="1500" dirty="0">
                <a:solidFill>
                  <a:schemeClr val="tx1">
                    <a:lumMod val="95000"/>
                    <a:lumOff val="5000"/>
                  </a:schemeClr>
                </a:solidFill>
                <a:latin typeface="Arial"/>
                <a:ea typeface="Arial Unicode MS"/>
                <a:cs typeface="Arial" pitchFamily="34" charset="0"/>
              </a:rPr>
              <a:t>sobre un número limitado de piezas de prueba. La sección del código debe establecer las puntuaciones aceptables de POD y FCP para la calificación. </a:t>
            </a:r>
          </a:p>
        </p:txBody>
      </p:sp>
      <p:sp>
        <p:nvSpPr>
          <p:cNvPr id="29" name="CuadroTexto 28">
            <a:extLst>
              <a:ext uri="{FF2B5EF4-FFF2-40B4-BE49-F238E27FC236}">
                <a16:creationId xmlns:a16="http://schemas.microsoft.com/office/drawing/2014/main" id="{BAE66C7D-0DC0-E9FB-DB36-CC762C27BFCC}"/>
              </a:ext>
            </a:extLst>
          </p:cNvPr>
          <p:cNvSpPr txBox="1"/>
          <p:nvPr/>
        </p:nvSpPr>
        <p:spPr>
          <a:xfrm>
            <a:off x="180756" y="3073317"/>
            <a:ext cx="3138855" cy="3493264"/>
          </a:xfrm>
          <a:prstGeom prst="rect">
            <a:avLst/>
          </a:prstGeom>
          <a:noFill/>
        </p:spPr>
        <p:txBody>
          <a:bodyPr wrap="square">
            <a:spAutoFit/>
          </a:bodyPr>
          <a:lstStyle/>
          <a:p>
            <a:pPr algn="just">
              <a:defRPr/>
            </a:pPr>
            <a:r>
              <a:rPr lang="es-MX" sz="1500" b="1" u="sng" dirty="0">
                <a:solidFill>
                  <a:srgbClr val="455F51">
                    <a:lumMod val="75000"/>
                  </a:srgbClr>
                </a:solidFill>
                <a:latin typeface="Arial"/>
                <a:ea typeface="Arial Unicode MS"/>
                <a:cs typeface="Arial" pitchFamily="34" charset="0"/>
              </a:rPr>
              <a:t>Nivel de Rigor Bajo</a:t>
            </a:r>
            <a:r>
              <a:rPr lang="es-MX" sz="1500" dirty="0">
                <a:solidFill>
                  <a:srgbClr val="455F51">
                    <a:lumMod val="75000"/>
                  </a:srgbClr>
                </a:solidFill>
                <a:latin typeface="Arial"/>
                <a:ea typeface="Arial Unicode MS"/>
                <a:cs typeface="Arial" pitchFamily="34" charset="0"/>
              </a:rPr>
              <a:t> (solamente Justificación Técnica). El requisito para este nivel de rigor es un </a:t>
            </a:r>
            <a:r>
              <a:rPr lang="es-MX" sz="1500" i="1" u="sng" dirty="0">
                <a:solidFill>
                  <a:srgbClr val="455F51">
                    <a:lumMod val="75000"/>
                  </a:srgbClr>
                </a:solidFill>
                <a:latin typeface="Arial"/>
                <a:ea typeface="Arial Unicode MS"/>
                <a:cs typeface="Arial" pitchFamily="34" charset="0"/>
              </a:rPr>
              <a:t>reporte de justificación técnica satisfactorio</a:t>
            </a:r>
            <a:r>
              <a:rPr lang="es-MX" sz="1500" i="1" dirty="0">
                <a:solidFill>
                  <a:srgbClr val="455F51">
                    <a:lumMod val="75000"/>
                  </a:srgbClr>
                </a:solidFill>
                <a:latin typeface="Arial"/>
                <a:ea typeface="Arial Unicode MS"/>
                <a:cs typeface="Arial" pitchFamily="34" charset="0"/>
              </a:rPr>
              <a:t>. </a:t>
            </a:r>
            <a:r>
              <a:rPr lang="es-MX" sz="1500" dirty="0">
                <a:solidFill>
                  <a:srgbClr val="455F51">
                    <a:lumMod val="75000"/>
                  </a:srgbClr>
                </a:solidFill>
                <a:latin typeface="Arial"/>
                <a:ea typeface="Arial Unicode MS"/>
                <a:cs typeface="Arial" pitchFamily="34" charset="0"/>
              </a:rPr>
              <a:t>No se requieren demostraciones de desempeño para calificar el sistema de ensayo. </a:t>
            </a:r>
          </a:p>
          <a:p>
            <a:pPr algn="just">
              <a:defRPr/>
            </a:pPr>
            <a:endParaRPr lang="es-MX" sz="1500" dirty="0">
              <a:solidFill>
                <a:srgbClr val="455F51">
                  <a:lumMod val="75000"/>
                </a:srgbClr>
              </a:solidFill>
              <a:latin typeface="Arial"/>
              <a:ea typeface="Arial Unicode MS"/>
              <a:cs typeface="Arial" pitchFamily="34" charset="0"/>
            </a:endParaRPr>
          </a:p>
          <a:p>
            <a:pPr algn="just">
              <a:defRPr/>
            </a:pPr>
            <a:r>
              <a:rPr lang="es-MX" sz="1400" u="sng" dirty="0">
                <a:solidFill>
                  <a:schemeClr val="tx1">
                    <a:lumMod val="95000"/>
                    <a:lumOff val="5000"/>
                  </a:schemeClr>
                </a:solidFill>
                <a:latin typeface="Arial"/>
                <a:ea typeface="Arial Unicode MS"/>
                <a:cs typeface="Arial" pitchFamily="34" charset="0"/>
              </a:rPr>
              <a:t>Justificación técnica</a:t>
            </a:r>
            <a:r>
              <a:rPr lang="es-MX" sz="1400" dirty="0">
                <a:solidFill>
                  <a:schemeClr val="tx1">
                    <a:lumMod val="95000"/>
                    <a:lumOff val="5000"/>
                  </a:schemeClr>
                </a:solidFill>
                <a:latin typeface="Arial"/>
                <a:ea typeface="Arial Unicode MS"/>
                <a:cs typeface="Arial" pitchFamily="34" charset="0"/>
              </a:rPr>
              <a:t>. Responde a la pregunta: ¿Por qué debe considerarse aplicable o necesario el uso del procedimiento escrito?.</a:t>
            </a:r>
          </a:p>
          <a:p>
            <a:pPr algn="just">
              <a:defRPr/>
            </a:pPr>
            <a:endParaRPr lang="es-MX" sz="1500" dirty="0">
              <a:solidFill>
                <a:srgbClr val="455F51">
                  <a:lumMod val="75000"/>
                </a:srgbClr>
              </a:solidFill>
              <a:latin typeface="Arial"/>
              <a:ea typeface="Arial Unicode MS"/>
              <a:cs typeface="Arial" pitchFamily="34" charset="0"/>
            </a:endParaRPr>
          </a:p>
          <a:p>
            <a:pPr algn="just">
              <a:defRPr/>
            </a:pPr>
            <a:endParaRPr lang="es-MX" sz="1500" dirty="0">
              <a:solidFill>
                <a:srgbClr val="455F51">
                  <a:lumMod val="75000"/>
                </a:srgbClr>
              </a:solidFill>
              <a:latin typeface="Arial"/>
              <a:ea typeface="Arial Unicode MS"/>
              <a:cs typeface="Arial" pitchFamily="34" charset="0"/>
            </a:endParaRPr>
          </a:p>
        </p:txBody>
      </p:sp>
    </p:spTree>
    <p:extLst>
      <p:ext uri="{BB962C8B-B14F-4D97-AF65-F5344CB8AC3E}">
        <p14:creationId xmlns:p14="http://schemas.microsoft.com/office/powerpoint/2010/main" val="300816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par>
                                <p:cTn id="36" presetID="22" presetClass="entr" presetSubtype="8"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animBg="1"/>
      <p:bldP spid="18" grpId="0"/>
      <p:bldP spid="19" grpId="0"/>
      <p:bldP spid="20" grpId="0" animBg="1"/>
      <p:bldP spid="26" grpId="0"/>
      <p:bldP spid="27" grpId="0"/>
      <p:bldP spid="28" grpId="0"/>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42C02C6-AF09-9B71-4F46-310195225B26}"/>
              </a:ext>
            </a:extLst>
          </p:cNvPr>
          <p:cNvSpPr/>
          <p:nvPr/>
        </p:nvSpPr>
        <p:spPr>
          <a:xfrm>
            <a:off x="1828800" y="5900488"/>
            <a:ext cx="7303325" cy="721895"/>
          </a:xfrm>
          <a:prstGeom prst="rect">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6" name="CuadroTexto 5">
            <a:extLst>
              <a:ext uri="{FF2B5EF4-FFF2-40B4-BE49-F238E27FC236}">
                <a16:creationId xmlns:a16="http://schemas.microsoft.com/office/drawing/2014/main" id="{F6382D31-8F95-5294-6009-BB674CCFC5C1}"/>
              </a:ext>
            </a:extLst>
          </p:cNvPr>
          <p:cNvSpPr txBox="1"/>
          <p:nvPr/>
        </p:nvSpPr>
        <p:spPr>
          <a:xfrm>
            <a:off x="1959429" y="6032665"/>
            <a:ext cx="7398326" cy="461665"/>
          </a:xfrm>
          <a:prstGeom prst="rect">
            <a:avLst/>
          </a:prstGeom>
          <a:noFill/>
        </p:spPr>
        <p:txBody>
          <a:bodyPr wrap="square" rtlCol="0">
            <a:spAutoFit/>
          </a:bodyPr>
          <a:lstStyle/>
          <a:p>
            <a:pPr defTabSz="914286">
              <a:defRPr/>
            </a:pPr>
            <a:r>
              <a:rPr lang="es-MX" sz="2400" b="1" dirty="0">
                <a:solidFill>
                  <a:prstClr val="white"/>
                </a:solidFill>
                <a:latin typeface="Arial"/>
              </a:rPr>
              <a:t>Piezas de Prueba para Examen de Certificación</a:t>
            </a:r>
          </a:p>
        </p:txBody>
      </p:sp>
      <p:sp>
        <p:nvSpPr>
          <p:cNvPr id="7" name="Rectángulo 6">
            <a:extLst>
              <a:ext uri="{FF2B5EF4-FFF2-40B4-BE49-F238E27FC236}">
                <a16:creationId xmlns:a16="http://schemas.microsoft.com/office/drawing/2014/main" id="{7478DECA-0701-D3D4-C914-CF8E9268F6F6}"/>
              </a:ext>
            </a:extLst>
          </p:cNvPr>
          <p:cNvSpPr/>
          <p:nvPr/>
        </p:nvSpPr>
        <p:spPr>
          <a:xfrm>
            <a:off x="3237798" y="1087112"/>
            <a:ext cx="4485328" cy="4683775"/>
          </a:xfrm>
          <a:prstGeom prst="rect">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8" name="Rectángulo 7">
            <a:extLst>
              <a:ext uri="{FF2B5EF4-FFF2-40B4-BE49-F238E27FC236}">
                <a16:creationId xmlns:a16="http://schemas.microsoft.com/office/drawing/2014/main" id="{C19089C1-5334-17D2-E6AF-B916CCFCFF41}"/>
              </a:ext>
            </a:extLst>
          </p:cNvPr>
          <p:cNvSpPr/>
          <p:nvPr/>
        </p:nvSpPr>
        <p:spPr>
          <a:xfrm>
            <a:off x="3853336" y="363670"/>
            <a:ext cx="4485328" cy="5050723"/>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57150" cap="flat" cmpd="sng" algn="ctr">
            <a:solidFill>
              <a:srgbClr val="008000"/>
            </a:solidFill>
            <a:prstDash val="solid"/>
            <a:miter lim="800000"/>
          </a:ln>
          <a:effectLst/>
          <a:scene3d>
            <a:camera prst="orthographicFront"/>
            <a:lightRig rig="threePt" dir="t"/>
          </a:scene3d>
          <a:sp3d>
            <a:bevelT prst="angle"/>
          </a:sp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00345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42C02C6-AF09-9B71-4F46-310195225B26}"/>
              </a:ext>
            </a:extLst>
          </p:cNvPr>
          <p:cNvSpPr/>
          <p:nvPr/>
        </p:nvSpPr>
        <p:spPr>
          <a:xfrm>
            <a:off x="2444337" y="6136105"/>
            <a:ext cx="7303325" cy="721895"/>
          </a:xfrm>
          <a:prstGeom prst="rect">
            <a:avLst/>
          </a:prstGeom>
          <a:solidFill>
            <a:srgbClr val="549E3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cs typeface="+mn-cs"/>
            </a:endParaRPr>
          </a:p>
        </p:txBody>
      </p:sp>
      <p:sp>
        <p:nvSpPr>
          <p:cNvPr id="2" name="Marcador de texto 1">
            <a:extLst>
              <a:ext uri="{FF2B5EF4-FFF2-40B4-BE49-F238E27FC236}">
                <a16:creationId xmlns:a16="http://schemas.microsoft.com/office/drawing/2014/main" id="{6A6D44AD-18EE-6E1F-CCCD-F56A769051C4}"/>
              </a:ext>
            </a:extLst>
          </p:cNvPr>
          <p:cNvSpPr txBox="1">
            <a:spLocks/>
          </p:cNvSpPr>
          <p:nvPr/>
        </p:nvSpPr>
        <p:spPr>
          <a:xfrm>
            <a:off x="896556" y="1143000"/>
            <a:ext cx="9695244" cy="3752850"/>
          </a:xfrm>
          <a:prstGeom prst="rect">
            <a:avLst/>
          </a:prstGeom>
        </p:spPr>
        <p:txBody>
          <a:bodyPr anchor="ctr"/>
          <a:lstStyle>
            <a:lvl1pPr marL="0" indent="0" algn="l"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4000" b="1" dirty="0">
                <a:solidFill>
                  <a:srgbClr val="008000"/>
                </a:solidFill>
                <a:latin typeface="Arial"/>
              </a:rPr>
              <a:t>Gracias por su Atención</a:t>
            </a:r>
          </a:p>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3200" b="1" i="0" u="none" strike="noStrike" kern="1200" cap="none" spc="0" normalizeH="0" baseline="0" noProof="0" dirty="0">
              <a:ln>
                <a:noFill/>
              </a:ln>
              <a:solidFill>
                <a:srgbClr val="008000"/>
              </a:solidFill>
              <a:effectLst/>
              <a:uLnTx/>
              <a:uFillTx/>
              <a:latin typeface="Arial"/>
            </a:endParaRPr>
          </a:p>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3200" b="1" i="0" u="none" strike="noStrike" kern="1200" cap="none" spc="0" normalizeH="0" baseline="0" noProof="0" dirty="0">
                <a:ln>
                  <a:noFill/>
                </a:ln>
                <a:solidFill>
                  <a:srgbClr val="008000"/>
                </a:solidFill>
                <a:effectLst/>
                <a:uLnTx/>
                <a:uFillTx/>
                <a:latin typeface="Arial"/>
              </a:rPr>
              <a:t>Ing. Bonifacio Alanís Toledo</a:t>
            </a:r>
          </a:p>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200" b="1" dirty="0">
                <a:solidFill>
                  <a:srgbClr val="008000"/>
                </a:solidFill>
                <a:latin typeface="Arial"/>
              </a:rPr>
              <a:t>CAPACITACIÓN Y PRUEBAS NO DESTRUCTIVAS DE MÉXICO, S. C.</a:t>
            </a:r>
            <a:endParaRPr kumimoji="0" lang="es-MX" sz="3200" b="1" i="0" u="none" strike="noStrike" kern="1200" cap="none" spc="0" normalizeH="0" baseline="0" noProof="0" dirty="0">
              <a:ln>
                <a:noFill/>
              </a:ln>
              <a:solidFill>
                <a:srgbClr val="008000"/>
              </a:solidFill>
              <a:effectLst/>
              <a:uLnTx/>
              <a:uFillTx/>
              <a:latin typeface="Arial"/>
            </a:endParaRPr>
          </a:p>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2400" dirty="0">
                <a:solidFill>
                  <a:sysClr val="windowText" lastClr="000000">
                    <a:lumMod val="85000"/>
                    <a:lumOff val="15000"/>
                  </a:sysClr>
                </a:solidFill>
                <a:latin typeface="Arial"/>
              </a:rPr>
              <a:t>                      </a:t>
            </a:r>
            <a:r>
              <a:rPr lang="es-MX" sz="2400" dirty="0">
                <a:solidFill>
                  <a:sysClr val="windowText" lastClr="000000">
                    <a:lumMod val="85000"/>
                    <a:lumOff val="15000"/>
                  </a:sysClr>
                </a:solidFill>
                <a:latin typeface="Arial"/>
                <a:hlinkClick r:id="rId3"/>
              </a:rPr>
              <a:t>b</a:t>
            </a:r>
            <a:r>
              <a:rPr kumimoji="0" lang="es-MX" sz="2400" b="0" i="0" u="none" strike="noStrike" kern="1200" cap="none" spc="0" normalizeH="0" baseline="0" noProof="0" dirty="0">
                <a:ln>
                  <a:noFill/>
                </a:ln>
                <a:solidFill>
                  <a:sysClr val="windowText" lastClr="000000">
                    <a:lumMod val="85000"/>
                    <a:lumOff val="15000"/>
                  </a:sysClr>
                </a:solidFill>
                <a:effectLst/>
                <a:uLnTx/>
                <a:uFillTx/>
                <a:latin typeface="Arial"/>
                <a:hlinkClick r:id="rId3"/>
              </a:rPr>
              <a:t>onifacio.alanis@capacitacionypnd.com</a:t>
            </a:r>
            <a:endParaRPr kumimoji="0" lang="es-MX" sz="2400" b="0" i="0" u="none" strike="noStrike" kern="1200" cap="none" spc="0" normalizeH="0" baseline="0" noProof="0" dirty="0">
              <a:ln>
                <a:noFill/>
              </a:ln>
              <a:solidFill>
                <a:sysClr val="windowText" lastClr="000000">
                  <a:lumMod val="85000"/>
                  <a:lumOff val="15000"/>
                </a:sysClr>
              </a:solidFill>
              <a:effectLst/>
              <a:uLnTx/>
              <a:uFillTx/>
              <a:latin typeface="Arial"/>
              <a:cs typeface="Arial" pitchFamily="34" charset="0"/>
            </a:endParaRPr>
          </a:p>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2400" dirty="0">
                <a:solidFill>
                  <a:sysClr val="windowText" lastClr="000000">
                    <a:lumMod val="85000"/>
                    <a:lumOff val="15000"/>
                  </a:sysClr>
                </a:solidFill>
                <a:latin typeface="Arial"/>
                <a:hlinkClick r:id="rId4"/>
              </a:rPr>
              <a:t>bat510605@yahoo.com.mx</a:t>
            </a:r>
            <a:endParaRPr lang="es-MX" sz="2400" dirty="0">
              <a:solidFill>
                <a:sysClr val="windowText" lastClr="000000">
                  <a:lumMod val="85000"/>
                  <a:lumOff val="15000"/>
                </a:sysClr>
              </a:solidFill>
              <a:latin typeface="Arial"/>
            </a:endParaRPr>
          </a:p>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2400" b="0" i="0" u="none" strike="noStrike" kern="1200" cap="none" spc="0" normalizeH="0" baseline="0" noProof="0" dirty="0">
              <a:ln>
                <a:noFill/>
              </a:ln>
              <a:solidFill>
                <a:sysClr val="windowText" lastClr="000000">
                  <a:lumMod val="85000"/>
                  <a:lumOff val="15000"/>
                </a:sysClr>
              </a:solidFill>
              <a:effectLst/>
              <a:uLnTx/>
              <a:uFillTx/>
              <a:latin typeface="Arial"/>
              <a:cs typeface="Arial" pitchFamily="34" charset="0"/>
            </a:endParaRPr>
          </a:p>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2400" dirty="0">
                <a:solidFill>
                  <a:sysClr val="windowText" lastClr="000000">
                    <a:lumMod val="85000"/>
                    <a:lumOff val="15000"/>
                  </a:sysClr>
                </a:solidFill>
                <a:latin typeface="Arial"/>
              </a:rPr>
              <a:t>Av. Río Consulado # 2776</a:t>
            </a:r>
          </a:p>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400" b="0" i="0" u="none" strike="noStrike" kern="1200" cap="none" spc="0" normalizeH="0" baseline="0" noProof="0" dirty="0">
                <a:ln>
                  <a:noFill/>
                </a:ln>
                <a:solidFill>
                  <a:sysClr val="windowText" lastClr="000000">
                    <a:lumMod val="85000"/>
                    <a:lumOff val="15000"/>
                  </a:sysClr>
                </a:solidFill>
                <a:effectLst/>
                <a:uLnTx/>
                <a:uFillTx/>
                <a:latin typeface="Arial"/>
                <a:cs typeface="Arial" pitchFamily="34" charset="0"/>
              </a:rPr>
              <a:t>Col. San Juan de Aragón</a:t>
            </a:r>
          </a:p>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2400" dirty="0">
                <a:solidFill>
                  <a:sysClr val="windowText" lastClr="000000">
                    <a:lumMod val="85000"/>
                    <a:lumOff val="15000"/>
                  </a:sysClr>
                </a:solidFill>
                <a:latin typeface="Arial"/>
              </a:rPr>
              <a:t>Alcaldía Gustavo A. Madero 07920</a:t>
            </a:r>
          </a:p>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400" b="0" i="0" u="none" strike="noStrike" kern="1200" cap="none" spc="0" normalizeH="0" baseline="0" noProof="0" dirty="0">
                <a:ln>
                  <a:noFill/>
                </a:ln>
                <a:solidFill>
                  <a:sysClr val="windowText" lastClr="000000">
                    <a:lumMod val="85000"/>
                    <a:lumOff val="15000"/>
                  </a:sysClr>
                </a:solidFill>
                <a:effectLst/>
                <a:uLnTx/>
                <a:uFillTx/>
                <a:latin typeface="Arial"/>
                <a:cs typeface="Arial" pitchFamily="34" charset="0"/>
              </a:rPr>
              <a:t>Ciudad de México</a:t>
            </a:r>
          </a:p>
        </p:txBody>
      </p:sp>
    </p:spTree>
    <p:extLst>
      <p:ext uri="{BB962C8B-B14F-4D97-AF65-F5344CB8AC3E}">
        <p14:creationId xmlns:p14="http://schemas.microsoft.com/office/powerpoint/2010/main" val="297800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64F00B1-B8D5-ED48-D799-2B92B675E969}"/>
              </a:ext>
            </a:extLst>
          </p:cNvPr>
          <p:cNvSpPr txBox="1"/>
          <p:nvPr/>
        </p:nvSpPr>
        <p:spPr>
          <a:xfrm>
            <a:off x="678466" y="1159786"/>
            <a:ext cx="9673924" cy="1631216"/>
          </a:xfrm>
          <a:prstGeom prst="rect">
            <a:avLst/>
          </a:prstGeom>
          <a:noFill/>
        </p:spPr>
        <p:txBody>
          <a:bodyPr wrap="square">
            <a:spAutoFit/>
          </a:bodyPr>
          <a:lstStyle/>
          <a:p>
            <a:pPr algn="just">
              <a:defRPr/>
            </a:pPr>
            <a:r>
              <a:rPr lang="es-MX" sz="2000" i="1" u="sng" dirty="0">
                <a:solidFill>
                  <a:schemeClr val="tx1">
                    <a:lumMod val="95000"/>
                    <a:lumOff val="5000"/>
                  </a:schemeClr>
                </a:solidFill>
                <a:latin typeface="Arial"/>
                <a:ea typeface="Arial Unicode MS"/>
                <a:cs typeface="Arial" pitchFamily="34" charset="0"/>
              </a:rPr>
              <a:t>Los sistemas de ensayo que requieran una calificación a niveles de rigor intermedio o alto, también deben superar una demostración de cumplimiento</a:t>
            </a:r>
            <a:r>
              <a:rPr lang="es-MX" sz="2000" dirty="0">
                <a:solidFill>
                  <a:schemeClr val="tx1">
                    <a:lumMod val="95000"/>
                    <a:lumOff val="5000"/>
                  </a:schemeClr>
                </a:solidFill>
                <a:latin typeface="Arial"/>
                <a:ea typeface="Arial Unicode MS"/>
                <a:cs typeface="Arial" pitchFamily="34" charset="0"/>
              </a:rPr>
              <a:t>. El conjunto de piezas de ensayo y los criterios de pasa/no pasa que serán utilizados en la demostración del cumplimiento, deben ser determinados por el propietario del objeto y cuando proceda, debe ser aceptable por las partes que estén involucradas</a:t>
            </a:r>
            <a:r>
              <a:rPr lang="es-MX" sz="2000" dirty="0">
                <a:solidFill>
                  <a:srgbClr val="455F51">
                    <a:lumMod val="75000"/>
                  </a:srgbClr>
                </a:solidFill>
                <a:latin typeface="Arial"/>
                <a:ea typeface="Arial Unicode MS"/>
                <a:cs typeface="Arial" pitchFamily="34" charset="0"/>
              </a:rPr>
              <a:t>. </a:t>
            </a:r>
          </a:p>
        </p:txBody>
      </p:sp>
      <p:sp>
        <p:nvSpPr>
          <p:cNvPr id="7" name="10 Rectángulo">
            <a:extLst>
              <a:ext uri="{FF2B5EF4-FFF2-40B4-BE49-F238E27FC236}">
                <a16:creationId xmlns:a16="http://schemas.microsoft.com/office/drawing/2014/main" id="{03473855-DF21-C743-7F66-1577E9151ADD}"/>
              </a:ext>
            </a:extLst>
          </p:cNvPr>
          <p:cNvSpPr/>
          <p:nvPr/>
        </p:nvSpPr>
        <p:spPr>
          <a:xfrm>
            <a:off x="-580572" y="287597"/>
            <a:ext cx="12192000"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T-1442  Demostración de Cumplimiento del Procedimiento Escrito</a:t>
            </a:r>
          </a:p>
        </p:txBody>
      </p:sp>
      <p:sp>
        <p:nvSpPr>
          <p:cNvPr id="12" name="Oval 187">
            <a:extLst>
              <a:ext uri="{FF2B5EF4-FFF2-40B4-BE49-F238E27FC236}">
                <a16:creationId xmlns:a16="http://schemas.microsoft.com/office/drawing/2014/main" id="{B4439421-AA57-75CB-66B0-6ACBA270E9BC}"/>
              </a:ext>
            </a:extLst>
          </p:cNvPr>
          <p:cNvSpPr/>
          <p:nvPr/>
        </p:nvSpPr>
        <p:spPr>
          <a:xfrm>
            <a:off x="962463" y="3386258"/>
            <a:ext cx="564201" cy="564201"/>
          </a:xfrm>
          <a:prstGeom prst="ellipse">
            <a:avLst/>
          </a:prstGeom>
          <a:solidFill>
            <a:srgbClr val="90C221"/>
          </a:solidFill>
          <a:ln w="12700" cap="flat" cmpd="sng" algn="ctr">
            <a:no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sp>
        <p:nvSpPr>
          <p:cNvPr id="13" name="Arrow: Pentagon 188">
            <a:extLst>
              <a:ext uri="{FF2B5EF4-FFF2-40B4-BE49-F238E27FC236}">
                <a16:creationId xmlns:a16="http://schemas.microsoft.com/office/drawing/2014/main" id="{A74E397B-CBD9-D44F-B202-8F7300502697}"/>
              </a:ext>
            </a:extLst>
          </p:cNvPr>
          <p:cNvSpPr/>
          <p:nvPr/>
        </p:nvSpPr>
        <p:spPr>
          <a:xfrm>
            <a:off x="1701296" y="3179466"/>
            <a:ext cx="8752784" cy="1404209"/>
          </a:xfrm>
          <a:prstGeom prst="homePlate">
            <a:avLst/>
          </a:prstGeom>
          <a:solidFill>
            <a:srgbClr val="90C221"/>
          </a:solidFill>
          <a:ln w="12700" cap="flat" cmpd="sng" algn="ctr">
            <a:no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sp>
        <p:nvSpPr>
          <p:cNvPr id="14" name="TextBox 190">
            <a:extLst>
              <a:ext uri="{FF2B5EF4-FFF2-40B4-BE49-F238E27FC236}">
                <a16:creationId xmlns:a16="http://schemas.microsoft.com/office/drawing/2014/main" id="{E937320E-ADC5-6558-939F-D913EE379FC3}"/>
              </a:ext>
            </a:extLst>
          </p:cNvPr>
          <p:cNvSpPr txBox="1"/>
          <p:nvPr/>
        </p:nvSpPr>
        <p:spPr>
          <a:xfrm>
            <a:off x="1007009" y="3489577"/>
            <a:ext cx="465238" cy="369332"/>
          </a:xfrm>
          <a:prstGeom prst="rect">
            <a:avLst/>
          </a:prstGeom>
          <a:noFill/>
        </p:spPr>
        <p:txBody>
          <a:bodyPr wrap="square" rtlCol="0">
            <a:spAutoFit/>
          </a:bodyPr>
          <a:lstStyle/>
          <a:p>
            <a:pPr algn="ctr">
              <a:defRPr/>
            </a:pPr>
            <a:r>
              <a:rPr lang="en-US" altLang="ko-KR" b="1" kern="0" dirty="0">
                <a:solidFill>
                  <a:prstClr val="white"/>
                </a:solidFill>
                <a:latin typeface="Arial"/>
                <a:ea typeface="Arial Unicode MS"/>
                <a:cs typeface="Arial" pitchFamily="34" charset="0"/>
              </a:rPr>
              <a:t>A)</a:t>
            </a:r>
            <a:endParaRPr lang="ko-KR" altLang="en-US" b="1" kern="0" dirty="0">
              <a:solidFill>
                <a:prstClr val="white"/>
              </a:solidFill>
              <a:latin typeface="Arial"/>
              <a:cs typeface="Arial" pitchFamily="34" charset="0"/>
            </a:endParaRPr>
          </a:p>
        </p:txBody>
      </p:sp>
      <p:sp>
        <p:nvSpPr>
          <p:cNvPr id="15" name="Oval 192">
            <a:extLst>
              <a:ext uri="{FF2B5EF4-FFF2-40B4-BE49-F238E27FC236}">
                <a16:creationId xmlns:a16="http://schemas.microsoft.com/office/drawing/2014/main" id="{43AAE6D7-04E6-DF0D-8F93-40A45C2A699B}"/>
              </a:ext>
            </a:extLst>
          </p:cNvPr>
          <p:cNvSpPr/>
          <p:nvPr/>
        </p:nvSpPr>
        <p:spPr>
          <a:xfrm>
            <a:off x="962463" y="5296634"/>
            <a:ext cx="564201" cy="564201"/>
          </a:xfrm>
          <a:prstGeom prst="ellipse">
            <a:avLst/>
          </a:prstGeom>
          <a:solidFill>
            <a:srgbClr val="FBA200"/>
          </a:solidFill>
          <a:ln w="12700" cap="flat" cmpd="sng" algn="ctr">
            <a:no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sp>
        <p:nvSpPr>
          <p:cNvPr id="16" name="Arrow: Pentagon 193">
            <a:extLst>
              <a:ext uri="{FF2B5EF4-FFF2-40B4-BE49-F238E27FC236}">
                <a16:creationId xmlns:a16="http://schemas.microsoft.com/office/drawing/2014/main" id="{22EAFA53-64B1-6760-830E-49911FA8BEB6}"/>
              </a:ext>
            </a:extLst>
          </p:cNvPr>
          <p:cNvSpPr/>
          <p:nvPr/>
        </p:nvSpPr>
        <p:spPr>
          <a:xfrm>
            <a:off x="1705358" y="4938826"/>
            <a:ext cx="8958595" cy="1518775"/>
          </a:xfrm>
          <a:prstGeom prst="homePlate">
            <a:avLst/>
          </a:prstGeom>
          <a:solidFill>
            <a:srgbClr val="FBA200"/>
          </a:solidFill>
          <a:ln w="12700" cap="flat" cmpd="sng" algn="ctr">
            <a:no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sp>
        <p:nvSpPr>
          <p:cNvPr id="18" name="TextBox 195">
            <a:extLst>
              <a:ext uri="{FF2B5EF4-FFF2-40B4-BE49-F238E27FC236}">
                <a16:creationId xmlns:a16="http://schemas.microsoft.com/office/drawing/2014/main" id="{0CC2C023-8901-E15F-4949-9BEA6DFB55CB}"/>
              </a:ext>
            </a:extLst>
          </p:cNvPr>
          <p:cNvSpPr txBox="1"/>
          <p:nvPr/>
        </p:nvSpPr>
        <p:spPr>
          <a:xfrm>
            <a:off x="1030733" y="5409457"/>
            <a:ext cx="427659" cy="369332"/>
          </a:xfrm>
          <a:prstGeom prst="rect">
            <a:avLst/>
          </a:prstGeom>
          <a:noFill/>
        </p:spPr>
        <p:txBody>
          <a:bodyPr wrap="square" rtlCol="0">
            <a:spAutoFit/>
          </a:bodyPr>
          <a:lstStyle/>
          <a:p>
            <a:pPr algn="ctr">
              <a:defRPr/>
            </a:pPr>
            <a:r>
              <a:rPr lang="en-US" altLang="ko-KR" b="1" kern="0" dirty="0">
                <a:solidFill>
                  <a:prstClr val="white"/>
                </a:solidFill>
                <a:latin typeface="Arial"/>
                <a:ea typeface="Arial Unicode MS"/>
                <a:cs typeface="Arial" pitchFamily="34" charset="0"/>
              </a:rPr>
              <a:t>B)</a:t>
            </a:r>
            <a:endParaRPr lang="ko-KR" altLang="en-US" b="1" kern="0" dirty="0">
              <a:solidFill>
                <a:prstClr val="white"/>
              </a:solidFill>
              <a:latin typeface="Arial"/>
              <a:cs typeface="Arial" pitchFamily="34" charset="0"/>
            </a:endParaRPr>
          </a:p>
        </p:txBody>
      </p:sp>
      <p:sp>
        <p:nvSpPr>
          <p:cNvPr id="26" name="CuadroTexto 25">
            <a:extLst>
              <a:ext uri="{FF2B5EF4-FFF2-40B4-BE49-F238E27FC236}">
                <a16:creationId xmlns:a16="http://schemas.microsoft.com/office/drawing/2014/main" id="{43931E79-3DF1-C2B9-1690-85969824046A}"/>
              </a:ext>
            </a:extLst>
          </p:cNvPr>
          <p:cNvSpPr txBox="1"/>
          <p:nvPr/>
        </p:nvSpPr>
        <p:spPr>
          <a:xfrm>
            <a:off x="1809357" y="3260236"/>
            <a:ext cx="7759645" cy="1323439"/>
          </a:xfrm>
          <a:prstGeom prst="rect">
            <a:avLst/>
          </a:prstGeom>
          <a:noFill/>
        </p:spPr>
        <p:txBody>
          <a:bodyPr wrap="square">
            <a:spAutoFit/>
          </a:bodyPr>
          <a:lstStyle/>
          <a:p>
            <a:pPr algn="just">
              <a:defRPr/>
            </a:pPr>
            <a:r>
              <a:rPr lang="es-MX" sz="2000" dirty="0">
                <a:solidFill>
                  <a:srgbClr val="455F51">
                    <a:lumMod val="75000"/>
                  </a:srgbClr>
                </a:solidFill>
                <a:latin typeface="Arial"/>
                <a:ea typeface="Arial Unicode MS"/>
                <a:cs typeface="Arial" pitchFamily="34" charset="0"/>
              </a:rPr>
              <a:t>El procedimiento debe ser demostrado realizando un ensayo de un objeto o modelo simulado (mockup). La </a:t>
            </a:r>
            <a:r>
              <a:rPr lang="es-MX" sz="2000" i="1" dirty="0">
                <a:solidFill>
                  <a:srgbClr val="455F51">
                    <a:lumMod val="75000"/>
                  </a:srgbClr>
                </a:solidFill>
                <a:latin typeface="Arial"/>
                <a:ea typeface="Arial Unicode MS"/>
                <a:cs typeface="Arial" pitchFamily="34" charset="0"/>
              </a:rPr>
              <a:t>calificación </a:t>
            </a:r>
            <a:r>
              <a:rPr lang="es-MX" sz="2000" dirty="0">
                <a:solidFill>
                  <a:srgbClr val="455F51">
                    <a:lumMod val="75000"/>
                  </a:srgbClr>
                </a:solidFill>
                <a:latin typeface="Arial"/>
                <a:ea typeface="Arial Unicode MS"/>
                <a:cs typeface="Arial" pitchFamily="34" charset="0"/>
              </a:rPr>
              <a:t>del procedimiento solamente es válida cuando se aplican las mismas variables esenciales registradas durante la demostración. </a:t>
            </a:r>
          </a:p>
        </p:txBody>
      </p:sp>
      <p:sp>
        <p:nvSpPr>
          <p:cNvPr id="27" name="CuadroTexto 26">
            <a:extLst>
              <a:ext uri="{FF2B5EF4-FFF2-40B4-BE49-F238E27FC236}">
                <a16:creationId xmlns:a16="http://schemas.microsoft.com/office/drawing/2014/main" id="{68F78037-CE6B-BB99-E773-54D96A57CF3C}"/>
              </a:ext>
            </a:extLst>
          </p:cNvPr>
          <p:cNvSpPr txBox="1"/>
          <p:nvPr/>
        </p:nvSpPr>
        <p:spPr>
          <a:xfrm>
            <a:off x="1805498" y="5061727"/>
            <a:ext cx="8055860" cy="1323439"/>
          </a:xfrm>
          <a:prstGeom prst="rect">
            <a:avLst/>
          </a:prstGeom>
          <a:noFill/>
        </p:spPr>
        <p:txBody>
          <a:bodyPr wrap="square">
            <a:spAutoFit/>
          </a:bodyPr>
          <a:lstStyle/>
          <a:p>
            <a:pPr algn="just">
              <a:tabLst>
                <a:tab pos="0" algn="l"/>
              </a:tabLst>
              <a:defRPr/>
            </a:pPr>
            <a:r>
              <a:rPr lang="es-MX" sz="2000" dirty="0">
                <a:solidFill>
                  <a:srgbClr val="455F51">
                    <a:lumMod val="75000"/>
                  </a:srgbClr>
                </a:solidFill>
                <a:latin typeface="Arial"/>
                <a:ea typeface="Arial Unicode MS"/>
                <a:cs typeface="Arial" pitchFamily="34" charset="0"/>
              </a:rPr>
              <a:t>La demostración del procedimiento escrito puede utilizar personal certificado de forma oculta o no oculta. </a:t>
            </a:r>
            <a:r>
              <a:rPr lang="es-MX" sz="2000" i="1" u="sng" dirty="0">
                <a:solidFill>
                  <a:srgbClr val="455F51">
                    <a:lumMod val="75000"/>
                  </a:srgbClr>
                </a:solidFill>
                <a:latin typeface="Arial"/>
                <a:ea typeface="Arial Unicode MS"/>
                <a:cs typeface="Arial" pitchFamily="34" charset="0"/>
              </a:rPr>
              <a:t>La demostración de desempeño de forma oculta califica el sistema completo de ensayo, es decir: el equipo, el procedimiento escrito y el examinador.</a:t>
            </a:r>
          </a:p>
        </p:txBody>
      </p:sp>
    </p:spTree>
    <p:extLst>
      <p:ext uri="{BB962C8B-B14F-4D97-AF65-F5344CB8AC3E}">
        <p14:creationId xmlns:p14="http://schemas.microsoft.com/office/powerpoint/2010/main" val="35036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circle(in)">
                                      <p:cBhvr>
                                        <p:cTn id="28" dur="2000"/>
                                        <p:tgtEl>
                                          <p:spTgt spid="2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animBg="1"/>
      <p:bldP spid="13" grpId="0" animBg="1"/>
      <p:bldP spid="14" grpId="0"/>
      <p:bldP spid="15" grpId="0" animBg="1"/>
      <p:bldP spid="16" grpId="0" animBg="1"/>
      <p:bldP spid="18"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9BDAFDAA-6C29-672B-7143-979A99CB0D39}"/>
              </a:ext>
            </a:extLst>
          </p:cNvPr>
          <p:cNvSpPr/>
          <p:nvPr/>
        </p:nvSpPr>
        <p:spPr>
          <a:xfrm>
            <a:off x="-169644" y="202180"/>
            <a:ext cx="11157995"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T-1442  Demostración de Cumplimiento del Procedimiento Escrito</a:t>
            </a:r>
          </a:p>
        </p:txBody>
      </p:sp>
      <p:sp>
        <p:nvSpPr>
          <p:cNvPr id="5" name="CuadroTexto 4">
            <a:extLst>
              <a:ext uri="{FF2B5EF4-FFF2-40B4-BE49-F238E27FC236}">
                <a16:creationId xmlns:a16="http://schemas.microsoft.com/office/drawing/2014/main" id="{56F3B234-0DB6-CF13-7839-551E7FD28237}"/>
              </a:ext>
            </a:extLst>
          </p:cNvPr>
          <p:cNvSpPr txBox="1"/>
          <p:nvPr/>
        </p:nvSpPr>
        <p:spPr>
          <a:xfrm>
            <a:off x="553929" y="796187"/>
            <a:ext cx="9710850" cy="1261884"/>
          </a:xfrm>
          <a:prstGeom prst="rect">
            <a:avLst/>
          </a:prstGeom>
          <a:noFill/>
        </p:spPr>
        <p:txBody>
          <a:bodyPr wrap="square">
            <a:spAutoFit/>
          </a:bodyPr>
          <a:lstStyle/>
          <a:p>
            <a:pPr algn="just">
              <a:tabLst>
                <a:tab pos="0" algn="l"/>
              </a:tabLst>
              <a:defRPr/>
            </a:pPr>
            <a:r>
              <a:rPr lang="es-MX" sz="1900" u="sng" dirty="0">
                <a:solidFill>
                  <a:srgbClr val="455F51">
                    <a:lumMod val="75000"/>
                  </a:srgbClr>
                </a:solidFill>
                <a:latin typeface="Arial"/>
                <a:ea typeface="Arial Unicode MS"/>
                <a:cs typeface="Arial" pitchFamily="34" charset="0"/>
              </a:rPr>
              <a:t>Las </a:t>
            </a:r>
            <a:r>
              <a:rPr lang="es-MX" sz="1900" u="sng" dirty="0">
                <a:solidFill>
                  <a:schemeClr val="tx1">
                    <a:lumMod val="95000"/>
                    <a:lumOff val="5000"/>
                  </a:schemeClr>
                </a:solidFill>
                <a:latin typeface="Arial"/>
                <a:ea typeface="Arial Unicode MS"/>
                <a:cs typeface="Arial" pitchFamily="34" charset="0"/>
              </a:rPr>
              <a:t>demostraciones, de forma no oculta, solamente califican el procedimiento y el equipo</a:t>
            </a:r>
            <a:r>
              <a:rPr lang="es-MX" sz="1900" dirty="0">
                <a:solidFill>
                  <a:schemeClr val="tx1">
                    <a:lumMod val="95000"/>
                    <a:lumOff val="5000"/>
                  </a:schemeClr>
                </a:solidFill>
                <a:latin typeface="Arial"/>
                <a:ea typeface="Arial Unicode MS"/>
                <a:cs typeface="Arial" pitchFamily="34" charset="0"/>
              </a:rPr>
              <a:t>. En los registros se deben anotar si las indicaciones se han localizado correctamente. </a:t>
            </a:r>
            <a:r>
              <a:rPr lang="es-MX" sz="1900" i="1" u="sng" dirty="0">
                <a:solidFill>
                  <a:schemeClr val="tx1">
                    <a:lumMod val="95000"/>
                    <a:lumOff val="5000"/>
                  </a:schemeClr>
                </a:solidFill>
                <a:latin typeface="Arial"/>
                <a:ea typeface="Arial Unicode MS"/>
                <a:cs typeface="Arial" pitchFamily="34" charset="0"/>
              </a:rPr>
              <a:t>Las capacidades de dimensionamiento de profundidad, altura y longitud solamente son calificadas mediante </a:t>
            </a:r>
            <a:r>
              <a:rPr lang="es-MX" sz="1900" i="1" u="sng" dirty="0">
                <a:solidFill>
                  <a:srgbClr val="455F51">
                    <a:lumMod val="75000"/>
                  </a:srgbClr>
                </a:solidFill>
                <a:latin typeface="Arial"/>
                <a:ea typeface="Arial Unicode MS"/>
                <a:cs typeface="Arial" pitchFamily="34" charset="0"/>
              </a:rPr>
              <a:t>una demostración de desempeño de forma oculta.</a:t>
            </a:r>
          </a:p>
        </p:txBody>
      </p:sp>
      <p:sp>
        <p:nvSpPr>
          <p:cNvPr id="2" name="Oval 187">
            <a:extLst>
              <a:ext uri="{FF2B5EF4-FFF2-40B4-BE49-F238E27FC236}">
                <a16:creationId xmlns:a16="http://schemas.microsoft.com/office/drawing/2014/main" id="{957131E8-69D9-FD9D-90B3-0A5EB541D5F9}"/>
              </a:ext>
            </a:extLst>
          </p:cNvPr>
          <p:cNvSpPr/>
          <p:nvPr/>
        </p:nvSpPr>
        <p:spPr>
          <a:xfrm>
            <a:off x="817708" y="2296918"/>
            <a:ext cx="564201" cy="564201"/>
          </a:xfrm>
          <a:prstGeom prst="ellipse">
            <a:avLst/>
          </a:prstGeom>
          <a:solidFill>
            <a:schemeClr val="accent1">
              <a:lumMod val="60000"/>
              <a:lumOff val="40000"/>
            </a:schemeClr>
          </a:solidFill>
          <a:ln w="12700" cap="flat" cmpd="sng" algn="ctr">
            <a:no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sp>
        <p:nvSpPr>
          <p:cNvPr id="3" name="Arrow: Pentagon 188">
            <a:extLst>
              <a:ext uri="{FF2B5EF4-FFF2-40B4-BE49-F238E27FC236}">
                <a16:creationId xmlns:a16="http://schemas.microsoft.com/office/drawing/2014/main" id="{DE87928C-BD50-C8A6-7A79-C5B4A2793A32}"/>
              </a:ext>
            </a:extLst>
          </p:cNvPr>
          <p:cNvSpPr/>
          <p:nvPr/>
        </p:nvSpPr>
        <p:spPr>
          <a:xfrm>
            <a:off x="1556541" y="2090126"/>
            <a:ext cx="8752784" cy="1404209"/>
          </a:xfrm>
          <a:prstGeom prst="homePlate">
            <a:avLst/>
          </a:prstGeom>
          <a:solidFill>
            <a:schemeClr val="accent1">
              <a:lumMod val="60000"/>
              <a:lumOff val="40000"/>
            </a:schemeClr>
          </a:solidFill>
          <a:ln w="12700" cap="flat" cmpd="sng" algn="ctr">
            <a:noFill/>
            <a:prstDash val="solid"/>
            <a:miter lim="800000"/>
          </a:ln>
          <a:effectLst/>
        </p:spPr>
        <p:txBody>
          <a:bodyPr rtlCol="0" anchor="ctr"/>
          <a:lstStyle/>
          <a:p>
            <a:pPr algn="ctr">
              <a:defRPr/>
            </a:pPr>
            <a:endParaRPr lang="en-US" kern="0" dirty="0">
              <a:solidFill>
                <a:prstClr val="white"/>
              </a:solidFill>
              <a:latin typeface="Arial"/>
              <a:ea typeface="Arial Unicode MS"/>
            </a:endParaRPr>
          </a:p>
        </p:txBody>
      </p:sp>
      <p:sp>
        <p:nvSpPr>
          <p:cNvPr id="11" name="TextBox 190">
            <a:extLst>
              <a:ext uri="{FF2B5EF4-FFF2-40B4-BE49-F238E27FC236}">
                <a16:creationId xmlns:a16="http://schemas.microsoft.com/office/drawing/2014/main" id="{F945012C-8243-06EF-83CD-9FEAE056FBEC}"/>
              </a:ext>
            </a:extLst>
          </p:cNvPr>
          <p:cNvSpPr txBox="1"/>
          <p:nvPr/>
        </p:nvSpPr>
        <p:spPr>
          <a:xfrm>
            <a:off x="862254" y="2400237"/>
            <a:ext cx="465238" cy="369332"/>
          </a:xfrm>
          <a:prstGeom prst="rect">
            <a:avLst/>
          </a:prstGeom>
          <a:noFill/>
        </p:spPr>
        <p:txBody>
          <a:bodyPr wrap="square" rtlCol="0">
            <a:spAutoFit/>
          </a:bodyPr>
          <a:lstStyle/>
          <a:p>
            <a:pPr algn="ctr">
              <a:defRPr/>
            </a:pPr>
            <a:r>
              <a:rPr lang="en-US" altLang="ko-KR" b="1" kern="0" dirty="0">
                <a:solidFill>
                  <a:prstClr val="white"/>
                </a:solidFill>
                <a:latin typeface="Arial"/>
                <a:ea typeface="Arial Unicode MS"/>
                <a:cs typeface="Arial" pitchFamily="34" charset="0"/>
              </a:rPr>
              <a:t>C)</a:t>
            </a:r>
            <a:endParaRPr lang="ko-KR" altLang="en-US" b="1" kern="0" dirty="0">
              <a:solidFill>
                <a:prstClr val="white"/>
              </a:solidFill>
              <a:latin typeface="Arial"/>
              <a:cs typeface="Arial" pitchFamily="34" charset="0"/>
            </a:endParaRPr>
          </a:p>
        </p:txBody>
      </p:sp>
      <p:sp>
        <p:nvSpPr>
          <p:cNvPr id="13" name="CuadroTexto 12">
            <a:extLst>
              <a:ext uri="{FF2B5EF4-FFF2-40B4-BE49-F238E27FC236}">
                <a16:creationId xmlns:a16="http://schemas.microsoft.com/office/drawing/2014/main" id="{01C7FC04-8DFB-F6BA-6E3F-9760E0769CD7}"/>
              </a:ext>
            </a:extLst>
          </p:cNvPr>
          <p:cNvSpPr txBox="1"/>
          <p:nvPr/>
        </p:nvSpPr>
        <p:spPr>
          <a:xfrm>
            <a:off x="1556541" y="2147577"/>
            <a:ext cx="8031250" cy="1323439"/>
          </a:xfrm>
          <a:prstGeom prst="rect">
            <a:avLst/>
          </a:prstGeom>
          <a:noFill/>
        </p:spPr>
        <p:txBody>
          <a:bodyPr wrap="square">
            <a:spAutoFit/>
          </a:bodyPr>
          <a:lstStyle/>
          <a:p>
            <a:pPr algn="just">
              <a:tabLst>
                <a:tab pos="541338" algn="l"/>
              </a:tabLst>
              <a:defRPr/>
            </a:pPr>
            <a:r>
              <a:rPr lang="es-MX" sz="2000" dirty="0">
                <a:solidFill>
                  <a:srgbClr val="455F51">
                    <a:lumMod val="75000"/>
                  </a:srgbClr>
                </a:solidFill>
                <a:latin typeface="Arial"/>
                <a:ea typeface="Arial Unicode MS"/>
                <a:cs typeface="Arial" pitchFamily="34" charset="0"/>
              </a:rPr>
              <a:t>Las demostraciones pueden ser realizadas mediante una demostración de forma no oculta utilizando pocas fallas, una demostración exigida por la sección del Código de referencia o pruebas de forma oculta reiterativas.  </a:t>
            </a:r>
          </a:p>
        </p:txBody>
      </p:sp>
      <p:sp>
        <p:nvSpPr>
          <p:cNvPr id="14" name="Arrow: Pentagon 188">
            <a:extLst>
              <a:ext uri="{FF2B5EF4-FFF2-40B4-BE49-F238E27FC236}">
                <a16:creationId xmlns:a16="http://schemas.microsoft.com/office/drawing/2014/main" id="{C08AE6B3-5CEE-BF90-D928-947D2489EE47}"/>
              </a:ext>
            </a:extLst>
          </p:cNvPr>
          <p:cNvSpPr/>
          <p:nvPr/>
        </p:nvSpPr>
        <p:spPr>
          <a:xfrm>
            <a:off x="1556541" y="3651649"/>
            <a:ext cx="8752784" cy="1113820"/>
          </a:xfrm>
          <a:prstGeom prst="homePlate">
            <a:avLst/>
          </a:prstGeom>
          <a:solidFill>
            <a:srgbClr val="FFC000"/>
          </a:solidFill>
          <a:ln w="12700" cap="flat" cmpd="sng" algn="ctr">
            <a:noFill/>
            <a:prstDash val="solid"/>
            <a:miter lim="800000"/>
          </a:ln>
          <a:effectLst/>
        </p:spPr>
        <p:txBody>
          <a:bodyPr rtlCol="0" anchor="ctr"/>
          <a:lstStyle/>
          <a:p>
            <a:pPr algn="ctr">
              <a:defRPr/>
            </a:pPr>
            <a:endParaRPr lang="en-US" kern="0" dirty="0">
              <a:solidFill>
                <a:prstClr val="white"/>
              </a:solidFill>
              <a:latin typeface="Arial"/>
              <a:ea typeface="Arial Unicode MS"/>
            </a:endParaRPr>
          </a:p>
        </p:txBody>
      </p:sp>
      <p:sp>
        <p:nvSpPr>
          <p:cNvPr id="15" name="CuadroTexto 14">
            <a:extLst>
              <a:ext uri="{FF2B5EF4-FFF2-40B4-BE49-F238E27FC236}">
                <a16:creationId xmlns:a16="http://schemas.microsoft.com/office/drawing/2014/main" id="{56CECD43-F1F5-2B70-D40F-89DC992CEB08}"/>
              </a:ext>
            </a:extLst>
          </p:cNvPr>
          <p:cNvSpPr txBox="1"/>
          <p:nvPr/>
        </p:nvSpPr>
        <p:spPr>
          <a:xfrm>
            <a:off x="1556541" y="3659207"/>
            <a:ext cx="8031250" cy="1015663"/>
          </a:xfrm>
          <a:prstGeom prst="rect">
            <a:avLst/>
          </a:prstGeom>
          <a:noFill/>
        </p:spPr>
        <p:txBody>
          <a:bodyPr wrap="square">
            <a:spAutoFit/>
          </a:bodyPr>
          <a:lstStyle/>
          <a:p>
            <a:pPr algn="just">
              <a:defRPr/>
            </a:pPr>
            <a:r>
              <a:rPr lang="es-MX" sz="2000" dirty="0">
                <a:solidFill>
                  <a:srgbClr val="455F51">
                    <a:lumMod val="75000"/>
                  </a:srgbClr>
                </a:solidFill>
                <a:latin typeface="Arial"/>
                <a:ea typeface="Arial Unicode MS"/>
                <a:cs typeface="Arial" pitchFamily="34" charset="0"/>
              </a:rPr>
              <a:t>Debe ser designado una persona o una Organización como </a:t>
            </a:r>
            <a:r>
              <a:rPr lang="es-MX" sz="2000" u="sng" dirty="0">
                <a:solidFill>
                  <a:srgbClr val="455F51">
                    <a:lumMod val="75000"/>
                  </a:srgbClr>
                </a:solidFill>
                <a:latin typeface="Arial"/>
                <a:ea typeface="Arial Unicode MS"/>
                <a:cs typeface="Arial" pitchFamily="34" charset="0"/>
              </a:rPr>
              <a:t>Administrador</a:t>
            </a:r>
            <a:r>
              <a:rPr lang="es-MX" sz="2000" dirty="0">
                <a:solidFill>
                  <a:srgbClr val="455F51">
                    <a:lumMod val="75000"/>
                  </a:srgbClr>
                </a:solidFill>
                <a:latin typeface="Arial"/>
                <a:ea typeface="Arial Unicode MS"/>
                <a:cs typeface="Arial" pitchFamily="34" charset="0"/>
              </a:rPr>
              <a:t> del proceso de demostración. </a:t>
            </a:r>
            <a:r>
              <a:rPr lang="es-MX" sz="2000" i="1" u="sng" dirty="0">
                <a:solidFill>
                  <a:srgbClr val="455F51">
                    <a:lumMod val="75000"/>
                  </a:srgbClr>
                </a:solidFill>
                <a:latin typeface="Arial"/>
                <a:ea typeface="Arial Unicode MS"/>
                <a:cs typeface="Arial" pitchFamily="34" charset="0"/>
              </a:rPr>
              <a:t>Las funciones del Administrador incluyen: </a:t>
            </a:r>
          </a:p>
        </p:txBody>
      </p:sp>
      <p:sp>
        <p:nvSpPr>
          <p:cNvPr id="16" name="Oval 187">
            <a:extLst>
              <a:ext uri="{FF2B5EF4-FFF2-40B4-BE49-F238E27FC236}">
                <a16:creationId xmlns:a16="http://schemas.microsoft.com/office/drawing/2014/main" id="{672674E9-5D03-4E06-2CE5-27154A783A08}"/>
              </a:ext>
            </a:extLst>
          </p:cNvPr>
          <p:cNvSpPr/>
          <p:nvPr/>
        </p:nvSpPr>
        <p:spPr>
          <a:xfrm>
            <a:off x="862254" y="3859398"/>
            <a:ext cx="564201" cy="564201"/>
          </a:xfrm>
          <a:prstGeom prst="ellipse">
            <a:avLst/>
          </a:prstGeom>
          <a:solidFill>
            <a:srgbClr val="FFC000"/>
          </a:solidFill>
          <a:ln w="12700" cap="flat" cmpd="sng" algn="ctr">
            <a:noFill/>
            <a:prstDash val="solid"/>
            <a:miter lim="800000"/>
          </a:ln>
          <a:effectLst/>
        </p:spPr>
        <p:txBody>
          <a:bodyPr rtlCol="0" anchor="ctr"/>
          <a:lstStyle/>
          <a:p>
            <a:pPr algn="ctr">
              <a:defRPr/>
            </a:pPr>
            <a:endParaRPr lang="en-US" kern="0">
              <a:solidFill>
                <a:prstClr val="white"/>
              </a:solidFill>
              <a:latin typeface="Arial"/>
              <a:ea typeface="Arial Unicode MS"/>
            </a:endParaRPr>
          </a:p>
        </p:txBody>
      </p:sp>
      <p:sp>
        <p:nvSpPr>
          <p:cNvPr id="17" name="TextBox 190">
            <a:extLst>
              <a:ext uri="{FF2B5EF4-FFF2-40B4-BE49-F238E27FC236}">
                <a16:creationId xmlns:a16="http://schemas.microsoft.com/office/drawing/2014/main" id="{62B91B5B-60C4-6177-B9A1-97844D96A0F0}"/>
              </a:ext>
            </a:extLst>
          </p:cNvPr>
          <p:cNvSpPr txBox="1"/>
          <p:nvPr/>
        </p:nvSpPr>
        <p:spPr>
          <a:xfrm>
            <a:off x="906800" y="3962717"/>
            <a:ext cx="465238" cy="369332"/>
          </a:xfrm>
          <a:prstGeom prst="rect">
            <a:avLst/>
          </a:prstGeom>
          <a:noFill/>
        </p:spPr>
        <p:txBody>
          <a:bodyPr wrap="square" rtlCol="0">
            <a:spAutoFit/>
          </a:bodyPr>
          <a:lstStyle/>
          <a:p>
            <a:pPr algn="ctr">
              <a:defRPr/>
            </a:pPr>
            <a:r>
              <a:rPr lang="en-US" altLang="ko-KR" b="1" kern="0" dirty="0">
                <a:solidFill>
                  <a:prstClr val="white"/>
                </a:solidFill>
                <a:latin typeface="Arial"/>
                <a:ea typeface="Arial Unicode MS"/>
                <a:cs typeface="Arial" pitchFamily="34" charset="0"/>
              </a:rPr>
              <a:t>D)</a:t>
            </a:r>
            <a:endParaRPr lang="ko-KR" altLang="en-US" b="1" kern="0" dirty="0">
              <a:solidFill>
                <a:prstClr val="white"/>
              </a:solidFill>
              <a:latin typeface="Arial"/>
              <a:cs typeface="Arial" pitchFamily="34" charset="0"/>
            </a:endParaRPr>
          </a:p>
        </p:txBody>
      </p:sp>
      <p:sp>
        <p:nvSpPr>
          <p:cNvPr id="18" name="Rectangle 814">
            <a:extLst>
              <a:ext uri="{FF2B5EF4-FFF2-40B4-BE49-F238E27FC236}">
                <a16:creationId xmlns:a16="http://schemas.microsoft.com/office/drawing/2014/main" id="{8FE88136-4874-039D-A4EA-F6FD89438841}"/>
              </a:ext>
            </a:extLst>
          </p:cNvPr>
          <p:cNvSpPr/>
          <p:nvPr/>
        </p:nvSpPr>
        <p:spPr>
          <a:xfrm>
            <a:off x="2226361" y="4937507"/>
            <a:ext cx="7455559" cy="422129"/>
          </a:xfrm>
          <a:prstGeom prst="rect">
            <a:avLst/>
          </a:prstGeom>
          <a:solidFill>
            <a:sysClr val="window" lastClr="FFFFFF"/>
          </a:solidFill>
          <a:ln w="63500" cap="flat" cmpd="sng" algn="ctr">
            <a:solidFill>
              <a:srgbClr val="FBA200"/>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19" name="Rounded Rectangle 21">
            <a:extLst>
              <a:ext uri="{FF2B5EF4-FFF2-40B4-BE49-F238E27FC236}">
                <a16:creationId xmlns:a16="http://schemas.microsoft.com/office/drawing/2014/main" id="{45F28C58-1C46-0B00-ED6F-98AE55D2AAB5}"/>
              </a:ext>
            </a:extLst>
          </p:cNvPr>
          <p:cNvSpPr/>
          <p:nvPr/>
        </p:nvSpPr>
        <p:spPr>
          <a:xfrm rot="13500000">
            <a:off x="1679421" y="4886806"/>
            <a:ext cx="537653" cy="474805"/>
          </a:xfrm>
          <a:prstGeom prst="roundRect">
            <a:avLst>
              <a:gd name="adj" fmla="val 9009"/>
            </a:avLst>
          </a:prstGeom>
          <a:solidFill>
            <a:srgbClr val="FBA200"/>
          </a:solidFill>
          <a:ln w="12700" cap="flat" cmpd="sng" algn="ctr">
            <a:no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20" name="Rounded Rectangle 22">
            <a:extLst>
              <a:ext uri="{FF2B5EF4-FFF2-40B4-BE49-F238E27FC236}">
                <a16:creationId xmlns:a16="http://schemas.microsoft.com/office/drawing/2014/main" id="{4D0254B3-F27C-6E54-F964-D2995FC59354}"/>
              </a:ext>
            </a:extLst>
          </p:cNvPr>
          <p:cNvSpPr/>
          <p:nvPr/>
        </p:nvSpPr>
        <p:spPr>
          <a:xfrm rot="13500000">
            <a:off x="1855436" y="4886801"/>
            <a:ext cx="537653" cy="474803"/>
          </a:xfrm>
          <a:prstGeom prst="roundRect">
            <a:avLst>
              <a:gd name="adj" fmla="val 9009"/>
            </a:avLst>
          </a:prstGeom>
          <a:solidFill>
            <a:sysClr val="window" lastClr="FFFFFF"/>
          </a:solidFill>
          <a:ln w="25400" cap="flat" cmpd="sng" algn="ctr">
            <a:solidFill>
              <a:srgbClr val="FBA200"/>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21" name="TextBox 817">
            <a:extLst>
              <a:ext uri="{FF2B5EF4-FFF2-40B4-BE49-F238E27FC236}">
                <a16:creationId xmlns:a16="http://schemas.microsoft.com/office/drawing/2014/main" id="{EB063D63-3BFB-6403-7FF9-EE0B939304B6}"/>
              </a:ext>
            </a:extLst>
          </p:cNvPr>
          <p:cNvSpPr txBox="1"/>
          <p:nvPr/>
        </p:nvSpPr>
        <p:spPr>
          <a:xfrm>
            <a:off x="1941294" y="4933616"/>
            <a:ext cx="343883" cy="369332"/>
          </a:xfrm>
          <a:prstGeom prst="rect">
            <a:avLst/>
          </a:prstGeom>
          <a:noFill/>
        </p:spPr>
        <p:txBody>
          <a:bodyPr wrap="square" rtlCol="0">
            <a:spAutoFit/>
          </a:bodyPr>
          <a:lstStyle/>
          <a:p>
            <a:pPr algn="ctr"/>
            <a:r>
              <a:rPr lang="en-US" altLang="ko-KR" b="1" dirty="0">
                <a:solidFill>
                  <a:srgbClr val="000000">
                    <a:lumMod val="75000"/>
                    <a:lumOff val="25000"/>
                  </a:srgbClr>
                </a:solidFill>
                <a:latin typeface="Arial"/>
                <a:ea typeface="Arial Unicode MS"/>
                <a:cs typeface="Arial" pitchFamily="34" charset="0"/>
              </a:rPr>
              <a:t>1</a:t>
            </a:r>
            <a:endParaRPr lang="ko-KR" altLang="en-US" b="1" dirty="0">
              <a:solidFill>
                <a:srgbClr val="000000">
                  <a:lumMod val="75000"/>
                  <a:lumOff val="25000"/>
                </a:srgbClr>
              </a:solidFill>
              <a:latin typeface="Arial"/>
              <a:cs typeface="Arial" pitchFamily="34" charset="0"/>
            </a:endParaRPr>
          </a:p>
        </p:txBody>
      </p:sp>
      <p:sp>
        <p:nvSpPr>
          <p:cNvPr id="22" name="Text Placeholder 13">
            <a:extLst>
              <a:ext uri="{FF2B5EF4-FFF2-40B4-BE49-F238E27FC236}">
                <a16:creationId xmlns:a16="http://schemas.microsoft.com/office/drawing/2014/main" id="{4F024A4D-03DE-9F65-C1CB-A9BBAB8232DD}"/>
              </a:ext>
            </a:extLst>
          </p:cNvPr>
          <p:cNvSpPr txBox="1">
            <a:spLocks/>
          </p:cNvSpPr>
          <p:nvPr/>
        </p:nvSpPr>
        <p:spPr>
          <a:xfrm>
            <a:off x="2364436" y="5380272"/>
            <a:ext cx="3731564" cy="896987"/>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s-MX" sz="1800" dirty="0">
              <a:solidFill>
                <a:srgbClr val="000000">
                  <a:lumMod val="75000"/>
                  <a:lumOff val="25000"/>
                </a:srgbClr>
              </a:solidFill>
              <a:latin typeface="Arial"/>
              <a:ea typeface="Arial Unicode MS"/>
              <a:cs typeface="Arial" pitchFamily="34" charset="0"/>
            </a:endParaRPr>
          </a:p>
        </p:txBody>
      </p:sp>
      <p:sp>
        <p:nvSpPr>
          <p:cNvPr id="23" name="CuadroTexto 22">
            <a:extLst>
              <a:ext uri="{FF2B5EF4-FFF2-40B4-BE49-F238E27FC236}">
                <a16:creationId xmlns:a16="http://schemas.microsoft.com/office/drawing/2014/main" id="{37788A33-529D-10DF-8059-11C21125EF5F}"/>
              </a:ext>
            </a:extLst>
          </p:cNvPr>
          <p:cNvSpPr txBox="1"/>
          <p:nvPr/>
        </p:nvSpPr>
        <p:spPr>
          <a:xfrm>
            <a:off x="2667896" y="4958818"/>
            <a:ext cx="4555657" cy="369332"/>
          </a:xfrm>
          <a:prstGeom prst="rect">
            <a:avLst/>
          </a:prstGeom>
          <a:noFill/>
        </p:spPr>
        <p:txBody>
          <a:bodyPr wrap="square">
            <a:spAutoFit/>
          </a:bodyPr>
          <a:lstStyle/>
          <a:p>
            <a:pPr algn="just">
              <a:tabLst>
                <a:tab pos="0" algn="l"/>
              </a:tabLst>
              <a:defRPr/>
            </a:pPr>
            <a:r>
              <a:rPr lang="es-MX" dirty="0">
                <a:solidFill>
                  <a:srgbClr val="455F51">
                    <a:lumMod val="75000"/>
                  </a:srgbClr>
                </a:solidFill>
                <a:latin typeface="Arial"/>
                <a:ea typeface="Arial Unicode MS"/>
                <a:cs typeface="Arial" pitchFamily="34" charset="0"/>
              </a:rPr>
              <a:t>Revisión de la justificación técnica</a:t>
            </a:r>
          </a:p>
        </p:txBody>
      </p:sp>
      <p:sp>
        <p:nvSpPr>
          <p:cNvPr id="29" name="Rectangle 807">
            <a:extLst>
              <a:ext uri="{FF2B5EF4-FFF2-40B4-BE49-F238E27FC236}">
                <a16:creationId xmlns:a16="http://schemas.microsoft.com/office/drawing/2014/main" id="{95718D32-68EE-744B-2E73-1B24199B79D7}"/>
              </a:ext>
            </a:extLst>
          </p:cNvPr>
          <p:cNvSpPr/>
          <p:nvPr/>
        </p:nvSpPr>
        <p:spPr>
          <a:xfrm>
            <a:off x="2667896" y="5612245"/>
            <a:ext cx="7455559" cy="430887"/>
          </a:xfrm>
          <a:prstGeom prst="rect">
            <a:avLst/>
          </a:prstGeom>
          <a:solidFill>
            <a:sysClr val="window" lastClr="FFFFFF"/>
          </a:solidFill>
          <a:ln w="63500" cap="flat" cmpd="sng" algn="ctr">
            <a:solidFill>
              <a:srgbClr val="90C221"/>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0" name="Rounded Rectangle 18">
            <a:extLst>
              <a:ext uri="{FF2B5EF4-FFF2-40B4-BE49-F238E27FC236}">
                <a16:creationId xmlns:a16="http://schemas.microsoft.com/office/drawing/2014/main" id="{FDA36E5C-5A2C-3DC9-5732-2237B58B29C7}"/>
              </a:ext>
            </a:extLst>
          </p:cNvPr>
          <p:cNvSpPr/>
          <p:nvPr/>
        </p:nvSpPr>
        <p:spPr>
          <a:xfrm rot="13500000">
            <a:off x="2066291" y="5546742"/>
            <a:ext cx="537602" cy="474860"/>
          </a:xfrm>
          <a:prstGeom prst="roundRect">
            <a:avLst>
              <a:gd name="adj" fmla="val 9009"/>
            </a:avLst>
          </a:prstGeom>
          <a:solidFill>
            <a:srgbClr val="90C221"/>
          </a:solidFill>
          <a:ln w="12700" cap="flat" cmpd="sng" algn="ctr">
            <a:no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1" name="Rounded Rectangle 19">
            <a:extLst>
              <a:ext uri="{FF2B5EF4-FFF2-40B4-BE49-F238E27FC236}">
                <a16:creationId xmlns:a16="http://schemas.microsoft.com/office/drawing/2014/main" id="{8EE9728B-44FB-29FF-9206-C18252A76140}"/>
              </a:ext>
            </a:extLst>
          </p:cNvPr>
          <p:cNvSpPr/>
          <p:nvPr/>
        </p:nvSpPr>
        <p:spPr>
          <a:xfrm rot="13500000">
            <a:off x="2242304" y="5546738"/>
            <a:ext cx="537602" cy="474859"/>
          </a:xfrm>
          <a:prstGeom prst="roundRect">
            <a:avLst>
              <a:gd name="adj" fmla="val 9009"/>
            </a:avLst>
          </a:prstGeom>
          <a:solidFill>
            <a:sysClr val="window" lastClr="FFFFFF"/>
          </a:solidFill>
          <a:ln w="25400" cap="flat" cmpd="sng" algn="ctr">
            <a:solidFill>
              <a:srgbClr val="90C221"/>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2" name="TextBox 810">
            <a:extLst>
              <a:ext uri="{FF2B5EF4-FFF2-40B4-BE49-F238E27FC236}">
                <a16:creationId xmlns:a16="http://schemas.microsoft.com/office/drawing/2014/main" id="{F831BC93-2BFA-E33D-DBD4-6A24D50D83C7}"/>
              </a:ext>
            </a:extLst>
          </p:cNvPr>
          <p:cNvSpPr txBox="1"/>
          <p:nvPr/>
        </p:nvSpPr>
        <p:spPr>
          <a:xfrm>
            <a:off x="2270329" y="5616156"/>
            <a:ext cx="419956" cy="369332"/>
          </a:xfrm>
          <a:prstGeom prst="rect">
            <a:avLst/>
          </a:prstGeom>
          <a:noFill/>
        </p:spPr>
        <p:txBody>
          <a:bodyPr wrap="square" rtlCol="0">
            <a:spAutoFit/>
          </a:bodyPr>
          <a:lstStyle/>
          <a:p>
            <a:pPr algn="ctr"/>
            <a:r>
              <a:rPr lang="en-US" altLang="ko-KR" b="1" dirty="0">
                <a:solidFill>
                  <a:srgbClr val="000000">
                    <a:lumMod val="75000"/>
                    <a:lumOff val="25000"/>
                  </a:srgbClr>
                </a:solidFill>
                <a:latin typeface="Arial"/>
                <a:ea typeface="Arial Unicode MS"/>
                <a:cs typeface="Arial" pitchFamily="34" charset="0"/>
              </a:rPr>
              <a:t>2</a:t>
            </a:r>
            <a:endParaRPr lang="ko-KR" altLang="en-US" b="1" dirty="0">
              <a:solidFill>
                <a:srgbClr val="000000">
                  <a:lumMod val="75000"/>
                  <a:lumOff val="25000"/>
                </a:srgbClr>
              </a:solidFill>
              <a:latin typeface="Arial"/>
              <a:cs typeface="Arial" pitchFamily="34" charset="0"/>
            </a:endParaRPr>
          </a:p>
        </p:txBody>
      </p:sp>
      <p:sp>
        <p:nvSpPr>
          <p:cNvPr id="34" name="CuadroTexto 33">
            <a:extLst>
              <a:ext uri="{FF2B5EF4-FFF2-40B4-BE49-F238E27FC236}">
                <a16:creationId xmlns:a16="http://schemas.microsoft.com/office/drawing/2014/main" id="{9E1A99FE-2AB7-3F3E-11A4-58424DA4DFFD}"/>
              </a:ext>
            </a:extLst>
          </p:cNvPr>
          <p:cNvSpPr txBox="1"/>
          <p:nvPr/>
        </p:nvSpPr>
        <p:spPr>
          <a:xfrm>
            <a:off x="2883937" y="5612245"/>
            <a:ext cx="7023476" cy="430887"/>
          </a:xfrm>
          <a:prstGeom prst="rect">
            <a:avLst/>
          </a:prstGeom>
          <a:noFill/>
        </p:spPr>
        <p:txBody>
          <a:bodyPr wrap="square">
            <a:spAutoFit/>
          </a:bodyPr>
          <a:lstStyle/>
          <a:p>
            <a:pPr algn="just">
              <a:tabLst>
                <a:tab pos="0" algn="l"/>
              </a:tabLst>
              <a:defRPr/>
            </a:pPr>
            <a:r>
              <a:rPr lang="es-MX" dirty="0">
                <a:solidFill>
                  <a:srgbClr val="455F51">
                    <a:lumMod val="75000"/>
                  </a:srgbClr>
                </a:solidFill>
                <a:latin typeface="Arial"/>
                <a:ea typeface="Arial Unicode MS"/>
                <a:cs typeface="Arial" pitchFamily="34" charset="0"/>
              </a:rPr>
              <a:t>Revisar el procedimiento y su ámbito o alcance de aplicabilidad</a:t>
            </a:r>
            <a:r>
              <a:rPr lang="es-MX" sz="2200" dirty="0">
                <a:solidFill>
                  <a:srgbClr val="455F51">
                    <a:lumMod val="75000"/>
                  </a:srgbClr>
                </a:solidFill>
                <a:latin typeface="Arial"/>
                <a:ea typeface="Arial Unicode MS"/>
                <a:cs typeface="Arial" pitchFamily="34" charset="0"/>
              </a:rPr>
              <a:t>. </a:t>
            </a:r>
          </a:p>
        </p:txBody>
      </p:sp>
      <p:sp>
        <p:nvSpPr>
          <p:cNvPr id="35" name="Rectangle 821">
            <a:extLst>
              <a:ext uri="{FF2B5EF4-FFF2-40B4-BE49-F238E27FC236}">
                <a16:creationId xmlns:a16="http://schemas.microsoft.com/office/drawing/2014/main" id="{2482FB45-47C6-9C92-19DE-9480D733FD3E}"/>
              </a:ext>
            </a:extLst>
          </p:cNvPr>
          <p:cNvSpPr/>
          <p:nvPr/>
        </p:nvSpPr>
        <p:spPr>
          <a:xfrm>
            <a:off x="3188689" y="6240071"/>
            <a:ext cx="7455559" cy="603621"/>
          </a:xfrm>
          <a:prstGeom prst="rect">
            <a:avLst/>
          </a:prstGeom>
          <a:solidFill>
            <a:sysClr val="window" lastClr="FFFFFF"/>
          </a:solidFill>
          <a:ln w="63500" cap="flat" cmpd="sng" algn="ctr">
            <a:solidFill>
              <a:srgbClr val="0680C3"/>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6" name="Rounded Rectangle 15">
            <a:extLst>
              <a:ext uri="{FF2B5EF4-FFF2-40B4-BE49-F238E27FC236}">
                <a16:creationId xmlns:a16="http://schemas.microsoft.com/office/drawing/2014/main" id="{12E6215A-3CBC-F7AA-37C5-6E72BB9CE9BA}"/>
              </a:ext>
            </a:extLst>
          </p:cNvPr>
          <p:cNvSpPr/>
          <p:nvPr/>
        </p:nvSpPr>
        <p:spPr>
          <a:xfrm rot="13500000">
            <a:off x="2621296" y="6213202"/>
            <a:ext cx="497904" cy="402781"/>
          </a:xfrm>
          <a:prstGeom prst="roundRect">
            <a:avLst>
              <a:gd name="adj" fmla="val 9009"/>
            </a:avLst>
          </a:prstGeom>
          <a:solidFill>
            <a:srgbClr val="0680C3"/>
          </a:solidFill>
          <a:ln w="12700" cap="flat" cmpd="sng" algn="ctr">
            <a:no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7" name="Rounded Rectangle 16">
            <a:extLst>
              <a:ext uri="{FF2B5EF4-FFF2-40B4-BE49-F238E27FC236}">
                <a16:creationId xmlns:a16="http://schemas.microsoft.com/office/drawing/2014/main" id="{11C594F2-49B4-5232-51F2-25F2B64D63DB}"/>
              </a:ext>
            </a:extLst>
          </p:cNvPr>
          <p:cNvSpPr/>
          <p:nvPr/>
        </p:nvSpPr>
        <p:spPr>
          <a:xfrm rot="13500000">
            <a:off x="2797308" y="6213198"/>
            <a:ext cx="497903" cy="402780"/>
          </a:xfrm>
          <a:prstGeom prst="roundRect">
            <a:avLst>
              <a:gd name="adj" fmla="val 9009"/>
            </a:avLst>
          </a:prstGeom>
          <a:solidFill>
            <a:sysClr val="window" lastClr="FFFFFF"/>
          </a:solidFill>
          <a:ln w="25400" cap="flat" cmpd="sng" algn="ctr">
            <a:solidFill>
              <a:srgbClr val="0680C3"/>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8" name="TextBox 824">
            <a:extLst>
              <a:ext uri="{FF2B5EF4-FFF2-40B4-BE49-F238E27FC236}">
                <a16:creationId xmlns:a16="http://schemas.microsoft.com/office/drawing/2014/main" id="{B52A6447-B561-B169-93D1-1F7E632AFF5E}"/>
              </a:ext>
            </a:extLst>
          </p:cNvPr>
          <p:cNvSpPr txBox="1"/>
          <p:nvPr/>
        </p:nvSpPr>
        <p:spPr>
          <a:xfrm>
            <a:off x="2900399" y="6237711"/>
            <a:ext cx="291719" cy="369332"/>
          </a:xfrm>
          <a:prstGeom prst="rect">
            <a:avLst/>
          </a:prstGeom>
          <a:noFill/>
        </p:spPr>
        <p:txBody>
          <a:bodyPr wrap="square" rtlCol="0">
            <a:spAutoFit/>
          </a:bodyPr>
          <a:lstStyle/>
          <a:p>
            <a:pPr algn="ctr"/>
            <a:r>
              <a:rPr lang="es-MX" altLang="ko-KR" b="1" dirty="0">
                <a:solidFill>
                  <a:srgbClr val="000000">
                    <a:lumMod val="75000"/>
                    <a:lumOff val="25000"/>
                  </a:srgbClr>
                </a:solidFill>
                <a:latin typeface="Arial"/>
                <a:cs typeface="Arial" pitchFamily="34" charset="0"/>
              </a:rPr>
              <a:t>3</a:t>
            </a:r>
            <a:endParaRPr lang="ko-KR" altLang="en-US" b="1" dirty="0">
              <a:solidFill>
                <a:srgbClr val="000000">
                  <a:lumMod val="75000"/>
                  <a:lumOff val="25000"/>
                </a:srgbClr>
              </a:solidFill>
              <a:latin typeface="Arial"/>
              <a:cs typeface="Arial" pitchFamily="34" charset="0"/>
            </a:endParaRPr>
          </a:p>
        </p:txBody>
      </p:sp>
      <p:sp>
        <p:nvSpPr>
          <p:cNvPr id="40" name="CuadroTexto 39">
            <a:extLst>
              <a:ext uri="{FF2B5EF4-FFF2-40B4-BE49-F238E27FC236}">
                <a16:creationId xmlns:a16="http://schemas.microsoft.com/office/drawing/2014/main" id="{6599D788-C6D9-3CA4-3D4A-7A680E6583D1}"/>
              </a:ext>
            </a:extLst>
          </p:cNvPr>
          <p:cNvSpPr txBox="1"/>
          <p:nvPr/>
        </p:nvSpPr>
        <p:spPr>
          <a:xfrm>
            <a:off x="3376060" y="6206702"/>
            <a:ext cx="7133101" cy="646331"/>
          </a:xfrm>
          <a:prstGeom prst="rect">
            <a:avLst/>
          </a:prstGeom>
          <a:noFill/>
        </p:spPr>
        <p:txBody>
          <a:bodyPr wrap="square">
            <a:spAutoFit/>
          </a:bodyPr>
          <a:lstStyle/>
          <a:p>
            <a:pPr algn="just">
              <a:defRPr/>
            </a:pPr>
            <a:r>
              <a:rPr lang="es-MX" dirty="0">
                <a:solidFill>
                  <a:srgbClr val="455F51">
                    <a:lumMod val="75000"/>
                  </a:srgbClr>
                </a:solidFill>
                <a:latin typeface="Arial"/>
                <a:ea typeface="Arial Unicode MS"/>
                <a:cs typeface="Arial" pitchFamily="34" charset="0"/>
              </a:rPr>
              <a:t>Asegurarse que todas las variables esenciales estén incluidas en el procedimiento </a:t>
            </a:r>
            <a:r>
              <a:rPr lang="es-MX" dirty="0">
                <a:solidFill>
                  <a:schemeClr val="tx1">
                    <a:lumMod val="95000"/>
                    <a:lumOff val="5000"/>
                  </a:schemeClr>
                </a:solidFill>
                <a:latin typeface="Arial"/>
                <a:ea typeface="Arial Unicode MS"/>
                <a:cs typeface="Arial" pitchFamily="34" charset="0"/>
              </a:rPr>
              <a:t>y en la demostración</a:t>
            </a:r>
            <a:r>
              <a:rPr lang="es-MX" dirty="0">
                <a:solidFill>
                  <a:srgbClr val="455F51">
                    <a:lumMod val="75000"/>
                  </a:srgbClr>
                </a:solidFill>
                <a:latin typeface="Arial"/>
                <a:ea typeface="Arial Unicode MS"/>
                <a:cs typeface="Arial" pitchFamily="34" charset="0"/>
              </a:rPr>
              <a:t>.</a:t>
            </a:r>
          </a:p>
        </p:txBody>
      </p:sp>
    </p:spTree>
    <p:extLst>
      <p:ext uri="{BB962C8B-B14F-4D97-AF65-F5344CB8AC3E}">
        <p14:creationId xmlns:p14="http://schemas.microsoft.com/office/powerpoint/2010/main" val="413394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arn(inVertical)">
                                      <p:cBhvr>
                                        <p:cTn id="55" dur="500"/>
                                        <p:tgtEl>
                                          <p:spTgt spid="3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barn(inVertical)">
                                      <p:cBhvr>
                                        <p:cTn id="61" dur="500"/>
                                        <p:tgtEl>
                                          <p:spTgt spid="3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barn(inVertical)">
                                      <p:cBhvr>
                                        <p:cTn id="64" dur="500"/>
                                        <p:tgtEl>
                                          <p:spTgt spid="37"/>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arn(inVertical)">
                                      <p:cBhvr>
                                        <p:cTn id="67" dur="500"/>
                                        <p:tgtEl>
                                          <p:spTgt spid="38"/>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barn(inVertical)">
                                      <p:cBhvr>
                                        <p:cTn id="70" dur="500"/>
                                        <p:tgtEl>
                                          <p:spTgt spid="4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barn(inVertical)">
                                      <p:cBhvr>
                                        <p:cTn id="73" dur="500"/>
                                        <p:tgtEl>
                                          <p:spTgt spid="3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barn(inVertical)">
                                      <p:cBhvr>
                                        <p:cTn id="76" dur="500"/>
                                        <p:tgtEl>
                                          <p:spTgt spid="4"/>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barn(inVertical)">
                                      <p:cBhvr>
                                        <p:cTn id="79" dur="500"/>
                                        <p:tgtEl>
                                          <p:spTgt spid="5"/>
                                        </p:tgtEl>
                                      </p:cBhvr>
                                    </p:animEffect>
                                  </p:childTnLst>
                                </p:cTn>
                              </p:par>
                              <p:par>
                                <p:cTn id="80" presetID="16" presetClass="entr" presetSubtype="21" fill="hold" grpId="0" nodeType="withEffect" nodePh="1">
                                  <p:stCondLst>
                                    <p:cond delay="0"/>
                                  </p:stCondLst>
                                  <p:endCondLst>
                                    <p:cond evt="begin" delay="0">
                                      <p:tn val="80"/>
                                    </p:cond>
                                  </p:end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3" grpId="0" animBg="1"/>
      <p:bldP spid="11" grpId="0"/>
      <p:bldP spid="13" grpId="0"/>
      <p:bldP spid="14" grpId="0" animBg="1"/>
      <p:bldP spid="15" grpId="0"/>
      <p:bldP spid="16" grpId="0" animBg="1"/>
      <p:bldP spid="17" grpId="0"/>
      <p:bldP spid="18" grpId="0" animBg="1"/>
      <p:bldP spid="19" grpId="0" animBg="1"/>
      <p:bldP spid="20" grpId="0" animBg="1"/>
      <p:bldP spid="21" grpId="0"/>
      <p:bldP spid="22" grpId="0"/>
      <p:bldP spid="23" grpId="0"/>
      <p:bldP spid="29" grpId="0" animBg="1"/>
      <p:bldP spid="30" grpId="0" animBg="1"/>
      <p:bldP spid="31" grpId="0" animBg="1"/>
      <p:bldP spid="32" grpId="0"/>
      <p:bldP spid="34" grpId="0"/>
      <p:bldP spid="35" grpId="0" animBg="1"/>
      <p:bldP spid="36" grpId="0" animBg="1"/>
      <p:bldP spid="37" grpId="0" animBg="1"/>
      <p:bldP spid="38"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758BC0B7-17FE-48AD-5CF6-FCEA211915E4}"/>
              </a:ext>
            </a:extLst>
          </p:cNvPr>
          <p:cNvSpPr/>
          <p:nvPr/>
        </p:nvSpPr>
        <p:spPr>
          <a:xfrm>
            <a:off x="-419918" y="141007"/>
            <a:ext cx="11887199" cy="461665"/>
          </a:xfrm>
          <a:prstGeom prst="rect">
            <a:avLst/>
          </a:prstGeom>
        </p:spPr>
        <p:txBody>
          <a:bodyPr wrap="square">
            <a:spAutoFit/>
          </a:bodyPr>
          <a:lstStyle/>
          <a:p>
            <a:pPr algn="ctr">
              <a:tabLst>
                <a:tab pos="581025" algn="l"/>
              </a:tabLst>
              <a:defRPr/>
            </a:pPr>
            <a:r>
              <a:rPr lang="es-ES_tradnl" sz="2400" b="1" dirty="0">
                <a:solidFill>
                  <a:schemeClr val="accent6">
                    <a:lumMod val="50000"/>
                  </a:schemeClr>
                </a:solidFill>
                <a:effectLst>
                  <a:glow rad="228600">
                    <a:srgbClr val="549E39">
                      <a:satMod val="175000"/>
                      <a:alpha val="40000"/>
                    </a:srgbClr>
                  </a:glow>
                </a:effectLst>
                <a:latin typeface="Arial"/>
                <a:ea typeface="Arial Unicode MS"/>
                <a:cs typeface="Arial" pitchFamily="34" charset="0"/>
              </a:rPr>
              <a:t>T-1442  Demostración del Desempeño del Procedimiento Escrito</a:t>
            </a:r>
          </a:p>
        </p:txBody>
      </p:sp>
      <p:sp>
        <p:nvSpPr>
          <p:cNvPr id="10" name="CuadroTexto 9">
            <a:extLst>
              <a:ext uri="{FF2B5EF4-FFF2-40B4-BE49-F238E27FC236}">
                <a16:creationId xmlns:a16="http://schemas.microsoft.com/office/drawing/2014/main" id="{2C969EB0-3EA4-01D8-CED8-556C52770403}"/>
              </a:ext>
            </a:extLst>
          </p:cNvPr>
          <p:cNvSpPr txBox="1"/>
          <p:nvPr/>
        </p:nvSpPr>
        <p:spPr>
          <a:xfrm>
            <a:off x="1071285" y="4518888"/>
            <a:ext cx="9553785" cy="769441"/>
          </a:xfrm>
          <a:prstGeom prst="rect">
            <a:avLst/>
          </a:prstGeom>
          <a:noFill/>
        </p:spPr>
        <p:txBody>
          <a:bodyPr wrap="square">
            <a:spAutoFit/>
          </a:bodyPr>
          <a:lstStyle/>
          <a:p>
            <a:pPr algn="just">
              <a:tabLst>
                <a:tab pos="719138" algn="l"/>
              </a:tabLst>
              <a:defRPr/>
            </a:pPr>
            <a:r>
              <a:rPr lang="es-MX" sz="2200" dirty="0">
                <a:solidFill>
                  <a:srgbClr val="455F51">
                    <a:lumMod val="75000"/>
                  </a:srgbClr>
                </a:solidFill>
                <a:latin typeface="Arial"/>
                <a:ea typeface="Arial Unicode MS"/>
                <a:cs typeface="Arial" pitchFamily="34" charset="0"/>
              </a:rPr>
              <a:t>Para aplicaciones sencillas, el administrador puede ser un departamento dentro de la organización del propietario. </a:t>
            </a:r>
          </a:p>
        </p:txBody>
      </p:sp>
      <p:sp>
        <p:nvSpPr>
          <p:cNvPr id="11" name="CuadroTexto 10">
            <a:extLst>
              <a:ext uri="{FF2B5EF4-FFF2-40B4-BE49-F238E27FC236}">
                <a16:creationId xmlns:a16="http://schemas.microsoft.com/office/drawing/2014/main" id="{C4F37C95-20B6-6A5F-E8E4-CABA6A8F30A5}"/>
              </a:ext>
            </a:extLst>
          </p:cNvPr>
          <p:cNvSpPr txBox="1"/>
          <p:nvPr/>
        </p:nvSpPr>
        <p:spPr>
          <a:xfrm>
            <a:off x="1071285" y="5416836"/>
            <a:ext cx="9412118" cy="1107996"/>
          </a:xfrm>
          <a:prstGeom prst="rect">
            <a:avLst/>
          </a:prstGeom>
          <a:noFill/>
        </p:spPr>
        <p:txBody>
          <a:bodyPr wrap="square">
            <a:spAutoFit/>
          </a:bodyPr>
          <a:lstStyle/>
          <a:p>
            <a:pPr algn="just">
              <a:tabLst>
                <a:tab pos="809625" algn="l"/>
              </a:tabLst>
              <a:defRPr/>
            </a:pPr>
            <a:r>
              <a:rPr lang="es-MX" sz="2200" dirty="0">
                <a:solidFill>
                  <a:srgbClr val="455F51">
                    <a:lumMod val="75000"/>
                  </a:srgbClr>
                </a:solidFill>
                <a:latin typeface="Arial"/>
                <a:ea typeface="Arial Unicode MS"/>
                <a:cs typeface="Arial" pitchFamily="34" charset="0"/>
              </a:rPr>
              <a:t>Para demostraciones complejas o cuando los requisitos del código o del usuario lo establece, puede ser conveniente recurrir a una tercera parte imparcial. </a:t>
            </a:r>
          </a:p>
        </p:txBody>
      </p:sp>
      <p:sp>
        <p:nvSpPr>
          <p:cNvPr id="2" name="Rectangle 828">
            <a:extLst>
              <a:ext uri="{FF2B5EF4-FFF2-40B4-BE49-F238E27FC236}">
                <a16:creationId xmlns:a16="http://schemas.microsoft.com/office/drawing/2014/main" id="{D3103ABA-FD2E-4450-0B03-925A59A9F5A3}"/>
              </a:ext>
            </a:extLst>
          </p:cNvPr>
          <p:cNvSpPr/>
          <p:nvPr/>
        </p:nvSpPr>
        <p:spPr>
          <a:xfrm>
            <a:off x="1071285" y="851521"/>
            <a:ext cx="7868992" cy="535797"/>
          </a:xfrm>
          <a:prstGeom prst="rect">
            <a:avLst/>
          </a:prstGeom>
          <a:solidFill>
            <a:sysClr val="window" lastClr="FFFFFF"/>
          </a:solidFill>
          <a:ln w="63500" cap="flat" cmpd="sng" algn="ctr">
            <a:solidFill>
              <a:srgbClr val="57687C"/>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 name="Rounded Rectangle 12">
            <a:extLst>
              <a:ext uri="{FF2B5EF4-FFF2-40B4-BE49-F238E27FC236}">
                <a16:creationId xmlns:a16="http://schemas.microsoft.com/office/drawing/2014/main" id="{1D8A748A-B269-5F86-2B02-0C4977103DB8}"/>
              </a:ext>
            </a:extLst>
          </p:cNvPr>
          <p:cNvSpPr/>
          <p:nvPr/>
        </p:nvSpPr>
        <p:spPr>
          <a:xfrm rot="13500000">
            <a:off x="658437" y="875295"/>
            <a:ext cx="535233" cy="540663"/>
          </a:xfrm>
          <a:prstGeom prst="roundRect">
            <a:avLst>
              <a:gd name="adj" fmla="val 29427"/>
            </a:avLst>
          </a:prstGeom>
          <a:solidFill>
            <a:srgbClr val="57687C"/>
          </a:solidFill>
          <a:ln w="12700" cap="flat" cmpd="sng" algn="ctr">
            <a:no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12" name="Rounded Rectangle 13">
            <a:extLst>
              <a:ext uri="{FF2B5EF4-FFF2-40B4-BE49-F238E27FC236}">
                <a16:creationId xmlns:a16="http://schemas.microsoft.com/office/drawing/2014/main" id="{E295B580-ECE0-CD24-276C-49CF237447AE}"/>
              </a:ext>
            </a:extLst>
          </p:cNvPr>
          <p:cNvSpPr/>
          <p:nvPr/>
        </p:nvSpPr>
        <p:spPr>
          <a:xfrm rot="13500000">
            <a:off x="875412" y="903994"/>
            <a:ext cx="410777" cy="437691"/>
          </a:xfrm>
          <a:prstGeom prst="roundRect">
            <a:avLst>
              <a:gd name="adj" fmla="val 9009"/>
            </a:avLst>
          </a:prstGeom>
          <a:solidFill>
            <a:sysClr val="window" lastClr="FFFFFF"/>
          </a:solidFill>
          <a:ln w="25400" cap="flat" cmpd="sng" algn="ctr">
            <a:solidFill>
              <a:srgbClr val="57687C"/>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13" name="TextBox 831">
            <a:extLst>
              <a:ext uri="{FF2B5EF4-FFF2-40B4-BE49-F238E27FC236}">
                <a16:creationId xmlns:a16="http://schemas.microsoft.com/office/drawing/2014/main" id="{F11DACBC-645A-E041-92F0-01BC605A075F}"/>
              </a:ext>
            </a:extLst>
          </p:cNvPr>
          <p:cNvSpPr txBox="1"/>
          <p:nvPr/>
        </p:nvSpPr>
        <p:spPr>
          <a:xfrm>
            <a:off x="910460" y="924696"/>
            <a:ext cx="344314" cy="369332"/>
          </a:xfrm>
          <a:prstGeom prst="rect">
            <a:avLst/>
          </a:prstGeom>
          <a:noFill/>
        </p:spPr>
        <p:txBody>
          <a:bodyPr wrap="square" rtlCol="0">
            <a:spAutoFit/>
          </a:bodyPr>
          <a:lstStyle/>
          <a:p>
            <a:pPr algn="ctr"/>
            <a:r>
              <a:rPr lang="en-US" altLang="ko-KR" b="1" dirty="0">
                <a:solidFill>
                  <a:srgbClr val="000000">
                    <a:lumMod val="75000"/>
                    <a:lumOff val="25000"/>
                  </a:srgbClr>
                </a:solidFill>
                <a:latin typeface="Arial"/>
                <a:ea typeface="Arial Unicode MS"/>
                <a:cs typeface="Arial" pitchFamily="34" charset="0"/>
              </a:rPr>
              <a:t>4</a:t>
            </a:r>
            <a:endParaRPr lang="ko-KR" altLang="en-US" b="1" dirty="0">
              <a:solidFill>
                <a:srgbClr val="000000">
                  <a:lumMod val="75000"/>
                  <a:lumOff val="25000"/>
                </a:srgbClr>
              </a:solidFill>
              <a:latin typeface="Arial"/>
              <a:cs typeface="Arial" pitchFamily="34" charset="0"/>
            </a:endParaRPr>
          </a:p>
        </p:txBody>
      </p:sp>
      <p:sp>
        <p:nvSpPr>
          <p:cNvPr id="15" name="CuadroTexto 14">
            <a:extLst>
              <a:ext uri="{FF2B5EF4-FFF2-40B4-BE49-F238E27FC236}">
                <a16:creationId xmlns:a16="http://schemas.microsoft.com/office/drawing/2014/main" id="{6D6EC70D-24C7-492F-84EB-3122F09133FC}"/>
              </a:ext>
            </a:extLst>
          </p:cNvPr>
          <p:cNvSpPr txBox="1"/>
          <p:nvPr/>
        </p:nvSpPr>
        <p:spPr>
          <a:xfrm>
            <a:off x="1510419" y="924696"/>
            <a:ext cx="5996340" cy="369332"/>
          </a:xfrm>
          <a:prstGeom prst="rect">
            <a:avLst/>
          </a:prstGeom>
          <a:noFill/>
        </p:spPr>
        <p:txBody>
          <a:bodyPr wrap="square">
            <a:spAutoFit/>
          </a:bodyPr>
          <a:lstStyle/>
          <a:p>
            <a:pPr algn="just">
              <a:tabLst>
                <a:tab pos="0" algn="l"/>
              </a:tabLst>
              <a:defRPr/>
            </a:pPr>
            <a:r>
              <a:rPr lang="es-MX" dirty="0">
                <a:solidFill>
                  <a:schemeClr val="tx1">
                    <a:lumMod val="85000"/>
                    <a:lumOff val="15000"/>
                  </a:schemeClr>
                </a:solidFill>
                <a:latin typeface="Arial"/>
                <a:ea typeface="Arial Unicode MS"/>
                <a:cs typeface="Arial" pitchFamily="34" charset="0"/>
              </a:rPr>
              <a:t>Ensamblado o </a:t>
            </a:r>
            <a:r>
              <a:rPr lang="es-MX" dirty="0">
                <a:solidFill>
                  <a:schemeClr val="tx1">
                    <a:lumMod val="95000"/>
                    <a:lumOff val="5000"/>
                  </a:schemeClr>
                </a:solidFill>
                <a:latin typeface="Arial"/>
                <a:ea typeface="Arial Unicode MS"/>
                <a:cs typeface="Arial" pitchFamily="34" charset="0"/>
              </a:rPr>
              <a:t>elaboración de las piezas </a:t>
            </a:r>
            <a:r>
              <a:rPr lang="es-MX" dirty="0">
                <a:solidFill>
                  <a:schemeClr val="tx1">
                    <a:lumMod val="85000"/>
                    <a:lumOff val="15000"/>
                  </a:schemeClr>
                </a:solidFill>
                <a:latin typeface="Arial"/>
                <a:ea typeface="Arial Unicode MS"/>
                <a:cs typeface="Arial" pitchFamily="34" charset="0"/>
              </a:rPr>
              <a:t>de ensayo.</a:t>
            </a:r>
          </a:p>
        </p:txBody>
      </p:sp>
      <p:sp>
        <p:nvSpPr>
          <p:cNvPr id="16" name="Rectangle 828">
            <a:extLst>
              <a:ext uri="{FF2B5EF4-FFF2-40B4-BE49-F238E27FC236}">
                <a16:creationId xmlns:a16="http://schemas.microsoft.com/office/drawing/2014/main" id="{7F2F6AA6-E0C4-BC44-D1B8-B9CE7E2FC27B}"/>
              </a:ext>
            </a:extLst>
          </p:cNvPr>
          <p:cNvSpPr/>
          <p:nvPr/>
        </p:nvSpPr>
        <p:spPr>
          <a:xfrm>
            <a:off x="1510419" y="1569671"/>
            <a:ext cx="7868992" cy="535797"/>
          </a:xfrm>
          <a:prstGeom prst="rect">
            <a:avLst/>
          </a:prstGeom>
          <a:solidFill>
            <a:sysClr val="window" lastClr="FFFFFF"/>
          </a:solidFill>
          <a:ln w="63500" cap="flat" cmpd="sng" algn="ctr">
            <a:solidFill>
              <a:srgbClr val="FF0000"/>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17" name="Rounded Rectangle 12">
            <a:extLst>
              <a:ext uri="{FF2B5EF4-FFF2-40B4-BE49-F238E27FC236}">
                <a16:creationId xmlns:a16="http://schemas.microsoft.com/office/drawing/2014/main" id="{64192941-8023-0BFE-64DF-F5623966E3A9}"/>
              </a:ext>
            </a:extLst>
          </p:cNvPr>
          <p:cNvSpPr/>
          <p:nvPr/>
        </p:nvSpPr>
        <p:spPr>
          <a:xfrm rot="13500000">
            <a:off x="1097571" y="1593445"/>
            <a:ext cx="535233" cy="540663"/>
          </a:xfrm>
          <a:prstGeom prst="roundRect">
            <a:avLst>
              <a:gd name="adj" fmla="val 29427"/>
            </a:avLst>
          </a:prstGeom>
          <a:solidFill>
            <a:srgbClr val="FF0000"/>
          </a:solidFill>
          <a:ln w="12700" cap="flat" cmpd="sng" algn="ctr">
            <a:no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18" name="Rounded Rectangle 13">
            <a:extLst>
              <a:ext uri="{FF2B5EF4-FFF2-40B4-BE49-F238E27FC236}">
                <a16:creationId xmlns:a16="http://schemas.microsoft.com/office/drawing/2014/main" id="{F24CC989-7782-70B4-3BD6-9267987AE5E5}"/>
              </a:ext>
            </a:extLst>
          </p:cNvPr>
          <p:cNvSpPr/>
          <p:nvPr/>
        </p:nvSpPr>
        <p:spPr>
          <a:xfrm rot="13500000">
            <a:off x="1314546" y="1622144"/>
            <a:ext cx="410777" cy="437691"/>
          </a:xfrm>
          <a:prstGeom prst="roundRect">
            <a:avLst>
              <a:gd name="adj" fmla="val 9009"/>
            </a:avLst>
          </a:prstGeom>
          <a:solidFill>
            <a:sysClr val="window" lastClr="FFFFFF"/>
          </a:solidFill>
          <a:ln w="25400" cap="flat" cmpd="sng" algn="ctr">
            <a:solidFill>
              <a:srgbClr val="FF0000"/>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19" name="TextBox 831">
            <a:extLst>
              <a:ext uri="{FF2B5EF4-FFF2-40B4-BE49-F238E27FC236}">
                <a16:creationId xmlns:a16="http://schemas.microsoft.com/office/drawing/2014/main" id="{BDC0FF65-3214-0EE1-8A33-42F5CEAF25C2}"/>
              </a:ext>
            </a:extLst>
          </p:cNvPr>
          <p:cNvSpPr txBox="1"/>
          <p:nvPr/>
        </p:nvSpPr>
        <p:spPr>
          <a:xfrm>
            <a:off x="1322851" y="1635397"/>
            <a:ext cx="356155" cy="369332"/>
          </a:xfrm>
          <a:prstGeom prst="rect">
            <a:avLst/>
          </a:prstGeom>
          <a:noFill/>
        </p:spPr>
        <p:txBody>
          <a:bodyPr wrap="square" rtlCol="0">
            <a:spAutoFit/>
          </a:bodyPr>
          <a:lstStyle/>
          <a:p>
            <a:pPr algn="ctr"/>
            <a:r>
              <a:rPr lang="en-US" altLang="ko-KR" b="1" dirty="0">
                <a:solidFill>
                  <a:srgbClr val="000000">
                    <a:lumMod val="75000"/>
                    <a:lumOff val="25000"/>
                  </a:srgbClr>
                </a:solidFill>
                <a:latin typeface="Arial"/>
                <a:ea typeface="Arial Unicode MS"/>
                <a:cs typeface="Arial" pitchFamily="34" charset="0"/>
              </a:rPr>
              <a:t>5</a:t>
            </a:r>
            <a:endParaRPr lang="ko-KR" altLang="en-US" b="1" dirty="0">
              <a:solidFill>
                <a:srgbClr val="000000">
                  <a:lumMod val="75000"/>
                  <a:lumOff val="25000"/>
                </a:srgbClr>
              </a:solidFill>
              <a:latin typeface="Arial"/>
              <a:cs typeface="Arial" pitchFamily="34" charset="0"/>
            </a:endParaRPr>
          </a:p>
        </p:txBody>
      </p:sp>
      <p:sp>
        <p:nvSpPr>
          <p:cNvPr id="21" name="Rectangle 828">
            <a:extLst>
              <a:ext uri="{FF2B5EF4-FFF2-40B4-BE49-F238E27FC236}">
                <a16:creationId xmlns:a16="http://schemas.microsoft.com/office/drawing/2014/main" id="{899D00F8-8F6D-658C-78DC-049C9865D81C}"/>
              </a:ext>
            </a:extLst>
          </p:cNvPr>
          <p:cNvSpPr/>
          <p:nvPr/>
        </p:nvSpPr>
        <p:spPr>
          <a:xfrm>
            <a:off x="1975012" y="2315771"/>
            <a:ext cx="8032280" cy="628919"/>
          </a:xfrm>
          <a:prstGeom prst="rect">
            <a:avLst/>
          </a:prstGeom>
          <a:solidFill>
            <a:sysClr val="window" lastClr="FFFFFF"/>
          </a:solidFill>
          <a:ln w="63500" cap="flat" cmpd="sng" algn="ctr">
            <a:solidFill>
              <a:srgbClr val="FFFF66"/>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22" name="Rounded Rectangle 12">
            <a:extLst>
              <a:ext uri="{FF2B5EF4-FFF2-40B4-BE49-F238E27FC236}">
                <a16:creationId xmlns:a16="http://schemas.microsoft.com/office/drawing/2014/main" id="{4C211E02-9070-C8DC-9450-B62FF0DB7AF9}"/>
              </a:ext>
            </a:extLst>
          </p:cNvPr>
          <p:cNvSpPr/>
          <p:nvPr/>
        </p:nvSpPr>
        <p:spPr>
          <a:xfrm rot="13500000">
            <a:off x="1566174" y="2349224"/>
            <a:ext cx="554594" cy="521303"/>
          </a:xfrm>
          <a:prstGeom prst="roundRect">
            <a:avLst>
              <a:gd name="adj" fmla="val 29427"/>
            </a:avLst>
          </a:prstGeom>
          <a:solidFill>
            <a:srgbClr val="FFFF00"/>
          </a:solidFill>
          <a:ln w="12700" cap="flat" cmpd="sng" algn="ctr">
            <a:no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23" name="Rounded Rectangle 13">
            <a:extLst>
              <a:ext uri="{FF2B5EF4-FFF2-40B4-BE49-F238E27FC236}">
                <a16:creationId xmlns:a16="http://schemas.microsoft.com/office/drawing/2014/main" id="{25565440-0FB6-E7DC-C969-6CC3E30C19E6}"/>
              </a:ext>
            </a:extLst>
          </p:cNvPr>
          <p:cNvSpPr/>
          <p:nvPr/>
        </p:nvSpPr>
        <p:spPr>
          <a:xfrm rot="13500000">
            <a:off x="1779139" y="2368244"/>
            <a:ext cx="410777" cy="437691"/>
          </a:xfrm>
          <a:prstGeom prst="roundRect">
            <a:avLst>
              <a:gd name="adj" fmla="val 9009"/>
            </a:avLst>
          </a:prstGeom>
          <a:solidFill>
            <a:sysClr val="window" lastClr="FFFFFF"/>
          </a:solidFill>
          <a:ln w="25400" cap="flat" cmpd="sng" algn="ctr">
            <a:solidFill>
              <a:srgbClr val="FFFF00"/>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24" name="TextBox 831">
            <a:extLst>
              <a:ext uri="{FF2B5EF4-FFF2-40B4-BE49-F238E27FC236}">
                <a16:creationId xmlns:a16="http://schemas.microsoft.com/office/drawing/2014/main" id="{BC8B54EF-CBE1-B858-6AC7-8C9934374517}"/>
              </a:ext>
            </a:extLst>
          </p:cNvPr>
          <p:cNvSpPr txBox="1"/>
          <p:nvPr/>
        </p:nvSpPr>
        <p:spPr>
          <a:xfrm flipH="1">
            <a:off x="1804320" y="2418067"/>
            <a:ext cx="380388" cy="369332"/>
          </a:xfrm>
          <a:prstGeom prst="rect">
            <a:avLst/>
          </a:prstGeom>
          <a:noFill/>
        </p:spPr>
        <p:txBody>
          <a:bodyPr wrap="square" rtlCol="0">
            <a:spAutoFit/>
          </a:bodyPr>
          <a:lstStyle/>
          <a:p>
            <a:pPr algn="ctr"/>
            <a:r>
              <a:rPr lang="en-US" altLang="ko-KR" b="1" dirty="0">
                <a:solidFill>
                  <a:srgbClr val="000000">
                    <a:lumMod val="75000"/>
                    <a:lumOff val="25000"/>
                  </a:srgbClr>
                </a:solidFill>
                <a:latin typeface="Arial"/>
                <a:ea typeface="Arial Unicode MS"/>
                <a:cs typeface="Arial" pitchFamily="34" charset="0"/>
              </a:rPr>
              <a:t>6</a:t>
            </a:r>
            <a:endParaRPr lang="ko-KR" altLang="en-US" b="1" dirty="0">
              <a:solidFill>
                <a:srgbClr val="000000">
                  <a:lumMod val="75000"/>
                  <a:lumOff val="25000"/>
                </a:srgbClr>
              </a:solidFill>
              <a:latin typeface="Arial"/>
              <a:cs typeface="Arial" pitchFamily="34" charset="0"/>
            </a:endParaRPr>
          </a:p>
        </p:txBody>
      </p:sp>
      <p:sp>
        <p:nvSpPr>
          <p:cNvPr id="26" name="CuadroTexto 25">
            <a:extLst>
              <a:ext uri="{FF2B5EF4-FFF2-40B4-BE49-F238E27FC236}">
                <a16:creationId xmlns:a16="http://schemas.microsoft.com/office/drawing/2014/main" id="{CFDFBB7A-7783-4ADD-06C3-C76C4D4338A6}"/>
              </a:ext>
            </a:extLst>
          </p:cNvPr>
          <p:cNvSpPr txBox="1"/>
          <p:nvPr/>
        </p:nvSpPr>
        <p:spPr>
          <a:xfrm>
            <a:off x="1890806" y="1670421"/>
            <a:ext cx="7733307" cy="369332"/>
          </a:xfrm>
          <a:prstGeom prst="rect">
            <a:avLst/>
          </a:prstGeom>
          <a:noFill/>
        </p:spPr>
        <p:txBody>
          <a:bodyPr wrap="square">
            <a:spAutoFit/>
          </a:bodyPr>
          <a:lstStyle/>
          <a:p>
            <a:pPr algn="just">
              <a:tabLst>
                <a:tab pos="0" algn="l"/>
              </a:tabLst>
              <a:defRPr/>
            </a:pPr>
            <a:r>
              <a:rPr lang="es-MX" dirty="0">
                <a:solidFill>
                  <a:srgbClr val="455F51">
                    <a:lumMod val="75000"/>
                  </a:srgbClr>
                </a:solidFill>
                <a:latin typeface="Arial"/>
                <a:ea typeface="Arial Unicode MS"/>
                <a:cs typeface="Arial" pitchFamily="34" charset="0"/>
              </a:rPr>
              <a:t>Calificación (evaluación) de las demostraciones. </a:t>
            </a:r>
          </a:p>
        </p:txBody>
      </p:sp>
      <p:sp>
        <p:nvSpPr>
          <p:cNvPr id="27" name="CuadroTexto 26">
            <a:extLst>
              <a:ext uri="{FF2B5EF4-FFF2-40B4-BE49-F238E27FC236}">
                <a16:creationId xmlns:a16="http://schemas.microsoft.com/office/drawing/2014/main" id="{BC6E5716-7EE3-F2C7-2CA2-9D7410F8DAD2}"/>
              </a:ext>
            </a:extLst>
          </p:cNvPr>
          <p:cNvSpPr txBox="1"/>
          <p:nvPr/>
        </p:nvSpPr>
        <p:spPr>
          <a:xfrm>
            <a:off x="2184709" y="2332349"/>
            <a:ext cx="7535068" cy="646331"/>
          </a:xfrm>
          <a:prstGeom prst="rect">
            <a:avLst/>
          </a:prstGeom>
          <a:noFill/>
        </p:spPr>
        <p:txBody>
          <a:bodyPr wrap="square">
            <a:spAutoFit/>
          </a:bodyPr>
          <a:lstStyle/>
          <a:p>
            <a:pPr algn="just">
              <a:tabLst>
                <a:tab pos="0" algn="l"/>
              </a:tabLst>
              <a:defRPr/>
            </a:pPr>
            <a:r>
              <a:rPr lang="es-MX" dirty="0">
                <a:solidFill>
                  <a:schemeClr val="tx1">
                    <a:lumMod val="85000"/>
                    <a:lumOff val="15000"/>
                  </a:schemeClr>
                </a:solidFill>
                <a:latin typeface="Arial"/>
                <a:ea typeface="Arial Unicode MS"/>
                <a:cs typeface="Arial" pitchFamily="34" charset="0"/>
              </a:rPr>
              <a:t>Elaboración del documento de protocolo </a:t>
            </a:r>
            <a:r>
              <a:rPr lang="es-MX" dirty="0">
                <a:solidFill>
                  <a:schemeClr val="tx1">
                    <a:lumMod val="95000"/>
                    <a:lumOff val="5000"/>
                  </a:schemeClr>
                </a:solidFill>
                <a:latin typeface="Arial"/>
                <a:ea typeface="Arial Unicode MS"/>
                <a:cs typeface="Arial" pitchFamily="34" charset="0"/>
              </a:rPr>
              <a:t>(ej.,listas de verificación)</a:t>
            </a:r>
            <a:r>
              <a:rPr lang="es-MX" dirty="0">
                <a:solidFill>
                  <a:schemeClr val="tx1">
                    <a:lumMod val="95000"/>
                    <a:lumOff val="5000"/>
                  </a:schemeClr>
                </a:solidFill>
                <a:latin typeface="Arial"/>
                <a:cs typeface="Arial" pitchFamily="34" charset="0"/>
              </a:rPr>
              <a:t> para asegurar la continuidad y uniformidad de una calificación a otra.</a:t>
            </a:r>
            <a:r>
              <a:rPr lang="es-MX" dirty="0">
                <a:solidFill>
                  <a:schemeClr val="tx1">
                    <a:lumMod val="95000"/>
                    <a:lumOff val="5000"/>
                  </a:schemeClr>
                </a:solidFill>
                <a:latin typeface="Arial"/>
                <a:ea typeface="Arial Unicode MS"/>
                <a:cs typeface="Arial" pitchFamily="34" charset="0"/>
              </a:rPr>
              <a:t>   </a:t>
            </a:r>
          </a:p>
        </p:txBody>
      </p:sp>
      <p:sp>
        <p:nvSpPr>
          <p:cNvPr id="32" name="Rectangle 828">
            <a:extLst>
              <a:ext uri="{FF2B5EF4-FFF2-40B4-BE49-F238E27FC236}">
                <a16:creationId xmlns:a16="http://schemas.microsoft.com/office/drawing/2014/main" id="{EC7C4368-FD4B-F207-02B7-C52EC46D1A4B}"/>
              </a:ext>
            </a:extLst>
          </p:cNvPr>
          <p:cNvSpPr/>
          <p:nvPr/>
        </p:nvSpPr>
        <p:spPr>
          <a:xfrm>
            <a:off x="2610252" y="3139727"/>
            <a:ext cx="7873151" cy="535797"/>
          </a:xfrm>
          <a:prstGeom prst="rect">
            <a:avLst/>
          </a:prstGeom>
          <a:solidFill>
            <a:sysClr val="window" lastClr="FFFFFF"/>
          </a:solidFill>
          <a:ln w="63500" cap="flat" cmpd="sng" algn="ctr">
            <a:solidFill>
              <a:srgbClr val="FFC000"/>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3" name="Rounded Rectangle 12">
            <a:extLst>
              <a:ext uri="{FF2B5EF4-FFF2-40B4-BE49-F238E27FC236}">
                <a16:creationId xmlns:a16="http://schemas.microsoft.com/office/drawing/2014/main" id="{307EDB53-3D12-E149-AAF6-7576394845A5}"/>
              </a:ext>
            </a:extLst>
          </p:cNvPr>
          <p:cNvSpPr/>
          <p:nvPr/>
        </p:nvSpPr>
        <p:spPr>
          <a:xfrm rot="13500000">
            <a:off x="2197404" y="3163501"/>
            <a:ext cx="535233" cy="540663"/>
          </a:xfrm>
          <a:prstGeom prst="roundRect">
            <a:avLst>
              <a:gd name="adj" fmla="val 29427"/>
            </a:avLst>
          </a:prstGeom>
          <a:solidFill>
            <a:srgbClr val="FFC000"/>
          </a:solidFill>
          <a:ln w="12700" cap="flat" cmpd="sng" algn="ctr">
            <a:no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4" name="Rounded Rectangle 13">
            <a:extLst>
              <a:ext uri="{FF2B5EF4-FFF2-40B4-BE49-F238E27FC236}">
                <a16:creationId xmlns:a16="http://schemas.microsoft.com/office/drawing/2014/main" id="{3984C85B-FFF7-5435-BFA9-231D193BC96D}"/>
              </a:ext>
            </a:extLst>
          </p:cNvPr>
          <p:cNvSpPr/>
          <p:nvPr/>
        </p:nvSpPr>
        <p:spPr>
          <a:xfrm rot="13500000">
            <a:off x="2414379" y="3192200"/>
            <a:ext cx="410777" cy="437691"/>
          </a:xfrm>
          <a:prstGeom prst="roundRect">
            <a:avLst>
              <a:gd name="adj" fmla="val 9009"/>
            </a:avLst>
          </a:prstGeom>
          <a:solidFill>
            <a:sysClr val="window" lastClr="FFFFFF"/>
          </a:solidFill>
          <a:ln w="25400" cap="flat" cmpd="sng" algn="ctr">
            <a:solidFill>
              <a:srgbClr val="FFC000"/>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5" name="TextBox 831">
            <a:extLst>
              <a:ext uri="{FF2B5EF4-FFF2-40B4-BE49-F238E27FC236}">
                <a16:creationId xmlns:a16="http://schemas.microsoft.com/office/drawing/2014/main" id="{F2E2A9F4-AE8A-AE10-BD22-8C91482BB97A}"/>
              </a:ext>
            </a:extLst>
          </p:cNvPr>
          <p:cNvSpPr txBox="1"/>
          <p:nvPr/>
        </p:nvSpPr>
        <p:spPr>
          <a:xfrm>
            <a:off x="2422684" y="3205453"/>
            <a:ext cx="356155" cy="369332"/>
          </a:xfrm>
          <a:prstGeom prst="rect">
            <a:avLst/>
          </a:prstGeom>
          <a:noFill/>
        </p:spPr>
        <p:txBody>
          <a:bodyPr wrap="square" rtlCol="0">
            <a:spAutoFit/>
          </a:bodyPr>
          <a:lstStyle/>
          <a:p>
            <a:pPr algn="ctr"/>
            <a:r>
              <a:rPr lang="en-US" altLang="ko-KR" b="1" dirty="0">
                <a:solidFill>
                  <a:srgbClr val="000000">
                    <a:lumMod val="75000"/>
                    <a:lumOff val="25000"/>
                  </a:srgbClr>
                </a:solidFill>
                <a:latin typeface="Arial"/>
                <a:ea typeface="Arial Unicode MS"/>
                <a:cs typeface="Arial" pitchFamily="34" charset="0"/>
              </a:rPr>
              <a:t>7</a:t>
            </a:r>
            <a:endParaRPr lang="ko-KR" altLang="en-US" b="1" dirty="0">
              <a:solidFill>
                <a:srgbClr val="000000">
                  <a:lumMod val="75000"/>
                  <a:lumOff val="25000"/>
                </a:srgbClr>
              </a:solidFill>
              <a:latin typeface="Arial"/>
              <a:cs typeface="Arial" pitchFamily="34" charset="0"/>
            </a:endParaRPr>
          </a:p>
        </p:txBody>
      </p:sp>
      <p:sp>
        <p:nvSpPr>
          <p:cNvPr id="37" name="Rectangle 828">
            <a:extLst>
              <a:ext uri="{FF2B5EF4-FFF2-40B4-BE49-F238E27FC236}">
                <a16:creationId xmlns:a16="http://schemas.microsoft.com/office/drawing/2014/main" id="{67F3114C-0640-9551-0693-BAE2C604E4DB}"/>
              </a:ext>
            </a:extLst>
          </p:cNvPr>
          <p:cNvSpPr/>
          <p:nvPr/>
        </p:nvSpPr>
        <p:spPr>
          <a:xfrm>
            <a:off x="3251723" y="3819083"/>
            <a:ext cx="7573163" cy="535797"/>
          </a:xfrm>
          <a:prstGeom prst="rect">
            <a:avLst/>
          </a:prstGeom>
          <a:solidFill>
            <a:sysClr val="window" lastClr="FFFFFF"/>
          </a:solidFill>
          <a:ln w="63500" cap="flat" cmpd="sng" algn="ctr">
            <a:solidFill>
              <a:srgbClr val="00B0F0"/>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8" name="Rounded Rectangle 12">
            <a:extLst>
              <a:ext uri="{FF2B5EF4-FFF2-40B4-BE49-F238E27FC236}">
                <a16:creationId xmlns:a16="http://schemas.microsoft.com/office/drawing/2014/main" id="{71992F7F-EE20-C060-9795-B8E22555282A}"/>
              </a:ext>
            </a:extLst>
          </p:cNvPr>
          <p:cNvSpPr/>
          <p:nvPr/>
        </p:nvSpPr>
        <p:spPr>
          <a:xfrm rot="13500000">
            <a:off x="2838875" y="3842857"/>
            <a:ext cx="535233" cy="540663"/>
          </a:xfrm>
          <a:prstGeom prst="roundRect">
            <a:avLst>
              <a:gd name="adj" fmla="val 29427"/>
            </a:avLst>
          </a:prstGeom>
          <a:solidFill>
            <a:srgbClr val="00B0F0"/>
          </a:solidFill>
          <a:ln w="12700" cap="flat" cmpd="sng" algn="ctr">
            <a:no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39" name="Rounded Rectangle 13">
            <a:extLst>
              <a:ext uri="{FF2B5EF4-FFF2-40B4-BE49-F238E27FC236}">
                <a16:creationId xmlns:a16="http://schemas.microsoft.com/office/drawing/2014/main" id="{E7EE7FF2-5C92-0468-8B10-81C0A9599AE8}"/>
              </a:ext>
            </a:extLst>
          </p:cNvPr>
          <p:cNvSpPr/>
          <p:nvPr/>
        </p:nvSpPr>
        <p:spPr>
          <a:xfrm rot="13500000">
            <a:off x="3055850" y="3871556"/>
            <a:ext cx="410777" cy="437691"/>
          </a:xfrm>
          <a:prstGeom prst="roundRect">
            <a:avLst>
              <a:gd name="adj" fmla="val 9009"/>
            </a:avLst>
          </a:prstGeom>
          <a:solidFill>
            <a:sysClr val="window" lastClr="FFFFFF"/>
          </a:solidFill>
          <a:ln w="25400" cap="flat" cmpd="sng" algn="ctr">
            <a:solidFill>
              <a:srgbClr val="00B0F0"/>
            </a:solidFill>
            <a:prstDash val="solid"/>
            <a:miter lim="800000"/>
          </a:ln>
          <a:effectLst/>
        </p:spPr>
        <p:txBody>
          <a:bodyPr rtlCol="0" anchor="ctr"/>
          <a:lstStyle/>
          <a:p>
            <a:pPr algn="ctr">
              <a:defRPr/>
            </a:pPr>
            <a:endParaRPr lang="ko-KR" altLang="en-US" sz="2700" kern="0">
              <a:solidFill>
                <a:srgbClr val="000000">
                  <a:lumMod val="75000"/>
                  <a:lumOff val="25000"/>
                </a:srgbClr>
              </a:solidFill>
              <a:latin typeface="Arial"/>
            </a:endParaRPr>
          </a:p>
        </p:txBody>
      </p:sp>
      <p:sp>
        <p:nvSpPr>
          <p:cNvPr id="40" name="TextBox 831">
            <a:extLst>
              <a:ext uri="{FF2B5EF4-FFF2-40B4-BE49-F238E27FC236}">
                <a16:creationId xmlns:a16="http://schemas.microsoft.com/office/drawing/2014/main" id="{8A7249FD-DC60-8C07-BD25-DB85B37CC14B}"/>
              </a:ext>
            </a:extLst>
          </p:cNvPr>
          <p:cNvSpPr txBox="1"/>
          <p:nvPr/>
        </p:nvSpPr>
        <p:spPr>
          <a:xfrm>
            <a:off x="3064155" y="3884809"/>
            <a:ext cx="356155" cy="369332"/>
          </a:xfrm>
          <a:prstGeom prst="rect">
            <a:avLst/>
          </a:prstGeom>
          <a:noFill/>
        </p:spPr>
        <p:txBody>
          <a:bodyPr wrap="square" rtlCol="0">
            <a:spAutoFit/>
          </a:bodyPr>
          <a:lstStyle/>
          <a:p>
            <a:pPr algn="ctr"/>
            <a:r>
              <a:rPr lang="en-US" altLang="ko-KR" b="1" dirty="0">
                <a:solidFill>
                  <a:srgbClr val="000000">
                    <a:lumMod val="75000"/>
                    <a:lumOff val="25000"/>
                  </a:srgbClr>
                </a:solidFill>
                <a:latin typeface="Arial"/>
                <a:ea typeface="Arial Unicode MS"/>
                <a:cs typeface="Arial" pitchFamily="34" charset="0"/>
              </a:rPr>
              <a:t>8</a:t>
            </a:r>
            <a:endParaRPr lang="ko-KR" altLang="en-US" b="1" dirty="0">
              <a:solidFill>
                <a:srgbClr val="000000">
                  <a:lumMod val="75000"/>
                  <a:lumOff val="25000"/>
                </a:srgbClr>
              </a:solidFill>
              <a:latin typeface="Arial"/>
              <a:cs typeface="Arial" pitchFamily="34" charset="0"/>
            </a:endParaRPr>
          </a:p>
        </p:txBody>
      </p:sp>
      <p:sp>
        <p:nvSpPr>
          <p:cNvPr id="42" name="CuadroTexto 41">
            <a:extLst>
              <a:ext uri="{FF2B5EF4-FFF2-40B4-BE49-F238E27FC236}">
                <a16:creationId xmlns:a16="http://schemas.microsoft.com/office/drawing/2014/main" id="{6792B9CE-B639-7D78-4EA4-4F9B40D45A32}"/>
              </a:ext>
            </a:extLst>
          </p:cNvPr>
          <p:cNvSpPr txBox="1"/>
          <p:nvPr/>
        </p:nvSpPr>
        <p:spPr>
          <a:xfrm>
            <a:off x="2961259" y="3215498"/>
            <a:ext cx="7146108" cy="369332"/>
          </a:xfrm>
          <a:prstGeom prst="rect">
            <a:avLst/>
          </a:prstGeom>
          <a:noFill/>
        </p:spPr>
        <p:txBody>
          <a:bodyPr wrap="square">
            <a:spAutoFit/>
          </a:bodyPr>
          <a:lstStyle/>
          <a:p>
            <a:pPr algn="just">
              <a:tabLst>
                <a:tab pos="0" algn="l"/>
              </a:tabLst>
              <a:defRPr/>
            </a:pPr>
            <a:r>
              <a:rPr lang="es-MX" dirty="0">
                <a:solidFill>
                  <a:schemeClr val="tx1">
                    <a:lumMod val="85000"/>
                    <a:lumOff val="15000"/>
                  </a:schemeClr>
                </a:solidFill>
                <a:latin typeface="Arial"/>
                <a:ea typeface="Arial Unicode MS"/>
                <a:cs typeface="Arial" pitchFamily="34" charset="0"/>
              </a:rPr>
              <a:t>Mantener la seguridad </a:t>
            </a:r>
            <a:r>
              <a:rPr lang="es-MX" dirty="0">
                <a:solidFill>
                  <a:schemeClr val="tx1">
                    <a:lumMod val="95000"/>
                    <a:lumOff val="5000"/>
                  </a:schemeClr>
                </a:solidFill>
                <a:latin typeface="Arial"/>
                <a:ea typeface="Arial Unicode MS"/>
                <a:cs typeface="Arial" pitchFamily="34" charset="0"/>
              </a:rPr>
              <a:t>de (resguardar) las piezas de ensayo</a:t>
            </a:r>
            <a:r>
              <a:rPr lang="es-MX" dirty="0">
                <a:solidFill>
                  <a:schemeClr val="tx1">
                    <a:lumMod val="85000"/>
                    <a:lumOff val="15000"/>
                  </a:schemeClr>
                </a:solidFill>
                <a:latin typeface="Arial"/>
                <a:ea typeface="Arial Unicode MS"/>
                <a:cs typeface="Arial" pitchFamily="34" charset="0"/>
              </a:rPr>
              <a:t>. </a:t>
            </a:r>
          </a:p>
        </p:txBody>
      </p:sp>
      <p:sp>
        <p:nvSpPr>
          <p:cNvPr id="43" name="CuadroTexto 42">
            <a:extLst>
              <a:ext uri="{FF2B5EF4-FFF2-40B4-BE49-F238E27FC236}">
                <a16:creationId xmlns:a16="http://schemas.microsoft.com/office/drawing/2014/main" id="{8535B100-218B-51DF-939B-5CE8E2EF055A}"/>
              </a:ext>
            </a:extLst>
          </p:cNvPr>
          <p:cNvSpPr txBox="1"/>
          <p:nvPr/>
        </p:nvSpPr>
        <p:spPr>
          <a:xfrm>
            <a:off x="3565684" y="3894906"/>
            <a:ext cx="6595747" cy="369332"/>
          </a:xfrm>
          <a:prstGeom prst="rect">
            <a:avLst/>
          </a:prstGeom>
          <a:noFill/>
        </p:spPr>
        <p:txBody>
          <a:bodyPr wrap="square">
            <a:spAutoFit/>
          </a:bodyPr>
          <a:lstStyle/>
          <a:p>
            <a:pPr algn="just">
              <a:tabLst>
                <a:tab pos="0" algn="l"/>
              </a:tabLst>
              <a:defRPr/>
            </a:pPr>
            <a:r>
              <a:rPr lang="es-MX" dirty="0">
                <a:solidFill>
                  <a:srgbClr val="455F51">
                    <a:lumMod val="75000"/>
                  </a:srgbClr>
                </a:solidFill>
                <a:latin typeface="Arial"/>
                <a:ea typeface="Arial Unicode MS"/>
                <a:cs typeface="Arial" pitchFamily="34" charset="0"/>
              </a:rPr>
              <a:t>Mantener los registros de la demostración. </a:t>
            </a:r>
          </a:p>
        </p:txBody>
      </p:sp>
    </p:spTree>
    <p:extLst>
      <p:ext uri="{BB962C8B-B14F-4D97-AF65-F5344CB8AC3E}">
        <p14:creationId xmlns:p14="http://schemas.microsoft.com/office/powerpoint/2010/main" val="330160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inVertical)">
                                      <p:cBhvr>
                                        <p:cTn id="52" dur="500"/>
                                        <p:tgtEl>
                                          <p:spTgt spid="3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arn(inVertical)">
                                      <p:cBhvr>
                                        <p:cTn id="55" dur="500"/>
                                        <p:tgtEl>
                                          <p:spTgt spid="3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barn(inVertical)">
                                      <p:cBhvr>
                                        <p:cTn id="61" dur="500"/>
                                        <p:tgtEl>
                                          <p:spTgt spid="4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barn(inVertical)">
                                      <p:cBhvr>
                                        <p:cTn id="64" dur="500"/>
                                        <p:tgtEl>
                                          <p:spTgt spid="37"/>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arn(inVertical)">
                                      <p:cBhvr>
                                        <p:cTn id="67" dur="500"/>
                                        <p:tgtEl>
                                          <p:spTgt spid="38"/>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arn(inVertical)">
                                      <p:cBhvr>
                                        <p:cTn id="70" dur="500"/>
                                        <p:tgtEl>
                                          <p:spTgt spid="39"/>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barn(inVertical)">
                                      <p:cBhvr>
                                        <p:cTn id="73" dur="500"/>
                                        <p:tgtEl>
                                          <p:spTgt spid="40"/>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arn(inVertical)">
                                      <p:cBhvr>
                                        <p:cTn id="76" dur="500"/>
                                        <p:tgtEl>
                                          <p:spTgt spid="4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barn(inVertical)">
                                      <p:cBhvr>
                                        <p:cTn id="79" dur="500"/>
                                        <p:tgtEl>
                                          <p:spTgt spid="1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barn(inVertical)">
                                      <p:cBhvr>
                                        <p:cTn id="82" dur="500"/>
                                        <p:tgtEl>
                                          <p:spTgt spid="11"/>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barn(inVertical)">
                                      <p:cBhvr>
                                        <p:cTn id="85" dur="500"/>
                                        <p:tgtEl>
                                          <p:spTgt spid="1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barn(inVertical)">
                                      <p:cBhvr>
                                        <p:cTn id="8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2" grpId="0" animBg="1"/>
      <p:bldP spid="3" grpId="0" animBg="1"/>
      <p:bldP spid="12" grpId="0" animBg="1"/>
      <p:bldP spid="13" grpId="0"/>
      <p:bldP spid="15" grpId="0"/>
      <p:bldP spid="16" grpId="0" animBg="1"/>
      <p:bldP spid="17" grpId="0" animBg="1"/>
      <p:bldP spid="18" grpId="0" animBg="1"/>
      <p:bldP spid="19" grpId="0"/>
      <p:bldP spid="21" grpId="0" animBg="1"/>
      <p:bldP spid="22" grpId="0" animBg="1"/>
      <p:bldP spid="23" grpId="0" animBg="1"/>
      <p:bldP spid="24" grpId="0"/>
      <p:bldP spid="26" grpId="0"/>
      <p:bldP spid="27" grpId="0"/>
      <p:bldP spid="32" grpId="0" animBg="1"/>
      <p:bldP spid="33" grpId="0" animBg="1"/>
      <p:bldP spid="34" grpId="0" animBg="1"/>
      <p:bldP spid="35" grpId="0"/>
      <p:bldP spid="37" grpId="0" animBg="1"/>
      <p:bldP spid="38" grpId="0" animBg="1"/>
      <p:bldP spid="39" grpId="0" animBg="1"/>
      <p:bldP spid="40" grpId="0"/>
      <p:bldP spid="42" grpId="0"/>
      <p:bldP spid="4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8123</TotalTime>
  <Words>5761</Words>
  <Application>Microsoft Macintosh PowerPoint</Application>
  <PresentationFormat>Panorámica</PresentationFormat>
  <Paragraphs>408</Paragraphs>
  <Slides>61</Slides>
  <Notes>15</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61</vt:i4>
      </vt:variant>
    </vt:vector>
  </HeadingPairs>
  <TitlesOfParts>
    <vt:vector size="68" baseType="lpstr">
      <vt:lpstr>PilGi</vt:lpstr>
      <vt:lpstr>Arial</vt:lpstr>
      <vt:lpstr>Calibri</vt:lpstr>
      <vt:lpstr>Calibri Light</vt:lpstr>
      <vt:lpstr>Cambria Math</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México-1</dc:creator>
  <cp:lastModifiedBy>Bonifacio Alanis Toledo</cp:lastModifiedBy>
  <cp:revision>63</cp:revision>
  <dcterms:created xsi:type="dcterms:W3CDTF">2023-09-11T15:32:08Z</dcterms:created>
  <dcterms:modified xsi:type="dcterms:W3CDTF">2023-09-21T22:32:35Z</dcterms:modified>
</cp:coreProperties>
</file>